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C52014-B1D6-429F-92B5-E9CE81662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C042C62-A46C-4797-854D-857B964C9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B894A6-DC66-4835-B5C9-CD3E25FFC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620C64-90D3-45FE-9E31-0760EFE86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6E030A-D911-41F0-9A8F-79F370279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02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AF72D5-8362-473D-AB7F-AC1A5E49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39C37C4-9863-4CA9-8F00-9445354B9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DB9376-A332-4A8D-8C00-E8E37802C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E8D04B-1C10-4740-8880-D394241E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8765D7-BD9A-4F0E-8E40-EC56E8751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893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4978114-F733-40B6-871F-488678BC78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4940C98-6FD5-43DA-B73E-93A80D33E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F6CEAB-CE9F-4C5E-B695-14A9DDCBA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DA09FA-0F20-4999-98B3-30121772F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08F51F-1B12-40AC-883A-B22D95224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0438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1D43EB-B652-4645-9ABB-84C703A7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616823-FB82-4F14-B1BE-02929C1F0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69618F-F3C7-460F-A815-8A834F1A9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5244E0-FCBB-4602-954E-788C76958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6F3CE7-03C6-48F8-874D-75BA9BB50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943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FDAB62-D1F3-4EEB-962F-242726D03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B9C009-105C-43D4-9EAF-5D60103E2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1A632A-BAAC-4D40-91D3-0E87B2DE3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BBF1FF-1ACC-43D8-97B7-2D3485D1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781DE1-2B49-4881-92DE-F01ED67A3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9450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045C1-1DFF-488A-83CD-B8359ABE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D41B00-D8D7-4AA3-8F9A-FC3449EE5C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FAB4F18-16A0-4838-B3D9-6E207FCB66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81DD86-63E4-44AB-BF02-2418AA4FA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0470810-61A5-4F6A-B45F-A28D86DA3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F85B05B-BE49-45E6-87EE-518B19147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153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E6D814-2D09-48C3-93ED-04D471160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E4B5586-6B7B-47E6-8199-A7CB234F6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BAE072-2359-44AB-95FA-FE6E812F6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3E2C413-4B91-4336-91BC-13A45AAFB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F3EFCD2-0324-4F45-845F-177D87D6C2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8D65F87-A7E4-4070-9BA8-36548AA58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A3CA7F1-9DBE-4AC5-B63F-B565B0174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F06D5C7-FDA8-4077-B099-51A652ACB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35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8951F-5C65-4D8F-B637-FD868D4CD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7BEA7-1F75-4325-BAA4-5B105EC5A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8A34E9-B162-4B22-AA5D-DA8BF5456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F725C56-5441-410C-9B1C-81CE6BEF3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38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EA6BD13-FD44-464B-AB84-52BC5683B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CAA0DA3-07A7-4B9C-8584-8D3C36D75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CD0D2AF-7E2E-474B-BA2D-DF90AFF3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2100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0611D5-B910-424F-8FF5-C2C30B797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ACA834-457D-4541-92A2-5965C8B1F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AFD015-C66A-4617-8A43-0BCA2AF8A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3BBF50-9519-4D8A-B933-7FD5F7E0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1CEB8B-D87B-41EA-9F2F-DA9918BC8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67FFEE-D8ED-4997-9323-FAB461D48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040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CD0606-18EA-4BFD-AAD7-6CB2D34A6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BD6BF4A-7D01-42FB-AD10-A4F2DE2EB1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6F82580-A7D6-4C4D-AF4E-D2F66F600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AB24018-1605-4223-BE35-B437C932A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45FF11A-5DB2-400F-8901-A2AB9B7D6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80BE70-5337-4BD9-BDBD-D735E887C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5810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1F38A4D-F6CC-4C57-AE84-25B5B8DF6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4C73F6-99A2-4FD8-8E0C-7ECF3CF1F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9A6E46-8D70-4B51-A15D-C0D2BD041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3F623-F02F-4FE5-8109-CC1715320AC9}" type="datetimeFigureOut">
              <a:rPr lang="fr-FR" smtClean="0"/>
              <a:t>05/05/2019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ACC8F0-3EC7-48AD-B7D8-6F1C50C9F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452C30-D323-418E-AF6C-D16BAD28D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07065-8A4B-4FE3-A3B3-72A8954E6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650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B2F05C8-4045-4ABD-8226-8AF50AA5C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333375"/>
            <a:ext cx="104775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01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1DECEC8-6983-4E52-8E48-73CE5E9AD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453" y="0"/>
            <a:ext cx="9586547" cy="690231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0681CB4-AB6F-4BD7-B841-BAA1E669AD5A}"/>
              </a:ext>
            </a:extLst>
          </p:cNvPr>
          <p:cNvSpPr txBox="1"/>
          <p:nvPr/>
        </p:nvSpPr>
        <p:spPr>
          <a:xfrm>
            <a:off x="96715" y="2365130"/>
            <a:ext cx="3156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Diagramme de Segré</a:t>
            </a:r>
          </a:p>
        </p:txBody>
      </p:sp>
    </p:spTree>
    <p:extLst>
      <p:ext uri="{BB962C8B-B14F-4D97-AF65-F5344CB8AC3E}">
        <p14:creationId xmlns:p14="http://schemas.microsoft.com/office/powerpoint/2010/main" val="282077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BD1F29B6-F4B9-4B49-9CCA-A15E203EDA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8253444"/>
                  </p:ext>
                </p:extLst>
              </p:nvPr>
            </p:nvGraphicFramePr>
            <p:xfrm>
              <a:off x="878742" y="1352712"/>
              <a:ext cx="10434516" cy="31049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08629">
                      <a:extLst>
                        <a:ext uri="{9D8B030D-6E8A-4147-A177-3AD203B41FA5}">
                          <a16:colId xmlns:a16="http://schemas.microsoft.com/office/drawing/2014/main" val="2080305112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1513232165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574698326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3843318681"/>
                        </a:ext>
                      </a:extLst>
                    </a:gridCol>
                  </a:tblGrid>
                  <a:tr h="1552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2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Atomes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fr-FR" sz="36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fr-FR" sz="3600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𝟖𝟔</m:t>
                                    </m:r>
                                  </m:sub>
                                  <m:sup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𝟐𝟐𝟐</m:t>
                                    </m:r>
                                  </m:sup>
                                  <m:e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𝑹𝒏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fr-FR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fr-FR" sz="36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fr-FR" sz="3600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sup>
                                  <m:e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𝑯𝒆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fr-FR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Pre>
                                  <m:sPrePr>
                                    <m:ctrlPr>
                                      <a:rPr lang="fr-FR" sz="36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fr-FR" sz="3600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𝟖𝟒</m:t>
                                    </m:r>
                                  </m:sub>
                                  <m:sup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𝟐𝟏𝟖</m:t>
                                    </m:r>
                                  </m:sup>
                                  <m:e>
                                    <m:r>
                                      <a:rPr lang="fr-FR" sz="2800" b="1" i="1" smtClean="0">
                                        <a:latin typeface="Cambria Math" panose="02040503050406030204" pitchFamily="18" charset="0"/>
                                      </a:rPr>
                                      <m:t>𝑷𝒐</m:t>
                                    </m:r>
                                  </m:e>
                                </m:sPre>
                              </m:oMath>
                            </m:oMathPara>
                          </a14:m>
                          <a:endParaRPr lang="fr-FR" sz="3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43075629"/>
                      </a:ext>
                    </a:extLst>
                  </a:tr>
                  <a:tr h="1552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atomique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222,0175863 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4,0026033 u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218,0089730 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54066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au 3">
                <a:extLst>
                  <a:ext uri="{FF2B5EF4-FFF2-40B4-BE49-F238E27FC236}">
                    <a16:creationId xmlns:a16="http://schemas.microsoft.com/office/drawing/2014/main" id="{BD1F29B6-F4B9-4B49-9CCA-A15E203EDA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8253444"/>
                  </p:ext>
                </p:extLst>
              </p:nvPr>
            </p:nvGraphicFramePr>
            <p:xfrm>
              <a:off x="878742" y="1352712"/>
              <a:ext cx="10434516" cy="31049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608629">
                      <a:extLst>
                        <a:ext uri="{9D8B030D-6E8A-4147-A177-3AD203B41FA5}">
                          <a16:colId xmlns:a16="http://schemas.microsoft.com/office/drawing/2014/main" val="2080305112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1513232165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574698326"/>
                        </a:ext>
                      </a:extLst>
                    </a:gridCol>
                    <a:gridCol w="2608629">
                      <a:extLst>
                        <a:ext uri="{9D8B030D-6E8A-4147-A177-3AD203B41FA5}">
                          <a16:colId xmlns:a16="http://schemas.microsoft.com/office/drawing/2014/main" val="3843318681"/>
                        </a:ext>
                      </a:extLst>
                    </a:gridCol>
                  </a:tblGrid>
                  <a:tr h="1552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2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Atomes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100234" t="-4688" r="-201168" b="-100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200234" t="-4688" r="-101168" b="-1003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>
                          <a:blip r:embed="rId2"/>
                          <a:stretch>
                            <a:fillRect l="-300234" t="-4688" r="-1168" b="-1003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43075629"/>
                      </a:ext>
                    </a:extLst>
                  </a:tr>
                  <a:tr h="155249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Masse atomique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222,0175863 u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4,0026033 u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4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218,0089730 u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540663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15713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080DD-25F0-4038-B067-49659E83A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Masse fusion nucléaire</a:t>
            </a:r>
          </a:p>
        </p:txBody>
      </p:sp>
    </p:spTree>
    <p:extLst>
      <p:ext uri="{BB962C8B-B14F-4D97-AF65-F5344CB8AC3E}">
        <p14:creationId xmlns:p14="http://schemas.microsoft.com/office/powerpoint/2010/main" val="3722369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F8A3FB5-1C45-4AFE-904F-0B77D1B2083C}"/>
              </a:ext>
            </a:extLst>
          </p:cNvPr>
          <p:cNvSpPr/>
          <p:nvPr/>
        </p:nvSpPr>
        <p:spPr>
          <a:xfrm>
            <a:off x="4062045" y="413238"/>
            <a:ext cx="3631223" cy="107266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Réactions nucléaires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AD5C18A-C894-415F-87F3-26870D0689ED}"/>
              </a:ext>
            </a:extLst>
          </p:cNvPr>
          <p:cNvCxnSpPr>
            <a:stCxn id="4" idx="2"/>
          </p:cNvCxnSpPr>
          <p:nvPr/>
        </p:nvCxnSpPr>
        <p:spPr>
          <a:xfrm flipH="1">
            <a:off x="3279531" y="949569"/>
            <a:ext cx="782514" cy="172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0185A706-98AD-4FFA-AA20-2F3A40E56921}"/>
              </a:ext>
            </a:extLst>
          </p:cNvPr>
          <p:cNvCxnSpPr>
            <a:stCxn id="4" idx="6"/>
          </p:cNvCxnSpPr>
          <p:nvPr/>
        </p:nvCxnSpPr>
        <p:spPr>
          <a:xfrm>
            <a:off x="7693268" y="949569"/>
            <a:ext cx="773724" cy="13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191292E9-9561-45CF-BB58-7D0DDF5D6C30}"/>
              </a:ext>
            </a:extLst>
          </p:cNvPr>
          <p:cNvSpPr/>
          <p:nvPr/>
        </p:nvSpPr>
        <p:spPr>
          <a:xfrm>
            <a:off x="564984" y="800100"/>
            <a:ext cx="2611314" cy="12133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Se conserve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Le nombre de masse, le nombre de charge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2BC11F83-A28F-4232-B2B2-AA5C335784EA}"/>
              </a:ext>
            </a:extLst>
          </p:cNvPr>
          <p:cNvSpPr/>
          <p:nvPr/>
        </p:nvSpPr>
        <p:spPr>
          <a:xfrm>
            <a:off x="8533087" y="809479"/>
            <a:ext cx="2901462" cy="118696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Ne se conserve pas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La masse, l’élément</a:t>
            </a:r>
          </a:p>
        </p:txBody>
      </p:sp>
    </p:spTree>
    <p:extLst>
      <p:ext uri="{BB962C8B-B14F-4D97-AF65-F5344CB8AC3E}">
        <p14:creationId xmlns:p14="http://schemas.microsoft.com/office/powerpoint/2010/main" val="625615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F8A3FB5-1C45-4AFE-904F-0B77D1B2083C}"/>
              </a:ext>
            </a:extLst>
          </p:cNvPr>
          <p:cNvSpPr/>
          <p:nvPr/>
        </p:nvSpPr>
        <p:spPr>
          <a:xfrm>
            <a:off x="4062045" y="413238"/>
            <a:ext cx="3631223" cy="107266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Réactions nucléaires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7CC6D02-BBFA-4A7C-87D5-B1637FDAEF2C}"/>
              </a:ext>
            </a:extLst>
          </p:cNvPr>
          <p:cNvCxnSpPr>
            <a:cxnSpLocks/>
          </p:cNvCxnSpPr>
          <p:nvPr/>
        </p:nvCxnSpPr>
        <p:spPr>
          <a:xfrm flipH="1">
            <a:off x="4062046" y="1406769"/>
            <a:ext cx="808892" cy="1762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305BC91-DCE2-4AE3-8F31-E4CCA5B241AB}"/>
              </a:ext>
            </a:extLst>
          </p:cNvPr>
          <p:cNvCxnSpPr>
            <a:cxnSpLocks/>
            <a:stCxn id="4" idx="5"/>
          </p:cNvCxnSpPr>
          <p:nvPr/>
        </p:nvCxnSpPr>
        <p:spPr>
          <a:xfrm>
            <a:off x="7161488" y="1328812"/>
            <a:ext cx="830720" cy="1950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27FA8C17-7753-4B84-A0A7-02AB5846F01A}"/>
              </a:ext>
            </a:extLst>
          </p:cNvPr>
          <p:cNvSpPr/>
          <p:nvPr/>
        </p:nvSpPr>
        <p:spPr>
          <a:xfrm>
            <a:off x="6515099" y="3279531"/>
            <a:ext cx="3903785" cy="3253154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Réactions nucléaires artificielles :</a:t>
            </a:r>
          </a:p>
          <a:p>
            <a:pPr algn="ctr"/>
            <a:endParaRPr lang="fr-FR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Fusion et fission nucléaires pour la production d’énergie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C78DF71-EEDA-4ED6-BBBB-EC3A3BC73AF6}"/>
              </a:ext>
            </a:extLst>
          </p:cNvPr>
          <p:cNvSpPr/>
          <p:nvPr/>
        </p:nvSpPr>
        <p:spPr>
          <a:xfrm>
            <a:off x="1952548" y="3279531"/>
            <a:ext cx="3631223" cy="325315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R</a:t>
            </a:r>
            <a:r>
              <a:rPr lang="fr-FR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éactions nucléaires naturelles :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 Désintégration </a:t>
            </a:r>
            <a:r>
              <a:rPr lang="fr-FR" dirty="0">
                <a:solidFill>
                  <a:schemeClr val="tx1"/>
                </a:solidFill>
                <a:latin typeface="Symbol" panose="05050102010706020507" pitchFamily="18" charset="2"/>
              </a:rPr>
              <a:t>a 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(associé au noyau d’Hélium)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Désintégration </a:t>
            </a:r>
            <a:r>
              <a:rPr lang="fr-FR" dirty="0">
                <a:solidFill>
                  <a:schemeClr val="tx1"/>
                </a:solidFill>
                <a:latin typeface="Symbol" panose="05050102010706020507" pitchFamily="18" charset="2"/>
                <a:ea typeface="Cambria Math" panose="02040503050406030204" pitchFamily="18" charset="0"/>
              </a:rPr>
              <a:t>b-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(associée à l’électron)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Désintégration </a:t>
            </a:r>
            <a:r>
              <a:rPr lang="fr-FR" dirty="0">
                <a:solidFill>
                  <a:schemeClr val="tx1"/>
                </a:solidFill>
                <a:latin typeface="Symbol" panose="05050102010706020507" pitchFamily="18" charset="2"/>
                <a:ea typeface="Cambria Math" panose="02040503050406030204" pitchFamily="18" charset="0"/>
              </a:rPr>
              <a:t>b+</a:t>
            </a:r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(associée au position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AD5C18A-C894-415F-87F3-26870D0689ED}"/>
              </a:ext>
            </a:extLst>
          </p:cNvPr>
          <p:cNvCxnSpPr>
            <a:stCxn id="4" idx="2"/>
          </p:cNvCxnSpPr>
          <p:nvPr/>
        </p:nvCxnSpPr>
        <p:spPr>
          <a:xfrm flipH="1">
            <a:off x="3279531" y="949569"/>
            <a:ext cx="782514" cy="172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0185A706-98AD-4FFA-AA20-2F3A40E56921}"/>
              </a:ext>
            </a:extLst>
          </p:cNvPr>
          <p:cNvCxnSpPr>
            <a:stCxn id="4" idx="6"/>
          </p:cNvCxnSpPr>
          <p:nvPr/>
        </p:nvCxnSpPr>
        <p:spPr>
          <a:xfrm>
            <a:off x="7693268" y="949569"/>
            <a:ext cx="773724" cy="13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191292E9-9561-45CF-BB58-7D0DDF5D6C30}"/>
              </a:ext>
            </a:extLst>
          </p:cNvPr>
          <p:cNvSpPr/>
          <p:nvPr/>
        </p:nvSpPr>
        <p:spPr>
          <a:xfrm>
            <a:off x="564984" y="800100"/>
            <a:ext cx="2611314" cy="12133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Se conserve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Le nombre de masse, le nombre de charge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2BC11F83-A28F-4232-B2B2-AA5C335784EA}"/>
              </a:ext>
            </a:extLst>
          </p:cNvPr>
          <p:cNvSpPr/>
          <p:nvPr/>
        </p:nvSpPr>
        <p:spPr>
          <a:xfrm>
            <a:off x="8533087" y="809479"/>
            <a:ext cx="2901462" cy="118696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Ne se conserve pas :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La masse, l’élément</a:t>
            </a:r>
          </a:p>
        </p:txBody>
      </p:sp>
    </p:spTree>
    <p:extLst>
      <p:ext uri="{BB962C8B-B14F-4D97-AF65-F5344CB8AC3E}">
        <p14:creationId xmlns:p14="http://schemas.microsoft.com/office/powerpoint/2010/main" val="27799256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104</Words>
  <Application>Microsoft Office PowerPoint</Application>
  <PresentationFormat>Grand écran</PresentationFormat>
  <Paragraphs>24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Présentation PowerPoint</vt:lpstr>
      <vt:lpstr>Masse fusion nucléaire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6</cp:revision>
  <dcterms:created xsi:type="dcterms:W3CDTF">2019-05-03T16:04:14Z</dcterms:created>
  <dcterms:modified xsi:type="dcterms:W3CDTF">2019-05-05T11:35:36Z</dcterms:modified>
</cp:coreProperties>
</file>