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9" r:id="rId4"/>
    <p:sldId id="258" r:id="rId5"/>
    <p:sldId id="261" r:id="rId6"/>
    <p:sldId id="262" r:id="rId7"/>
    <p:sldId id="257" r:id="rId8"/>
    <p:sldId id="263" r:id="rId9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3" d="100"/>
          <a:sy n="113" d="100"/>
        </p:scale>
        <p:origin x="47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68CA2D-EE11-4401-83FD-F346D842DF81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9594A-AB82-4FEB-B622-BA924431AFF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043940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68CA2D-EE11-4401-83FD-F346D842DF81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9594A-AB82-4FEB-B622-BA924431AFF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096106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68CA2D-EE11-4401-83FD-F346D842DF81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9594A-AB82-4FEB-B622-BA924431AFF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521837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68CA2D-EE11-4401-83FD-F346D842DF81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9594A-AB82-4FEB-B622-BA924431AFF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07567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68CA2D-EE11-4401-83FD-F346D842DF81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9594A-AB82-4FEB-B622-BA924431AFF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89851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68CA2D-EE11-4401-83FD-F346D842DF81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9594A-AB82-4FEB-B622-BA924431AFF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369281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68CA2D-EE11-4401-83FD-F346D842DF81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9594A-AB82-4FEB-B622-BA924431AFF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451129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68CA2D-EE11-4401-83FD-F346D842DF81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9594A-AB82-4FEB-B622-BA924431AFF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128272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68CA2D-EE11-4401-83FD-F346D842DF81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9594A-AB82-4FEB-B622-BA924431AFF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781258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68CA2D-EE11-4401-83FD-F346D842DF81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9594A-AB82-4FEB-B622-BA924431AFF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06199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68CA2D-EE11-4401-83FD-F346D842DF81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9594A-AB82-4FEB-B622-BA924431AFF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01436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68CA2D-EE11-4401-83FD-F346D842DF81}" type="datetimeFigureOut">
              <a:rPr lang="fr-FR" smtClean="0"/>
              <a:t>12/06/2019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79594A-AB82-4FEB-B622-BA924431AFF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230223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345" y="776974"/>
            <a:ext cx="4978400" cy="5003800"/>
          </a:xfrm>
          <a:prstGeom prst="rect">
            <a:avLst/>
          </a:prstGeom>
        </p:spPr>
      </p:pic>
      <p:sp>
        <p:nvSpPr>
          <p:cNvPr id="5" name="ZoneTexte 4"/>
          <p:cNvSpPr txBox="1"/>
          <p:nvPr/>
        </p:nvSpPr>
        <p:spPr>
          <a:xfrm>
            <a:off x="6632812" y="1392070"/>
            <a:ext cx="4230806" cy="156966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fr-FR" sz="2400" dirty="0"/>
              <a:t>Rappel : </a:t>
            </a:r>
          </a:p>
          <a:p>
            <a:r>
              <a:rPr lang="fr-FR" sz="2400" b="1" dirty="0"/>
              <a:t>champ vectoriel : </a:t>
            </a:r>
            <a:r>
              <a:rPr lang="fr-FR" sz="2400" dirty="0"/>
              <a:t>à chaque point de l’espace on associe</a:t>
            </a:r>
          </a:p>
          <a:p>
            <a:r>
              <a:rPr lang="fr-FR" sz="2400" dirty="0"/>
              <a:t> un vecteur</a:t>
            </a:r>
          </a:p>
        </p:txBody>
      </p:sp>
    </p:spTree>
    <p:extLst>
      <p:ext uri="{BB962C8B-B14F-4D97-AF65-F5344CB8AC3E}">
        <p14:creationId xmlns:p14="http://schemas.microsoft.com/office/powerpoint/2010/main" val="39378308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0977" y="1146412"/>
            <a:ext cx="10040220" cy="4039169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728759" y="5960239"/>
            <a:ext cx="13933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3200" dirty="0">
                <a:effectLst/>
                <a:latin typeface="Cambria Math" panose="02040503050406030204" pitchFamily="18" charset="0"/>
                <a:ea typeface="Calibri" panose="020F0502020204030204" pitchFamily="34" charset="0"/>
                <a:cs typeface="Cambria Math" panose="02040503050406030204" pitchFamily="18" charset="0"/>
              </a:rPr>
              <a:t>F=m</a:t>
            </a:r>
            <a:r>
              <a:rPr lang="fr-FR" sz="3200" dirty="0">
                <a:effectLst/>
                <a:latin typeface="FreeSerif"/>
                <a:ea typeface="Calibri" panose="020F0502020204030204" pitchFamily="34" charset="0"/>
              </a:rPr>
              <a:t> </a:t>
            </a:r>
            <a:r>
              <a:rPr lang="fr-FR" sz="3200" dirty="0">
                <a:effectLst/>
                <a:latin typeface="Cambria Math" panose="02040503050406030204" pitchFamily="18" charset="0"/>
                <a:ea typeface="Calibri" panose="020F0502020204030204" pitchFamily="34" charset="0"/>
                <a:cs typeface="Cambria Math" panose="02040503050406030204" pitchFamily="18" charset="0"/>
              </a:rPr>
              <a:t>𝒢</a:t>
            </a:r>
            <a:endParaRPr lang="fr-FR" sz="3200" dirty="0"/>
          </a:p>
        </p:txBody>
      </p:sp>
      <p:sp>
        <p:nvSpPr>
          <p:cNvPr id="7" name="Rectangle 6"/>
          <p:cNvSpPr/>
          <p:nvPr/>
        </p:nvSpPr>
        <p:spPr>
          <a:xfrm>
            <a:off x="8968060" y="5960238"/>
            <a:ext cx="13580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3200" dirty="0">
                <a:latin typeface="Cambria Math" panose="02040503050406030204" pitchFamily="18" charset="0"/>
                <a:ea typeface="Calibri" panose="020F0502020204030204" pitchFamily="34" charset="0"/>
                <a:cs typeface="Cambria Math" panose="02040503050406030204" pitchFamily="18" charset="0"/>
              </a:rPr>
              <a:t>P</a:t>
            </a:r>
            <a:r>
              <a:rPr lang="fr-FR" sz="3200" dirty="0">
                <a:effectLst/>
                <a:latin typeface="Cambria Math" panose="02040503050406030204" pitchFamily="18" charset="0"/>
                <a:ea typeface="Calibri" panose="020F0502020204030204" pitchFamily="34" charset="0"/>
                <a:cs typeface="Cambria Math" panose="02040503050406030204" pitchFamily="18" charset="0"/>
              </a:rPr>
              <a:t>=m g</a:t>
            </a:r>
          </a:p>
        </p:txBody>
      </p:sp>
      <p:cxnSp>
        <p:nvCxnSpPr>
          <p:cNvPr id="9" name="Connecteur droit avec flèche 8"/>
          <p:cNvCxnSpPr/>
          <p:nvPr/>
        </p:nvCxnSpPr>
        <p:spPr>
          <a:xfrm>
            <a:off x="2824554" y="5989939"/>
            <a:ext cx="26699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Connecteur droit avec flèche 9"/>
          <p:cNvCxnSpPr/>
          <p:nvPr/>
        </p:nvCxnSpPr>
        <p:spPr>
          <a:xfrm>
            <a:off x="3778142" y="6001444"/>
            <a:ext cx="26699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Connecteur droit avec flèche 10"/>
          <p:cNvCxnSpPr/>
          <p:nvPr/>
        </p:nvCxnSpPr>
        <p:spPr>
          <a:xfrm>
            <a:off x="9038119" y="5989939"/>
            <a:ext cx="26699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Connecteur droit avec flèche 11"/>
          <p:cNvCxnSpPr/>
          <p:nvPr/>
        </p:nvCxnSpPr>
        <p:spPr>
          <a:xfrm>
            <a:off x="9991707" y="6001444"/>
            <a:ext cx="26699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867353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9607" y="1007518"/>
            <a:ext cx="4962525" cy="4286250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2132" y="1007518"/>
            <a:ext cx="4848225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22670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2606723" y="2483893"/>
            <a:ext cx="7506269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/>
              <a:t>Schéma de l’expérience de la chute de bille avec les capteurs et les chrono</a:t>
            </a:r>
          </a:p>
        </p:txBody>
      </p:sp>
    </p:spTree>
    <p:extLst>
      <p:ext uri="{BB962C8B-B14F-4D97-AF65-F5344CB8AC3E}">
        <p14:creationId xmlns:p14="http://schemas.microsoft.com/office/powerpoint/2010/main" val="35451937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Loi des aires schéma hachette </a:t>
            </a:r>
            <a:r>
              <a:rPr lang="fr-FR" dirty="0" err="1"/>
              <a:t>ts</a:t>
            </a:r>
            <a:r>
              <a:rPr lang="fr-FR" dirty="0"/>
              <a:t> p 167</a:t>
            </a:r>
          </a:p>
        </p:txBody>
      </p:sp>
      <p:sp>
        <p:nvSpPr>
          <p:cNvPr id="4" name="Titre 1"/>
          <p:cNvSpPr txBox="1">
            <a:spLocks/>
          </p:cNvSpPr>
          <p:nvPr/>
        </p:nvSpPr>
        <p:spPr>
          <a:xfrm>
            <a:off x="838200" y="263661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/>
              <a:t>Mettre à coté le schéma de l’ellipse avec les paramètres a et b hachette </a:t>
            </a:r>
            <a:r>
              <a:rPr lang="fr-FR" dirty="0" err="1"/>
              <a:t>ts</a:t>
            </a:r>
            <a:r>
              <a:rPr lang="fr-FR" dirty="0"/>
              <a:t> p 167</a:t>
            </a:r>
          </a:p>
        </p:txBody>
      </p:sp>
    </p:spTree>
    <p:extLst>
      <p:ext uri="{BB962C8B-B14F-4D97-AF65-F5344CB8AC3E}">
        <p14:creationId xmlns:p14="http://schemas.microsoft.com/office/powerpoint/2010/main" val="31797483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5" name="Connecteur droit avec flèche 74"/>
          <p:cNvCxnSpPr/>
          <p:nvPr/>
        </p:nvCxnSpPr>
        <p:spPr>
          <a:xfrm flipH="1">
            <a:off x="10018800" y="1258206"/>
            <a:ext cx="469759" cy="60183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4" name="Imag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0912" y="2616198"/>
            <a:ext cx="1538514" cy="1538514"/>
          </a:xfrm>
          <a:prstGeom prst="rect">
            <a:avLst/>
          </a:prstGeom>
        </p:spPr>
      </p:pic>
      <p:sp>
        <p:nvSpPr>
          <p:cNvPr id="5" name="Ellipse 4"/>
          <p:cNvSpPr/>
          <p:nvPr/>
        </p:nvSpPr>
        <p:spPr>
          <a:xfrm>
            <a:off x="6103255" y="678541"/>
            <a:ext cx="5413829" cy="5413829"/>
          </a:xfrm>
          <a:prstGeom prst="ellipse">
            <a:avLst/>
          </a:prstGeom>
          <a:noFill/>
          <a:ln>
            <a:solidFill>
              <a:schemeClr val="accent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Ellipse 5"/>
          <p:cNvSpPr/>
          <p:nvPr/>
        </p:nvSpPr>
        <p:spPr>
          <a:xfrm>
            <a:off x="10431235" y="1200149"/>
            <a:ext cx="116115" cy="116115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ZoneTexte 6"/>
          <p:cNvSpPr txBox="1"/>
          <p:nvPr/>
        </p:nvSpPr>
        <p:spPr>
          <a:xfrm>
            <a:off x="10547350" y="946932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S</a:t>
            </a:r>
          </a:p>
        </p:txBody>
      </p:sp>
      <p:sp>
        <p:nvSpPr>
          <p:cNvPr id="8" name="Ellipse 7"/>
          <p:cNvSpPr/>
          <p:nvPr/>
        </p:nvSpPr>
        <p:spPr>
          <a:xfrm>
            <a:off x="8784768" y="3360055"/>
            <a:ext cx="50800" cy="508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FF0000"/>
              </a:solidFill>
            </a:endParaRPr>
          </a:p>
        </p:txBody>
      </p:sp>
      <p:cxnSp>
        <p:nvCxnSpPr>
          <p:cNvPr id="10" name="Connecteur droit avec flèche 9"/>
          <p:cNvCxnSpPr/>
          <p:nvPr/>
        </p:nvCxnSpPr>
        <p:spPr>
          <a:xfrm flipH="1">
            <a:off x="10180864" y="1258206"/>
            <a:ext cx="308430" cy="391633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Connecteur droit avec flèche 18"/>
          <p:cNvCxnSpPr/>
          <p:nvPr/>
        </p:nvCxnSpPr>
        <p:spPr>
          <a:xfrm flipH="1" flipV="1">
            <a:off x="10031639" y="898184"/>
            <a:ext cx="457654" cy="360023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3" name="Rectangle 22"/>
          <p:cNvSpPr/>
          <p:nvPr/>
        </p:nvSpPr>
        <p:spPr>
          <a:xfrm>
            <a:off x="10018800" y="495975"/>
            <a:ext cx="27122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000" dirty="0">
                <a:latin typeface="Cambria Math" panose="02040503050406030204" pitchFamily="18" charset="0"/>
              </a:rPr>
              <a:t>t</a:t>
            </a:r>
            <a:endParaRPr lang="fr-FR" sz="2000" dirty="0"/>
          </a:p>
        </p:txBody>
      </p:sp>
      <p:cxnSp>
        <p:nvCxnSpPr>
          <p:cNvPr id="24" name="Connecteur droit avec flèche 23"/>
          <p:cNvCxnSpPr/>
          <p:nvPr/>
        </p:nvCxnSpPr>
        <p:spPr>
          <a:xfrm>
            <a:off x="10104513" y="565363"/>
            <a:ext cx="18551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6" name="Rectangle 25"/>
          <p:cNvSpPr/>
          <p:nvPr/>
        </p:nvSpPr>
        <p:spPr>
          <a:xfrm>
            <a:off x="10218065" y="1477850"/>
            <a:ext cx="32733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000" dirty="0">
                <a:latin typeface="Cambria Math" panose="02040503050406030204" pitchFamily="18" charset="0"/>
              </a:rPr>
              <a:t>n</a:t>
            </a:r>
            <a:endParaRPr lang="fr-FR" sz="2000" dirty="0"/>
          </a:p>
        </p:txBody>
      </p:sp>
      <p:cxnSp>
        <p:nvCxnSpPr>
          <p:cNvPr id="27" name="Connecteur droit avec flèche 26"/>
          <p:cNvCxnSpPr/>
          <p:nvPr/>
        </p:nvCxnSpPr>
        <p:spPr>
          <a:xfrm>
            <a:off x="10303778" y="1547238"/>
            <a:ext cx="18551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ZoneTexte 27"/>
              <p:cNvSpPr txBox="1"/>
              <p:nvPr/>
            </p:nvSpPr>
            <p:spPr>
              <a:xfrm>
                <a:off x="134029" y="1020646"/>
                <a:ext cx="6047696" cy="47290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2400" b="1" dirty="0"/>
                  <a:t>Référentiel : </a:t>
                </a:r>
                <a:r>
                  <a:rPr lang="fr-FR" sz="2400" dirty="0"/>
                  <a:t>géocentrique (considéré galiléen)</a:t>
                </a:r>
              </a:p>
              <a:p>
                <a:endParaRPr lang="fr-FR" sz="2400" dirty="0"/>
              </a:p>
              <a:p>
                <a:r>
                  <a:rPr lang="fr-FR" sz="2400" b="1" dirty="0"/>
                  <a:t>Système : </a:t>
                </a:r>
                <a:r>
                  <a:rPr lang="fr-FR" sz="2400" dirty="0"/>
                  <a:t>le satellite S</a:t>
                </a:r>
              </a:p>
              <a:p>
                <a:endParaRPr lang="fr-FR" sz="2400" b="1" dirty="0"/>
              </a:p>
              <a:p>
                <a:r>
                  <a:rPr lang="fr-FR" sz="2400" b="1" dirty="0"/>
                  <a:t>Repère : </a:t>
                </a:r>
                <a:r>
                  <a:rPr lang="fr-FR" sz="2400" dirty="0"/>
                  <a:t>(</a:t>
                </a:r>
                <a:r>
                  <a:rPr lang="fr-FR" sz="2400" dirty="0" err="1"/>
                  <a:t>t,n</a:t>
                </a:r>
                <a:r>
                  <a:rPr lang="fr-FR" sz="2400" dirty="0"/>
                  <a:t>) d’origine S</a:t>
                </a:r>
              </a:p>
              <a:p>
                <a:endParaRPr lang="fr-FR" sz="2400" b="1" dirty="0"/>
              </a:p>
              <a:p>
                <a:r>
                  <a:rPr lang="fr-FR" sz="2400" b="1" dirty="0"/>
                  <a:t>Hypothèses : </a:t>
                </a:r>
                <a:r>
                  <a:rPr lang="fr-FR" sz="2400" dirty="0"/>
                  <a:t> on ne considère que la force </a:t>
                </a:r>
              </a:p>
              <a:p>
                <a:r>
                  <a:rPr lang="fr-FR" sz="2400" dirty="0"/>
                  <a:t>gravitationnelle de la Terre, on néglige les forces gravitationnelles des autres astres </a:t>
                </a:r>
              </a:p>
              <a:p>
                <a:endParaRPr lang="fr-FR" sz="2400" b="1" dirty="0"/>
              </a:p>
              <a:p>
                <a:r>
                  <a:rPr lang="fr-FR" sz="2400" b="1" dirty="0"/>
                  <a:t>Rappel : </a:t>
                </a:r>
                <a:r>
                  <a:rPr lang="fr-FR" sz="2400" dirty="0"/>
                  <a:t>Pour un mouvement circulaire :</a:t>
                </a:r>
              </a:p>
              <a:p>
                <a:r>
                  <a:rPr lang="fr-FR" sz="2400" dirty="0"/>
                  <a:t> </a:t>
                </a:r>
                <a:r>
                  <a:rPr lang="fr-FR" sz="2400" dirty="0" err="1"/>
                  <a:t>a</a:t>
                </a:r>
                <a:r>
                  <a:rPr lang="fr-FR" sz="2400" baseline="-25000" dirty="0" err="1"/>
                  <a:t>N</a:t>
                </a:r>
                <a:r>
                  <a:rPr lang="fr-FR" sz="24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fr-FR" sz="2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fr-FR" sz="2400" b="0" i="1" smtClean="0">
                                <a:latin typeface="Cambria Math" panose="02040503050406030204" pitchFamily="18" charset="0"/>
                              </a:rPr>
                              <m:t>𝑉</m:t>
                            </m:r>
                          </m:e>
                          <m:sup>
                            <m:r>
                              <a:rPr lang="fr-FR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fr-FR" sz="2400" b="0" i="1" smtClean="0">
                            <a:latin typeface="Cambria Math" panose="02040503050406030204" pitchFamily="18" charset="0"/>
                          </a:rPr>
                          <m:t>𝑅</m:t>
                        </m:r>
                      </m:den>
                    </m:f>
                    <m:r>
                      <m:rPr>
                        <m:sty m:val="p"/>
                      </m:rPr>
                      <a:rPr lang="fr-FR" sz="2400" b="0" i="0" smtClean="0">
                        <a:latin typeface="Cambria Math" panose="02040503050406030204" pitchFamily="18" charset="0"/>
                      </a:rPr>
                      <m:t>n</m:t>
                    </m:r>
                  </m:oMath>
                </a14:m>
                <a:r>
                  <a:rPr lang="fr-FR" sz="2400" dirty="0"/>
                  <a:t>   et  </a:t>
                </a:r>
                <a:r>
                  <a:rPr lang="fr-FR" sz="2400" dirty="0" err="1"/>
                  <a:t>a</a:t>
                </a:r>
                <a:r>
                  <a:rPr lang="fr-FR" sz="2400" baseline="-25000" dirty="0" err="1"/>
                  <a:t>T</a:t>
                </a:r>
                <a:r>
                  <a:rPr lang="fr-FR" sz="24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2400" b="0" i="1" smtClean="0">
                            <a:latin typeface="Cambria Math" panose="02040503050406030204" pitchFamily="18" charset="0"/>
                          </a:rPr>
                          <m:t>𝑑𝑉</m:t>
                        </m:r>
                      </m:num>
                      <m:den>
                        <m:r>
                          <a:rPr lang="fr-FR" sz="2400" b="0" i="1" smtClean="0">
                            <a:latin typeface="Cambria Math" panose="02040503050406030204" pitchFamily="18" charset="0"/>
                          </a:rPr>
                          <m:t>𝑑𝑡</m:t>
                        </m:r>
                      </m:den>
                    </m:f>
                    <m:r>
                      <m:rPr>
                        <m:sty m:val="p"/>
                      </m:rPr>
                      <a:rPr lang="fr-FR" sz="2400" b="0" i="0" smtClean="0">
                        <a:latin typeface="Cambria Math" panose="02040503050406030204" pitchFamily="18" charset="0"/>
                      </a:rPr>
                      <m:t>t</m:t>
                    </m:r>
                  </m:oMath>
                </a14:m>
                <a:endParaRPr lang="fr-FR" sz="2400" dirty="0"/>
              </a:p>
            </p:txBody>
          </p:sp>
        </mc:Choice>
        <mc:Fallback xmlns="">
          <p:sp>
            <p:nvSpPr>
              <p:cNvPr id="28" name="ZoneTexte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4029" y="1020646"/>
                <a:ext cx="6047696" cy="4729052"/>
              </a:xfrm>
              <a:prstGeom prst="rect">
                <a:avLst/>
              </a:prstGeom>
              <a:blipFill rotWithShape="0">
                <a:blip r:embed="rId3"/>
                <a:stretch>
                  <a:fillRect l="-1613" t="-1031" b="-38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3" name="ZoneTexte 42"/>
          <p:cNvSpPr txBox="1"/>
          <p:nvPr/>
        </p:nvSpPr>
        <p:spPr>
          <a:xfrm>
            <a:off x="8886152" y="3337737"/>
            <a:ext cx="3827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solidFill>
                  <a:srgbClr val="FFC000"/>
                </a:solidFill>
              </a:rPr>
              <a:t>R</a:t>
            </a:r>
            <a:r>
              <a:rPr lang="fr-FR" baseline="-25000" dirty="0">
                <a:solidFill>
                  <a:srgbClr val="FFC000"/>
                </a:solidFill>
              </a:rPr>
              <a:t>T</a:t>
            </a:r>
            <a:endParaRPr lang="fr-FR" dirty="0">
              <a:solidFill>
                <a:srgbClr val="FFC000"/>
              </a:solidFill>
            </a:endParaRPr>
          </a:p>
        </p:txBody>
      </p:sp>
      <p:cxnSp>
        <p:nvCxnSpPr>
          <p:cNvPr id="69" name="Connecteur droit avec flèche 68"/>
          <p:cNvCxnSpPr>
            <a:stCxn id="4" idx="3"/>
          </p:cNvCxnSpPr>
          <p:nvPr/>
        </p:nvCxnSpPr>
        <p:spPr>
          <a:xfrm flipH="1">
            <a:off x="8810169" y="3385455"/>
            <a:ext cx="769257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70" name="Connecteur droit avec flèche 69"/>
          <p:cNvCxnSpPr>
            <a:stCxn id="5" idx="6"/>
            <a:endCxn id="4" idx="3"/>
          </p:cNvCxnSpPr>
          <p:nvPr/>
        </p:nvCxnSpPr>
        <p:spPr>
          <a:xfrm flipH="1" flipV="1">
            <a:off x="9579426" y="3385455"/>
            <a:ext cx="1937658" cy="1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73" name="ZoneTexte 72"/>
          <p:cNvSpPr txBox="1"/>
          <p:nvPr/>
        </p:nvSpPr>
        <p:spPr>
          <a:xfrm>
            <a:off x="10370877" y="3337737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solidFill>
                  <a:srgbClr val="FFC000"/>
                </a:solidFill>
              </a:rPr>
              <a:t>h</a:t>
            </a:r>
          </a:p>
        </p:txBody>
      </p:sp>
      <p:sp>
        <p:nvSpPr>
          <p:cNvPr id="77" name="ZoneTexte 76"/>
          <p:cNvSpPr txBox="1"/>
          <p:nvPr/>
        </p:nvSpPr>
        <p:spPr>
          <a:xfrm>
            <a:off x="9481388" y="1474014"/>
            <a:ext cx="5998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solidFill>
                  <a:srgbClr val="FF0000"/>
                </a:solidFill>
              </a:rPr>
              <a:t>F</a:t>
            </a:r>
            <a:r>
              <a:rPr lang="fr-FR" baseline="-25000" dirty="0">
                <a:solidFill>
                  <a:srgbClr val="FF0000"/>
                </a:solidFill>
              </a:rPr>
              <a:t>T</a:t>
            </a:r>
            <a:r>
              <a:rPr lang="fr-FR" baseline="-25000" dirty="0">
                <a:solidFill>
                  <a:srgbClr val="FF0000"/>
                </a:solidFill>
                <a:sym typeface="Wingdings" panose="05000000000000000000" pitchFamily="2" charset="2"/>
              </a:rPr>
              <a:t>S</a:t>
            </a:r>
            <a:endParaRPr lang="fr-FR" dirty="0">
              <a:solidFill>
                <a:srgbClr val="FF0000"/>
              </a:solidFill>
            </a:endParaRPr>
          </a:p>
        </p:txBody>
      </p:sp>
      <p:cxnSp>
        <p:nvCxnSpPr>
          <p:cNvPr id="78" name="Connecteur droit avec flèche 77"/>
          <p:cNvCxnSpPr/>
          <p:nvPr/>
        </p:nvCxnSpPr>
        <p:spPr>
          <a:xfrm>
            <a:off x="9566464" y="1531765"/>
            <a:ext cx="185515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0" name="Connecteur droit avec flèche 79"/>
          <p:cNvCxnSpPr/>
          <p:nvPr/>
        </p:nvCxnSpPr>
        <p:spPr>
          <a:xfrm>
            <a:off x="2508201" y="5290110"/>
            <a:ext cx="18551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1" name="Connecteur droit avec flèche 80"/>
          <p:cNvCxnSpPr/>
          <p:nvPr/>
        </p:nvCxnSpPr>
        <p:spPr>
          <a:xfrm>
            <a:off x="1811924" y="5290110"/>
            <a:ext cx="18551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2" name="Connecteur droit avec flèche 81"/>
          <p:cNvCxnSpPr/>
          <p:nvPr/>
        </p:nvCxnSpPr>
        <p:spPr>
          <a:xfrm>
            <a:off x="1022301" y="5290110"/>
            <a:ext cx="18551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3" name="Connecteur droit avec flèche 82"/>
          <p:cNvCxnSpPr/>
          <p:nvPr/>
        </p:nvCxnSpPr>
        <p:spPr>
          <a:xfrm>
            <a:off x="326024" y="5290110"/>
            <a:ext cx="18551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4" name="ZoneTexte 83"/>
          <p:cNvSpPr txBox="1"/>
          <p:nvPr/>
        </p:nvSpPr>
        <p:spPr>
          <a:xfrm>
            <a:off x="9502004" y="3864819"/>
            <a:ext cx="8797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solidFill>
                  <a:srgbClr val="FFC000"/>
                </a:solidFill>
              </a:rPr>
              <a:t>H=</a:t>
            </a:r>
            <a:r>
              <a:rPr lang="fr-FR" dirty="0" err="1">
                <a:solidFill>
                  <a:srgbClr val="FFC000"/>
                </a:solidFill>
              </a:rPr>
              <a:t>R</a:t>
            </a:r>
            <a:r>
              <a:rPr lang="fr-FR" baseline="-25000" dirty="0" err="1">
                <a:solidFill>
                  <a:srgbClr val="FFC000"/>
                </a:solidFill>
              </a:rPr>
              <a:t>T</a:t>
            </a:r>
            <a:r>
              <a:rPr lang="fr-FR" dirty="0" err="1">
                <a:solidFill>
                  <a:srgbClr val="FFC000"/>
                </a:solidFill>
              </a:rPr>
              <a:t>+h</a:t>
            </a:r>
            <a:endParaRPr lang="fr-FR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46903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L’essentiel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La force gravitationnelle est une force attractive, à distance, et universelle.</a:t>
            </a:r>
          </a:p>
          <a:p>
            <a:endParaRPr lang="fr-FR" dirty="0"/>
          </a:p>
          <a:p>
            <a:r>
              <a:rPr lang="fr-FR" dirty="0"/>
              <a:t>Sur Terre, on approxime localement le champ gravitationnel au champ de pesanteur uniforme</a:t>
            </a:r>
          </a:p>
          <a:p>
            <a:endParaRPr lang="fr-FR" dirty="0"/>
          </a:p>
          <a:p>
            <a:r>
              <a:rPr lang="fr-FR" dirty="0"/>
              <a:t>Le mouvement des planètes et des satellites peuvent être décrits avec les lois de Kepler et de Newton.</a:t>
            </a:r>
          </a:p>
        </p:txBody>
      </p:sp>
    </p:spTree>
    <p:extLst>
      <p:ext uri="{BB962C8B-B14F-4D97-AF65-F5344CB8AC3E}">
        <p14:creationId xmlns:p14="http://schemas.microsoft.com/office/powerpoint/2010/main" val="39394051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llipse 3">
            <a:extLst>
              <a:ext uri="{FF2B5EF4-FFF2-40B4-BE49-F238E27FC236}">
                <a16:creationId xmlns:a16="http://schemas.microsoft.com/office/drawing/2014/main" id="{ABF6A43E-E4E6-4AD6-AA86-C8A31E00C4A2}"/>
              </a:ext>
            </a:extLst>
          </p:cNvPr>
          <p:cNvSpPr/>
          <p:nvPr/>
        </p:nvSpPr>
        <p:spPr>
          <a:xfrm>
            <a:off x="4343400" y="2582332"/>
            <a:ext cx="3505200" cy="138853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Gravitation et Poids</a:t>
            </a:r>
          </a:p>
        </p:txBody>
      </p:sp>
      <p:cxnSp>
        <p:nvCxnSpPr>
          <p:cNvPr id="6" name="Connecteur droit avec flèche 5">
            <a:extLst>
              <a:ext uri="{FF2B5EF4-FFF2-40B4-BE49-F238E27FC236}">
                <a16:creationId xmlns:a16="http://schemas.microsoft.com/office/drawing/2014/main" id="{5313719C-2AD3-4C75-B5F5-82A9DD8D830E}"/>
              </a:ext>
            </a:extLst>
          </p:cNvPr>
          <p:cNvCxnSpPr/>
          <p:nvPr/>
        </p:nvCxnSpPr>
        <p:spPr>
          <a:xfrm flipH="1" flipV="1">
            <a:off x="4588933" y="2269067"/>
            <a:ext cx="524934" cy="4318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71AE0F09-38AE-4951-9A9B-B94103BFDABC}"/>
              </a:ext>
            </a:extLst>
          </p:cNvPr>
          <p:cNvSpPr/>
          <p:nvPr/>
        </p:nvSpPr>
        <p:spPr>
          <a:xfrm>
            <a:off x="982133" y="702732"/>
            <a:ext cx="3361267" cy="1354667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Cambria Math" panose="02040503050406030204" pitchFamily="18" charset="0"/>
                <a:ea typeface="Cambria Math" panose="02040503050406030204" pitchFamily="18" charset="0"/>
              </a:rPr>
              <a:t>La force gravitationnelle est une force attractive à distance entre 2 objets de masses non nulle</a:t>
            </a:r>
          </a:p>
        </p:txBody>
      </p:sp>
      <p:cxnSp>
        <p:nvCxnSpPr>
          <p:cNvPr id="9" name="Connecteur droit avec flèche 8">
            <a:extLst>
              <a:ext uri="{FF2B5EF4-FFF2-40B4-BE49-F238E27FC236}">
                <a16:creationId xmlns:a16="http://schemas.microsoft.com/office/drawing/2014/main" id="{318D9EEA-C567-4589-ACA2-2985FFAC302D}"/>
              </a:ext>
            </a:extLst>
          </p:cNvPr>
          <p:cNvCxnSpPr/>
          <p:nvPr/>
        </p:nvCxnSpPr>
        <p:spPr>
          <a:xfrm flipV="1">
            <a:off x="6976533" y="2269067"/>
            <a:ext cx="355600" cy="4318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Rectangle : coins arrondis 9">
                <a:extLst>
                  <a:ext uri="{FF2B5EF4-FFF2-40B4-BE49-F238E27FC236}">
                    <a16:creationId xmlns:a16="http://schemas.microsoft.com/office/drawing/2014/main" id="{C3AA7927-5FEB-4A6A-B1D3-6B014350FF6C}"/>
                  </a:ext>
                </a:extLst>
              </p:cNvPr>
              <p:cNvSpPr/>
              <p:nvPr/>
            </p:nvSpPr>
            <p:spPr>
              <a:xfrm>
                <a:off x="7044265" y="651933"/>
                <a:ext cx="3361267" cy="1354667"/>
              </a:xfrm>
              <a:prstGeom prst="roundRect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Sur Terre, le champ gravitationnel est approximé à un champ de pesanteur uniforme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fr-FR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fr-F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𝑔</m:t>
                        </m:r>
                      </m:e>
                    </m:acc>
                  </m:oMath>
                </a14:m>
                <a:endParaRPr lang="fr-FR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>
          <p:sp>
            <p:nvSpPr>
              <p:cNvPr id="10" name="Rectangle : coins arrondis 9">
                <a:extLst>
                  <a:ext uri="{FF2B5EF4-FFF2-40B4-BE49-F238E27FC236}">
                    <a16:creationId xmlns:a16="http://schemas.microsoft.com/office/drawing/2014/main" id="{C3AA7927-5FEB-4A6A-B1D3-6B014350FF6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44265" y="651933"/>
                <a:ext cx="3361267" cy="1354667"/>
              </a:xfrm>
              <a:prstGeom prst="roundRect">
                <a:avLst/>
              </a:prstGeom>
              <a:blipFill>
                <a:blip r:embed="rId2"/>
                <a:stretch>
                  <a:fillRect b="-901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2" name="Connecteur droit avec flèche 11">
            <a:extLst>
              <a:ext uri="{FF2B5EF4-FFF2-40B4-BE49-F238E27FC236}">
                <a16:creationId xmlns:a16="http://schemas.microsoft.com/office/drawing/2014/main" id="{C194E0EB-C4A8-4CC5-9AAB-2707E3879F76}"/>
              </a:ext>
            </a:extLst>
          </p:cNvPr>
          <p:cNvCxnSpPr/>
          <p:nvPr/>
        </p:nvCxnSpPr>
        <p:spPr>
          <a:xfrm>
            <a:off x="6096000" y="4123267"/>
            <a:ext cx="0" cy="7620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 : coins arrondis 12">
            <a:extLst>
              <a:ext uri="{FF2B5EF4-FFF2-40B4-BE49-F238E27FC236}">
                <a16:creationId xmlns:a16="http://schemas.microsoft.com/office/drawing/2014/main" id="{CCE65D7A-839F-4403-8630-BD0C90C7990C}"/>
              </a:ext>
            </a:extLst>
          </p:cNvPr>
          <p:cNvSpPr/>
          <p:nvPr/>
        </p:nvSpPr>
        <p:spPr>
          <a:xfrm>
            <a:off x="4415366" y="5037669"/>
            <a:ext cx="3361267" cy="1354667"/>
          </a:xfrm>
          <a:prstGeom prst="roundRect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Lois de Kepler : Description du mouvements des planètes et satellites</a:t>
            </a:r>
          </a:p>
        </p:txBody>
      </p:sp>
    </p:spTree>
    <p:extLst>
      <p:ext uri="{BB962C8B-B14F-4D97-AF65-F5344CB8AC3E}">
        <p14:creationId xmlns:p14="http://schemas.microsoft.com/office/powerpoint/2010/main" val="418296128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1095</TotalTime>
  <Words>227</Words>
  <Application>Microsoft Office PowerPoint</Application>
  <PresentationFormat>Grand écran</PresentationFormat>
  <Paragraphs>36</Paragraphs>
  <Slides>8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8</vt:i4>
      </vt:variant>
    </vt:vector>
  </HeadingPairs>
  <TitlesOfParts>
    <vt:vector size="14" baseType="lpstr">
      <vt:lpstr>Arial</vt:lpstr>
      <vt:lpstr>Calibri</vt:lpstr>
      <vt:lpstr>Calibri Light</vt:lpstr>
      <vt:lpstr>Cambria Math</vt:lpstr>
      <vt:lpstr>FreeSerif</vt:lpstr>
      <vt:lpstr>Thème Office</vt:lpstr>
      <vt:lpstr>Présentation PowerPoint</vt:lpstr>
      <vt:lpstr>Présentation PowerPoint</vt:lpstr>
      <vt:lpstr>Présentation PowerPoint</vt:lpstr>
      <vt:lpstr>Présentation PowerPoint</vt:lpstr>
      <vt:lpstr>Loi des aires schéma hachette ts p 167</vt:lpstr>
      <vt:lpstr>Présentation PowerPoint</vt:lpstr>
      <vt:lpstr>L’essentiel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Emma</dc:creator>
  <cp:lastModifiedBy>LOIC</cp:lastModifiedBy>
  <cp:revision>22</cp:revision>
  <dcterms:created xsi:type="dcterms:W3CDTF">2019-05-30T16:39:13Z</dcterms:created>
  <dcterms:modified xsi:type="dcterms:W3CDTF">2019-06-12T11:45:12Z</dcterms:modified>
</cp:coreProperties>
</file>