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2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2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B623-9398-4ACB-A2FE-0BE12EF0597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36C0B-11F5-4BC1-9B43-8067345F30D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4178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B623-9398-4ACB-A2FE-0BE12EF0597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36C0B-11F5-4BC1-9B43-8067345F30D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21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B623-9398-4ACB-A2FE-0BE12EF0597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36C0B-11F5-4BC1-9B43-8067345F30D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6203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B623-9398-4ACB-A2FE-0BE12EF0597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36C0B-11F5-4BC1-9B43-8067345F30D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8772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B623-9398-4ACB-A2FE-0BE12EF0597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36C0B-11F5-4BC1-9B43-8067345F30D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651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B623-9398-4ACB-A2FE-0BE12EF0597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36C0B-11F5-4BC1-9B43-8067345F30D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3142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B623-9398-4ACB-A2FE-0BE12EF0597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36C0B-11F5-4BC1-9B43-8067345F30D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8778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B623-9398-4ACB-A2FE-0BE12EF0597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36C0B-11F5-4BC1-9B43-8067345F30D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5658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B623-9398-4ACB-A2FE-0BE12EF0597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36C0B-11F5-4BC1-9B43-8067345F30D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5011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B623-9398-4ACB-A2FE-0BE12EF0597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36C0B-11F5-4BC1-9B43-8067345F30D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7054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B623-9398-4ACB-A2FE-0BE12EF0597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36C0B-11F5-4BC1-9B43-8067345F30D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0773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8B623-9398-4ACB-A2FE-0BE12EF0597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36C0B-11F5-4BC1-9B43-8067345F30D6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314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modèle corpusculaire de la lumière</a:t>
            </a:r>
            <a:endParaRPr lang="en-GB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60" t="9460" r="33703" b="56947"/>
          <a:stretch/>
        </p:blipFill>
        <p:spPr>
          <a:xfrm>
            <a:off x="463137" y="2630846"/>
            <a:ext cx="1638795" cy="2303813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2101932" y="2630846"/>
            <a:ext cx="257309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Max Planck </a:t>
            </a:r>
          </a:p>
          <a:p>
            <a:r>
              <a:rPr lang="fr-FR" dirty="0"/>
              <a:t>Les échanges d’énergie entre un rayonnement lumineux et la matière ne peuvent se faire que par « paquets » d’énergie nommés </a:t>
            </a:r>
            <a:r>
              <a:rPr lang="fr-FR" i="1" dirty="0"/>
              <a:t>quanta </a:t>
            </a:r>
          </a:p>
          <a:p>
            <a:r>
              <a:rPr lang="fr-FR" dirty="0"/>
              <a:t>(Prix Nobel 1918)</a:t>
            </a:r>
          </a:p>
          <a:p>
            <a:endParaRPr lang="en-GB" dirty="0"/>
          </a:p>
        </p:txBody>
      </p:sp>
      <p:cxnSp>
        <p:nvCxnSpPr>
          <p:cNvPr id="6" name="Connecteur droit avec flèche 5"/>
          <p:cNvCxnSpPr/>
          <p:nvPr/>
        </p:nvCxnSpPr>
        <p:spPr>
          <a:xfrm>
            <a:off x="463137" y="5376343"/>
            <a:ext cx="10890663" cy="0"/>
          </a:xfrm>
          <a:prstGeom prst="straightConnector1">
            <a:avLst/>
          </a:prstGeom>
          <a:ln w="3175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1573898" y="5145510"/>
            <a:ext cx="1056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1900</a:t>
            </a:r>
            <a:endParaRPr lang="en-GB" sz="2400" b="1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0" t="1405" r="8109" b="29618"/>
          <a:stretch/>
        </p:blipFill>
        <p:spPr>
          <a:xfrm>
            <a:off x="8014415" y="2636435"/>
            <a:ext cx="1944710" cy="2009104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5731099" y="2630846"/>
            <a:ext cx="228331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Albert Einstein</a:t>
            </a:r>
          </a:p>
          <a:p>
            <a:pPr algn="r"/>
            <a:r>
              <a:rPr lang="fr-FR" dirty="0"/>
              <a:t>Les </a:t>
            </a:r>
            <a:r>
              <a:rPr lang="fr-FR" i="1" dirty="0"/>
              <a:t>quanta</a:t>
            </a:r>
            <a:r>
              <a:rPr lang="fr-FR" dirty="0"/>
              <a:t> d’énergie sont portés par des particules appelées photons.</a:t>
            </a:r>
            <a:endParaRPr lang="fr-FR" i="1" dirty="0"/>
          </a:p>
          <a:p>
            <a:pPr algn="r"/>
            <a:r>
              <a:rPr lang="fr-FR" dirty="0"/>
              <a:t>(Prix Nobel 1921)</a:t>
            </a:r>
          </a:p>
          <a:p>
            <a:pPr algn="r"/>
            <a:endParaRPr lang="en-GB" dirty="0"/>
          </a:p>
        </p:txBody>
      </p:sp>
      <p:sp>
        <p:nvSpPr>
          <p:cNvPr id="11" name="ZoneTexte 10"/>
          <p:cNvSpPr txBox="1"/>
          <p:nvPr/>
        </p:nvSpPr>
        <p:spPr>
          <a:xfrm>
            <a:off x="6671786" y="5145510"/>
            <a:ext cx="1056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1905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203039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Quantification des niveaux d’énergie des atomes</a:t>
            </a:r>
            <a:endParaRPr lang="en-GB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408" y="2284598"/>
            <a:ext cx="1950352" cy="2745496"/>
          </a:xfrm>
          <a:prstGeom prst="rect">
            <a:avLst/>
          </a:prstGeom>
        </p:spPr>
      </p:pic>
      <p:cxnSp>
        <p:nvCxnSpPr>
          <p:cNvPr id="6" name="Connecteur droit avec flèche 5"/>
          <p:cNvCxnSpPr/>
          <p:nvPr/>
        </p:nvCxnSpPr>
        <p:spPr>
          <a:xfrm>
            <a:off x="463137" y="5376343"/>
            <a:ext cx="10890663" cy="0"/>
          </a:xfrm>
          <a:prstGeom prst="straightConnector1">
            <a:avLst/>
          </a:prstGeom>
          <a:ln w="3175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4793616" y="5145510"/>
            <a:ext cx="1056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1913</a:t>
            </a:r>
            <a:endParaRPr lang="en-GB" sz="2400" b="1" dirty="0"/>
          </a:p>
        </p:txBody>
      </p:sp>
      <p:sp>
        <p:nvSpPr>
          <p:cNvPr id="8" name="ZoneTexte 7"/>
          <p:cNvSpPr txBox="1"/>
          <p:nvPr/>
        </p:nvSpPr>
        <p:spPr>
          <a:xfrm>
            <a:off x="5939836" y="2675603"/>
            <a:ext cx="25730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Niels Bohr</a:t>
            </a:r>
          </a:p>
          <a:p>
            <a:r>
              <a:rPr lang="fr-FR" dirty="0"/>
              <a:t>Propose un modèle dans lequel les atomes ne peuvent être que dans des états d’énergies quantifiée.</a:t>
            </a:r>
          </a:p>
          <a:p>
            <a:r>
              <a:rPr lang="fr-FR" dirty="0"/>
              <a:t>(Prix Nobel 1922)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2914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01710" y="8782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fr-FR" sz="3200" dirty="0"/>
              <a:t>Diagramme des niveaux d’énergie de l’atome d’hydrogène</a:t>
            </a:r>
            <a:endParaRPr lang="en-GB" sz="32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042" y="1327919"/>
            <a:ext cx="6249231" cy="498916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434885" y="1807609"/>
            <a:ext cx="1249249" cy="4345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4071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939" y="480341"/>
            <a:ext cx="7350122" cy="597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185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L’essentiel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312332" y="1762249"/>
            <a:ext cx="1022684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La lumière et la matière peuvent interagir par </a:t>
            </a:r>
            <a:r>
              <a:rPr lang="fr-FR" b="1" dirty="0"/>
              <a:t>échange de quantités d’énergie appelées quanta</a:t>
            </a:r>
            <a:r>
              <a:rPr lang="fr-FR" dirty="0"/>
              <a:t> transportées par les </a:t>
            </a:r>
            <a:r>
              <a:rPr lang="fr-FR" b="1" dirty="0"/>
              <a:t>photons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Interactions lumière-matière à connaître : </a:t>
            </a:r>
            <a:r>
              <a:rPr lang="fr-FR" b="1" dirty="0"/>
              <a:t>absorption, émission spontanée, émission stimulée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L’absorption et </a:t>
            </a:r>
            <a:r>
              <a:rPr lang="fr-FR" b="1" dirty="0"/>
              <a:t>l’émission spontanée </a:t>
            </a:r>
            <a:r>
              <a:rPr lang="fr-FR" dirty="0"/>
              <a:t>expliquent l’allure des </a:t>
            </a:r>
            <a:r>
              <a:rPr lang="fr-FR" b="1" dirty="0"/>
              <a:t>spectres d’émission et d’absorption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L’absorption et </a:t>
            </a:r>
            <a:r>
              <a:rPr lang="fr-FR" b="1" dirty="0"/>
              <a:t>l’émission stimulée </a:t>
            </a:r>
            <a:r>
              <a:rPr lang="fr-FR" dirty="0"/>
              <a:t>permettent d’expliquer le </a:t>
            </a:r>
            <a:r>
              <a:rPr lang="fr-FR" b="1" dirty="0"/>
              <a:t>fonctionnement des LASER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Un LASER est une source </a:t>
            </a:r>
            <a:r>
              <a:rPr lang="fr-FR" b="1" dirty="0"/>
              <a:t>froide, monochromatique, et directionnelle</a:t>
            </a:r>
          </a:p>
        </p:txBody>
      </p:sp>
    </p:spTree>
    <p:extLst>
      <p:ext uri="{BB962C8B-B14F-4D97-AF65-F5344CB8AC3E}">
        <p14:creationId xmlns:p14="http://schemas.microsoft.com/office/powerpoint/2010/main" val="2320306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312332" y="1762249"/>
            <a:ext cx="1022684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La lumière et la matière peuvent interagir par </a:t>
            </a:r>
            <a:r>
              <a:rPr lang="fr-FR" b="1" dirty="0"/>
              <a:t>échange de quantités d’énergie appelées quanta</a:t>
            </a:r>
            <a:r>
              <a:rPr lang="fr-FR" dirty="0"/>
              <a:t> transportées par les </a:t>
            </a:r>
            <a:r>
              <a:rPr lang="fr-FR" b="1" dirty="0"/>
              <a:t>photons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Interactions lumière-matière à connaître : </a:t>
            </a:r>
            <a:r>
              <a:rPr lang="fr-FR" b="1" dirty="0"/>
              <a:t>absorption, émission spontanée, émission stimulée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L’absorption et </a:t>
            </a:r>
            <a:r>
              <a:rPr lang="fr-FR" b="1" dirty="0"/>
              <a:t>l’émission spontanée </a:t>
            </a:r>
            <a:r>
              <a:rPr lang="fr-FR" dirty="0"/>
              <a:t>expliquent l’allure des </a:t>
            </a:r>
            <a:r>
              <a:rPr lang="fr-FR" b="1" dirty="0"/>
              <a:t>spectres d’émission et d’absorption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L’absorption et </a:t>
            </a:r>
            <a:r>
              <a:rPr lang="fr-FR" b="1" dirty="0"/>
              <a:t>l’émission stimulée </a:t>
            </a:r>
            <a:r>
              <a:rPr lang="fr-FR" dirty="0"/>
              <a:t>permettent d’expliquer le </a:t>
            </a:r>
            <a:r>
              <a:rPr lang="fr-FR" b="1" dirty="0"/>
              <a:t>fonctionnement des LASER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Un LASER est une source </a:t>
            </a:r>
            <a:r>
              <a:rPr lang="fr-FR" b="1" dirty="0"/>
              <a:t>froide, monochromatique, et directionnelle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754CA81-D0B3-4CDC-882A-64A4299A6C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470" y="1429471"/>
            <a:ext cx="2504530" cy="199952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A2FA6D9-84CC-4AE4-82FA-282C2EF7CD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765" y="3500561"/>
            <a:ext cx="1730668" cy="1406168"/>
          </a:xfrm>
          <a:prstGeom prst="rect">
            <a:avLst/>
          </a:prstGeom>
        </p:spPr>
      </p:pic>
      <p:pic>
        <p:nvPicPr>
          <p:cNvPr id="1026" name="Picture 2" descr="RÃ©sultat de recherche d'images pour &quot;laser&quot;">
            <a:extLst>
              <a:ext uri="{FF2B5EF4-FFF2-40B4-BE49-F238E27FC236}">
                <a16:creationId xmlns:a16="http://schemas.microsoft.com/office/drawing/2014/main" id="{85D4B793-2E48-4149-A2BD-F65D275ADA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8759" y="5465564"/>
            <a:ext cx="2176006" cy="1088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D55B5520-9094-47CC-84B6-CDB93D94EC5F}"/>
              </a:ext>
            </a:extLst>
          </p:cNvPr>
          <p:cNvSpPr/>
          <p:nvPr/>
        </p:nvSpPr>
        <p:spPr>
          <a:xfrm>
            <a:off x="4071067" y="343604"/>
            <a:ext cx="3848431" cy="87464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Interactions Lumière-Matière</a:t>
            </a:r>
          </a:p>
        </p:txBody>
      </p:sp>
    </p:spTree>
    <p:extLst>
      <p:ext uri="{BB962C8B-B14F-4D97-AF65-F5344CB8AC3E}">
        <p14:creationId xmlns:p14="http://schemas.microsoft.com/office/powerpoint/2010/main" val="133470305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882</TotalTime>
  <Words>210</Words>
  <Application>Microsoft Office PowerPoint</Application>
  <PresentationFormat>Grand écran</PresentationFormat>
  <Paragraphs>35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Thème Office</vt:lpstr>
      <vt:lpstr>Le modèle corpusculaire de la lumière</vt:lpstr>
      <vt:lpstr>Quantification des niveaux d’énergie des atomes</vt:lpstr>
      <vt:lpstr>Diagramme des niveaux d’énergie de l’atome d’hydrogène</vt:lpstr>
      <vt:lpstr>Présentation PowerPoint</vt:lpstr>
      <vt:lpstr>L’essentiel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modèle corpusculaire de la lumière</dc:title>
  <dc:creator>Emma</dc:creator>
  <cp:lastModifiedBy>LOIC</cp:lastModifiedBy>
  <cp:revision>16</cp:revision>
  <dcterms:created xsi:type="dcterms:W3CDTF">2019-02-06T06:45:54Z</dcterms:created>
  <dcterms:modified xsi:type="dcterms:W3CDTF">2019-06-12T11:57:41Z</dcterms:modified>
</cp:coreProperties>
</file>