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2" r:id="rId3"/>
    <p:sldId id="260" r:id="rId4"/>
    <p:sldId id="261" r:id="rId5"/>
    <p:sldId id="263" r:id="rId6"/>
    <p:sldId id="265" r:id="rId7"/>
    <p:sldId id="264" r:id="rId8"/>
    <p:sldId id="266" r:id="rId9"/>
    <p:sldId id="267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35" autoAdjust="0"/>
    <p:restoredTop sz="94660"/>
  </p:normalViewPr>
  <p:slideViewPr>
    <p:cSldViewPr snapToGrid="0">
      <p:cViewPr varScale="1">
        <p:scale>
          <a:sx n="82" d="100"/>
          <a:sy n="82" d="100"/>
        </p:scale>
        <p:origin x="108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5C7B9-3CF6-46F0-9DCD-F21DB55AC65A}" type="datetimeFigureOut">
              <a:rPr lang="en-GB" smtClean="0"/>
              <a:t>07/05/2019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A814A-5BD8-4692-8AA3-F700BDEE058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0891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5C7B9-3CF6-46F0-9DCD-F21DB55AC65A}" type="datetimeFigureOut">
              <a:rPr lang="en-GB" smtClean="0"/>
              <a:t>07/05/2019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A814A-5BD8-4692-8AA3-F700BDEE058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8599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5C7B9-3CF6-46F0-9DCD-F21DB55AC65A}" type="datetimeFigureOut">
              <a:rPr lang="en-GB" smtClean="0"/>
              <a:t>07/05/2019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A814A-5BD8-4692-8AA3-F700BDEE058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3986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5C7B9-3CF6-46F0-9DCD-F21DB55AC65A}" type="datetimeFigureOut">
              <a:rPr lang="en-GB" smtClean="0"/>
              <a:t>07/05/2019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A814A-5BD8-4692-8AA3-F700BDEE058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9970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5C7B9-3CF6-46F0-9DCD-F21DB55AC65A}" type="datetimeFigureOut">
              <a:rPr lang="en-GB" smtClean="0"/>
              <a:t>07/05/2019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A814A-5BD8-4692-8AA3-F700BDEE058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049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5C7B9-3CF6-46F0-9DCD-F21DB55AC65A}" type="datetimeFigureOut">
              <a:rPr lang="en-GB" smtClean="0"/>
              <a:t>07/05/2019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A814A-5BD8-4692-8AA3-F700BDEE058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25421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5C7B9-3CF6-46F0-9DCD-F21DB55AC65A}" type="datetimeFigureOut">
              <a:rPr lang="en-GB" smtClean="0"/>
              <a:t>07/05/2019</a:t>
            </a:fld>
            <a:endParaRPr lang="en-GB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A814A-5BD8-4692-8AA3-F700BDEE058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2334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5C7B9-3CF6-46F0-9DCD-F21DB55AC65A}" type="datetimeFigureOut">
              <a:rPr lang="en-GB" smtClean="0"/>
              <a:t>07/05/2019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A814A-5BD8-4692-8AA3-F700BDEE058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3019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5C7B9-3CF6-46F0-9DCD-F21DB55AC65A}" type="datetimeFigureOut">
              <a:rPr lang="en-GB" smtClean="0"/>
              <a:t>07/05/2019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A814A-5BD8-4692-8AA3-F700BDEE058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1090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5C7B9-3CF6-46F0-9DCD-F21DB55AC65A}" type="datetimeFigureOut">
              <a:rPr lang="en-GB" smtClean="0"/>
              <a:t>07/05/2019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A814A-5BD8-4692-8AA3-F700BDEE058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1799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5C7B9-3CF6-46F0-9DCD-F21DB55AC65A}" type="datetimeFigureOut">
              <a:rPr lang="en-GB" smtClean="0"/>
              <a:t>07/05/2019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A814A-5BD8-4692-8AA3-F700BDEE058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2012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55C7B9-3CF6-46F0-9DCD-F21DB55AC65A}" type="datetimeFigureOut">
              <a:rPr lang="en-GB" smtClean="0"/>
              <a:t>07/05/2019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AA814A-5BD8-4692-8AA3-F700BDEE058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048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google.com/imgres?imgurl=https://www.cadeau-maestro.com/3167-16694-thickbox_default/accroche-cles-aimant-geant.jpg&amp;imgrefurl=https://www.cadeau-maestro.com/accroche-cles-aimant-geant-3167.html&amp;docid=Tx31v69Wm2uPnM&amp;tbnid=KxpRy7NMUdCZTM:&amp;vet=10ahUKEwj23oeG1ePeAhVLOBoKHQoWArkQMwhAKAIwAg..i&amp;w=600&amp;h=600&amp;client=firefox-b-ab&amp;bih=722&amp;biw=905&amp;q=aimant&amp;ved=0ahUKEwj23oeG1ePeAhVLOBoKHQoWArkQMwhAKAIwAg&amp;iact=mrc&amp;uact=8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google.com/imgres?imgurl=https://www.cadeau-maestro.com/3167-16694-thickbox_default/accroche-cles-aimant-geant.jpg&amp;imgrefurl=https://www.cadeau-maestro.com/accroche-cles-aimant-geant-3167.html&amp;docid=Tx31v69Wm2uPnM&amp;tbnid=KxpRy7NMUdCZTM:&amp;vet=10ahUKEwj23oeG1ePeAhVLOBoKHQoWArkQMwhAKAIwAg..i&amp;w=600&amp;h=600&amp;client=firefox-b-ab&amp;bih=722&amp;biw=905&amp;q=aimant&amp;ved=0ahUKEwj23oeG1ePeAhVLOBoKHQoWArkQMwhAKAIwAg&amp;iact=mrc&amp;uact=8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imgres?imgurl=https://www.cadeau-maestro.com/3167-16694-thickbox_default/accroche-cles-aimant-geant.jpg&amp;imgrefurl=https://www.cadeau-maestro.com/accroche-cles-aimant-geant-3167.html&amp;docid=Tx31v69Wm2uPnM&amp;tbnid=KxpRy7NMUdCZTM:&amp;vet=10ahUKEwj23oeG1ePeAhVLOBoKHQoWArkQMwhAKAIwAg..i&amp;w=600&amp;h=600&amp;client=firefox-b-ab&amp;bih=722&amp;biw=905&amp;q=aimant&amp;ved=0ahUKEwj23oeG1ePeAhVLOBoKHQoWArkQMwhAKAIwAg&amp;iact=mrc&amp;uact=8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imgres?imgurl=https://www.cadeau-maestro.com/3167-16694-thickbox_default/accroche-cles-aimant-geant.jpg&amp;imgrefurl=https://www.cadeau-maestro.com/accroche-cles-aimant-geant-3167.html&amp;docid=Tx31v69Wm2uPnM&amp;tbnid=KxpRy7NMUdCZTM:&amp;vet=10ahUKEwj23oeG1ePeAhVLOBoKHQoWArkQMwhAKAIwAg..i&amp;w=600&amp;h=600&amp;client=firefox-b-ab&amp;bih=722&amp;biw=905&amp;q=aimant&amp;ved=0ahUKEwj23oeG1ePeAhVLOBoKHQoWArkQMwhAKAIwAg&amp;iact=mrc&amp;uact=8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3" descr="Résultat de recherche d'images pour &quot;aimant&quot;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4191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" name="ZoneTexte 10"/>
          <p:cNvSpPr txBox="1"/>
          <p:nvPr/>
        </p:nvSpPr>
        <p:spPr>
          <a:xfrm>
            <a:off x="8014874" y="2868894"/>
            <a:ext cx="3064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Interaction électromagnétique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786" y="1135344"/>
            <a:ext cx="262890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766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 descr="Résultat de recherche d'images pour &quot;aimant&quot;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4191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33" y="4320329"/>
            <a:ext cx="3294620" cy="1524376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1131106" y="6031433"/>
            <a:ext cx="3064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Interaction forte</a:t>
            </a:r>
            <a:endParaRPr lang="en-GB" dirty="0"/>
          </a:p>
        </p:txBody>
      </p:sp>
      <p:sp>
        <p:nvSpPr>
          <p:cNvPr id="5" name="ZoneTexte 4"/>
          <p:cNvSpPr txBox="1"/>
          <p:nvPr/>
        </p:nvSpPr>
        <p:spPr>
          <a:xfrm>
            <a:off x="8014874" y="2868894"/>
            <a:ext cx="3064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Interaction électromagnétique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786" y="1135344"/>
            <a:ext cx="262890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35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97" y="478822"/>
            <a:ext cx="4088695" cy="2297327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1131106" y="2858529"/>
            <a:ext cx="3064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Interaction gravitationnelle</a:t>
            </a:r>
            <a:endParaRPr lang="en-GB" dirty="0"/>
          </a:p>
        </p:txBody>
      </p:sp>
      <p:sp>
        <p:nvSpPr>
          <p:cNvPr id="5" name="AutoShape 3" descr="Résultat de recherche d'images pour &quot;aimant&quot;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55575" y="-4191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" name="ZoneTexte 10"/>
          <p:cNvSpPr txBox="1"/>
          <p:nvPr/>
        </p:nvSpPr>
        <p:spPr>
          <a:xfrm>
            <a:off x="8014874" y="2868894"/>
            <a:ext cx="3064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Interaction électromagnétique</a:t>
            </a:r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33" y="4320329"/>
            <a:ext cx="3294620" cy="1524376"/>
          </a:xfrm>
          <a:prstGeom prst="rect">
            <a:avLst/>
          </a:prstGeom>
        </p:spPr>
      </p:pic>
      <p:sp>
        <p:nvSpPr>
          <p:cNvPr id="15" name="ZoneTexte 14"/>
          <p:cNvSpPr txBox="1"/>
          <p:nvPr/>
        </p:nvSpPr>
        <p:spPr>
          <a:xfrm>
            <a:off x="1131106" y="6031433"/>
            <a:ext cx="3064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Interaction forte</a:t>
            </a:r>
            <a:endParaRPr lang="en-GB" dirty="0"/>
          </a:p>
        </p:txBody>
      </p:sp>
      <p:pic>
        <p:nvPicPr>
          <p:cNvPr id="16" name="Imag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786" y="1135344"/>
            <a:ext cx="262890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191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97" y="478822"/>
            <a:ext cx="4088695" cy="2297327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1131106" y="2858529"/>
            <a:ext cx="3064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Interaction gravitationnelle</a:t>
            </a:r>
            <a:endParaRPr lang="en-GB" dirty="0"/>
          </a:p>
        </p:txBody>
      </p:sp>
      <p:sp>
        <p:nvSpPr>
          <p:cNvPr id="5" name="AutoShape 3" descr="Résultat de recherche d'images pour &quot;aimant&quot;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55575" y="-4191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33" y="4320329"/>
            <a:ext cx="3294620" cy="1524376"/>
          </a:xfrm>
          <a:prstGeom prst="rect">
            <a:avLst/>
          </a:prstGeom>
        </p:spPr>
      </p:pic>
      <p:sp>
        <p:nvSpPr>
          <p:cNvPr id="15" name="ZoneTexte 14"/>
          <p:cNvSpPr txBox="1"/>
          <p:nvPr/>
        </p:nvSpPr>
        <p:spPr>
          <a:xfrm>
            <a:off x="1131106" y="6031433"/>
            <a:ext cx="3064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Interaction forte</a:t>
            </a:r>
            <a:endParaRPr lang="en-GB" dirty="0"/>
          </a:p>
        </p:txBody>
      </p:sp>
      <p:pic>
        <p:nvPicPr>
          <p:cNvPr id="17" name="Image 1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5" t="49231" r="15838"/>
          <a:stretch/>
        </p:blipFill>
        <p:spPr>
          <a:xfrm>
            <a:off x="8014874" y="3626162"/>
            <a:ext cx="2924432" cy="2311486"/>
          </a:xfrm>
          <a:prstGeom prst="rect">
            <a:avLst/>
          </a:prstGeom>
        </p:spPr>
      </p:pic>
      <p:sp>
        <p:nvSpPr>
          <p:cNvPr id="18" name="ZoneTexte 17"/>
          <p:cNvSpPr txBox="1"/>
          <p:nvPr/>
        </p:nvSpPr>
        <p:spPr>
          <a:xfrm>
            <a:off x="8072385" y="6031433"/>
            <a:ext cx="3064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Interaction faible</a:t>
            </a:r>
            <a:endParaRPr lang="en-GB" dirty="0"/>
          </a:p>
        </p:txBody>
      </p:sp>
      <p:sp>
        <p:nvSpPr>
          <p:cNvPr id="19" name="Rectangle 18"/>
          <p:cNvSpPr/>
          <p:nvPr/>
        </p:nvSpPr>
        <p:spPr>
          <a:xfrm>
            <a:off x="9801225" y="5050109"/>
            <a:ext cx="1000125" cy="8875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ZoneTexte 12"/>
          <p:cNvSpPr txBox="1"/>
          <p:nvPr/>
        </p:nvSpPr>
        <p:spPr>
          <a:xfrm>
            <a:off x="8014874" y="2868894"/>
            <a:ext cx="3064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Interaction électromagnétique</a:t>
            </a:r>
          </a:p>
        </p:txBody>
      </p:sp>
      <p:pic>
        <p:nvPicPr>
          <p:cNvPr id="16" name="Imag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786" y="1135344"/>
            <a:ext cx="262890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533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Connecteur droit 9"/>
          <p:cNvCxnSpPr/>
          <p:nvPr/>
        </p:nvCxnSpPr>
        <p:spPr>
          <a:xfrm>
            <a:off x="5478065" y="1528312"/>
            <a:ext cx="0" cy="695325"/>
          </a:xfrm>
          <a:prstGeom prst="line">
            <a:avLst/>
          </a:prstGeom>
          <a:ln w="5715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cxnSp>
      <p:sp>
        <p:nvSpPr>
          <p:cNvPr id="11" name="Rectangle à coins arrondis 10"/>
          <p:cNvSpPr/>
          <p:nvPr/>
        </p:nvSpPr>
        <p:spPr>
          <a:xfrm>
            <a:off x="5104209" y="2197979"/>
            <a:ext cx="747712" cy="228601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à coins arrondis 11"/>
          <p:cNvSpPr/>
          <p:nvPr/>
        </p:nvSpPr>
        <p:spPr>
          <a:xfrm>
            <a:off x="5239940" y="5260716"/>
            <a:ext cx="404813" cy="390525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5278040" y="471037"/>
            <a:ext cx="419100" cy="1200150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4566045" y="5672434"/>
            <a:ext cx="1857375" cy="638175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5" name="Connecteur droit avec flèche 14"/>
          <p:cNvCxnSpPr/>
          <p:nvPr/>
        </p:nvCxnSpPr>
        <p:spPr>
          <a:xfrm flipH="1">
            <a:off x="6073376" y="941453"/>
            <a:ext cx="700088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6" name="ZoneTexte 15"/>
          <p:cNvSpPr txBox="1"/>
          <p:nvPr/>
        </p:nvSpPr>
        <p:spPr>
          <a:xfrm>
            <a:off x="6773464" y="756787"/>
            <a:ext cx="1647825" cy="369332"/>
          </a:xfrm>
          <a:prstGeom prst="rect">
            <a:avLst/>
          </a:prstGeom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00B0F0"/>
                </a:solidFill>
              </a:rPr>
              <a:t>Dynamomètre</a:t>
            </a:r>
            <a:endParaRPr lang="en-GB" dirty="0">
              <a:solidFill>
                <a:srgbClr val="00B0F0"/>
              </a:solidFill>
            </a:endParaRPr>
          </a:p>
        </p:txBody>
      </p:sp>
      <p:cxnSp>
        <p:nvCxnSpPr>
          <p:cNvPr id="17" name="Connecteur droit avec flèche 16"/>
          <p:cNvCxnSpPr/>
          <p:nvPr/>
        </p:nvCxnSpPr>
        <p:spPr>
          <a:xfrm flipH="1">
            <a:off x="5987652" y="2335019"/>
            <a:ext cx="700088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8" name="ZoneTexte 17"/>
          <p:cNvSpPr txBox="1"/>
          <p:nvPr/>
        </p:nvSpPr>
        <p:spPr>
          <a:xfrm>
            <a:off x="6687740" y="2150353"/>
            <a:ext cx="1647825" cy="369332"/>
          </a:xfrm>
          <a:prstGeom prst="rect">
            <a:avLst/>
          </a:prstGeom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00B0F0"/>
                </a:solidFill>
              </a:rPr>
              <a:t>Aimant A</a:t>
            </a:r>
            <a:endParaRPr lang="en-GB" dirty="0">
              <a:solidFill>
                <a:srgbClr val="00B0F0"/>
              </a:solidFill>
            </a:endParaRPr>
          </a:p>
        </p:txBody>
      </p:sp>
      <p:cxnSp>
        <p:nvCxnSpPr>
          <p:cNvPr id="19" name="Connecteur droit avec flèche 18"/>
          <p:cNvCxnSpPr/>
          <p:nvPr/>
        </p:nvCxnSpPr>
        <p:spPr>
          <a:xfrm flipH="1">
            <a:off x="5840015" y="5422639"/>
            <a:ext cx="700088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0" name="ZoneTexte 19"/>
          <p:cNvSpPr txBox="1"/>
          <p:nvPr/>
        </p:nvSpPr>
        <p:spPr>
          <a:xfrm>
            <a:off x="6540103" y="5237973"/>
            <a:ext cx="1647825" cy="369332"/>
          </a:xfrm>
          <a:prstGeom prst="rect">
            <a:avLst/>
          </a:prstGeom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00B0F0"/>
                </a:solidFill>
              </a:rPr>
              <a:t>Aimant B</a:t>
            </a:r>
            <a:endParaRPr lang="en-GB" dirty="0">
              <a:solidFill>
                <a:srgbClr val="00B0F0"/>
              </a:solidFill>
            </a:endParaRPr>
          </a:p>
        </p:txBody>
      </p:sp>
      <p:cxnSp>
        <p:nvCxnSpPr>
          <p:cNvPr id="25" name="Connecteur droit avec flèche 24"/>
          <p:cNvCxnSpPr/>
          <p:nvPr/>
        </p:nvCxnSpPr>
        <p:spPr>
          <a:xfrm flipH="1">
            <a:off x="6773464" y="5953123"/>
            <a:ext cx="700088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6" name="ZoneTexte 25"/>
          <p:cNvSpPr txBox="1"/>
          <p:nvPr/>
        </p:nvSpPr>
        <p:spPr>
          <a:xfrm>
            <a:off x="7473552" y="5768457"/>
            <a:ext cx="1647825" cy="369332"/>
          </a:xfrm>
          <a:prstGeom prst="rect">
            <a:avLst/>
          </a:prstGeom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00B0F0"/>
                </a:solidFill>
              </a:rPr>
              <a:t>Balance</a:t>
            </a:r>
            <a:endParaRPr lang="en-GB" dirty="0">
              <a:solidFill>
                <a:srgbClr val="00B0F0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830240" y="225231"/>
            <a:ext cx="75008" cy="505667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 30"/>
          <p:cNvSpPr/>
          <p:nvPr/>
        </p:nvSpPr>
        <p:spPr>
          <a:xfrm>
            <a:off x="3640931" y="883918"/>
            <a:ext cx="2141934" cy="5753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rganigramme : Joindre 31"/>
          <p:cNvSpPr/>
          <p:nvPr/>
        </p:nvSpPr>
        <p:spPr>
          <a:xfrm>
            <a:off x="3342082" y="5281909"/>
            <a:ext cx="873919" cy="1061264"/>
          </a:xfrm>
          <a:prstGeom prst="flowChartCollat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4" name="ZoneTexte 33"/>
          <p:cNvSpPr txBox="1"/>
          <p:nvPr/>
        </p:nvSpPr>
        <p:spPr>
          <a:xfrm>
            <a:off x="5553073" y="2127613"/>
            <a:ext cx="323850" cy="369332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</a:rPr>
              <a:t>A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5" name="ZoneTexte 34"/>
          <p:cNvSpPr txBox="1"/>
          <p:nvPr/>
        </p:nvSpPr>
        <p:spPr>
          <a:xfrm>
            <a:off x="5419723" y="5190351"/>
            <a:ext cx="376237" cy="369332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B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9" name="ZoneTexte 38"/>
          <p:cNvSpPr txBox="1"/>
          <p:nvPr/>
        </p:nvSpPr>
        <p:spPr>
          <a:xfrm>
            <a:off x="4685110" y="3554891"/>
            <a:ext cx="1738310" cy="646331"/>
          </a:xfrm>
          <a:prstGeom prst="rect">
            <a:avLst/>
          </a:prstGeom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00B0F0"/>
                </a:solidFill>
              </a:rPr>
              <a:t>Pas d’interaction entre A et B</a:t>
            </a:r>
            <a:endParaRPr lang="en-GB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064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ZoneTexte 28"/>
          <p:cNvSpPr txBox="1"/>
          <p:nvPr/>
        </p:nvSpPr>
        <p:spPr>
          <a:xfrm>
            <a:off x="5399483" y="4187310"/>
            <a:ext cx="376237" cy="369332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B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5626894" y="2497601"/>
            <a:ext cx="16692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solidFill>
                  <a:srgbClr val="FF0000"/>
                </a:solidFill>
              </a:rPr>
              <a:t>P</a:t>
            </a:r>
            <a:r>
              <a:rPr lang="fr-FR" sz="2800" baseline="-25000" dirty="0" smtClean="0">
                <a:solidFill>
                  <a:srgbClr val="FF0000"/>
                </a:solidFill>
              </a:rPr>
              <a:t>A</a:t>
            </a:r>
            <a:r>
              <a:rPr lang="fr-FR" sz="2800" dirty="0" smtClean="0">
                <a:solidFill>
                  <a:srgbClr val="FF0000"/>
                </a:solidFill>
              </a:rPr>
              <a:t> = m</a:t>
            </a:r>
            <a:r>
              <a:rPr lang="fr-FR" sz="2800" baseline="-25000" dirty="0" smtClean="0">
                <a:solidFill>
                  <a:srgbClr val="FF0000"/>
                </a:solidFill>
              </a:rPr>
              <a:t>A</a:t>
            </a:r>
            <a:r>
              <a:rPr lang="fr-FR" sz="2800" dirty="0" smtClean="0">
                <a:solidFill>
                  <a:srgbClr val="FF0000"/>
                </a:solidFill>
              </a:rPr>
              <a:t> </a:t>
            </a:r>
            <a:r>
              <a:rPr lang="fr-FR" sz="2800" dirty="0">
                <a:solidFill>
                  <a:srgbClr val="FF0000"/>
                </a:solidFill>
              </a:rPr>
              <a:t>g</a:t>
            </a:r>
            <a:r>
              <a:rPr lang="fr-FR" sz="2800" dirty="0" smtClean="0">
                <a:solidFill>
                  <a:srgbClr val="FF0000"/>
                </a:solidFill>
              </a:rPr>
              <a:t> </a:t>
            </a:r>
            <a:endParaRPr lang="en-GB" sz="2800" dirty="0">
              <a:solidFill>
                <a:srgbClr val="FF0000"/>
              </a:solidFill>
            </a:endParaRPr>
          </a:p>
        </p:txBody>
      </p:sp>
      <p:cxnSp>
        <p:nvCxnSpPr>
          <p:cNvPr id="8" name="Connecteur droit avec flèche 7"/>
          <p:cNvCxnSpPr/>
          <p:nvPr/>
        </p:nvCxnSpPr>
        <p:spPr>
          <a:xfrm>
            <a:off x="5680473" y="2589159"/>
            <a:ext cx="236932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avec flèche 27"/>
          <p:cNvCxnSpPr/>
          <p:nvPr/>
        </p:nvCxnSpPr>
        <p:spPr>
          <a:xfrm>
            <a:off x="6840147" y="2597043"/>
            <a:ext cx="236932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ZoneTexte 36"/>
          <p:cNvSpPr txBox="1"/>
          <p:nvPr/>
        </p:nvSpPr>
        <p:spPr>
          <a:xfrm>
            <a:off x="2208609" y="1148835"/>
            <a:ext cx="1352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solidFill>
                  <a:srgbClr val="FF0000"/>
                </a:solidFill>
              </a:rPr>
              <a:t>g </a:t>
            </a:r>
            <a:endParaRPr lang="en-GB" sz="2800" dirty="0">
              <a:solidFill>
                <a:srgbClr val="FF0000"/>
              </a:solidFill>
            </a:endParaRPr>
          </a:p>
        </p:txBody>
      </p:sp>
      <p:cxnSp>
        <p:nvCxnSpPr>
          <p:cNvPr id="38" name="Connecteur droit avec flèche 37"/>
          <p:cNvCxnSpPr/>
          <p:nvPr/>
        </p:nvCxnSpPr>
        <p:spPr>
          <a:xfrm>
            <a:off x="2262187" y="1240393"/>
            <a:ext cx="236932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eur droit avec flèche 39"/>
          <p:cNvCxnSpPr/>
          <p:nvPr/>
        </p:nvCxnSpPr>
        <p:spPr>
          <a:xfrm>
            <a:off x="2725336" y="1242388"/>
            <a:ext cx="0" cy="58965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eur droit 54"/>
          <p:cNvCxnSpPr/>
          <p:nvPr/>
        </p:nvCxnSpPr>
        <p:spPr>
          <a:xfrm>
            <a:off x="5357815" y="1525396"/>
            <a:ext cx="0" cy="695325"/>
          </a:xfrm>
          <a:prstGeom prst="line">
            <a:avLst/>
          </a:prstGeom>
          <a:ln w="5715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cxnSp>
      <p:sp>
        <p:nvSpPr>
          <p:cNvPr id="56" name="Rectangle à coins arrondis 55"/>
          <p:cNvSpPr/>
          <p:nvPr/>
        </p:nvSpPr>
        <p:spPr>
          <a:xfrm>
            <a:off x="4983959" y="2195063"/>
            <a:ext cx="747712" cy="228601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Rectangle à coins arrondis 56"/>
          <p:cNvSpPr/>
          <p:nvPr/>
        </p:nvSpPr>
        <p:spPr>
          <a:xfrm>
            <a:off x="5119690" y="5257800"/>
            <a:ext cx="404813" cy="390525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Rectangle 57"/>
          <p:cNvSpPr/>
          <p:nvPr/>
        </p:nvSpPr>
        <p:spPr>
          <a:xfrm>
            <a:off x="5157790" y="468121"/>
            <a:ext cx="419100" cy="1200150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Rectangle 58"/>
          <p:cNvSpPr/>
          <p:nvPr/>
        </p:nvSpPr>
        <p:spPr>
          <a:xfrm>
            <a:off x="4445795" y="5669518"/>
            <a:ext cx="1857375" cy="638175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0" name="Rectangle 59"/>
          <p:cNvSpPr/>
          <p:nvPr/>
        </p:nvSpPr>
        <p:spPr>
          <a:xfrm>
            <a:off x="3709990" y="222315"/>
            <a:ext cx="75008" cy="505667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Rectangle 60"/>
          <p:cNvSpPr/>
          <p:nvPr/>
        </p:nvSpPr>
        <p:spPr>
          <a:xfrm>
            <a:off x="3520681" y="881002"/>
            <a:ext cx="2141934" cy="5753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Organigramme : Joindre 61"/>
          <p:cNvSpPr/>
          <p:nvPr/>
        </p:nvSpPr>
        <p:spPr>
          <a:xfrm>
            <a:off x="3221832" y="5278993"/>
            <a:ext cx="873919" cy="1061264"/>
          </a:xfrm>
          <a:prstGeom prst="flowChartCollat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63" name="ZoneTexte 62"/>
          <p:cNvSpPr txBox="1"/>
          <p:nvPr/>
        </p:nvSpPr>
        <p:spPr>
          <a:xfrm>
            <a:off x="5432823" y="2124697"/>
            <a:ext cx="323850" cy="369332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</a:rPr>
              <a:t>A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64" name="ZoneTexte 63"/>
          <p:cNvSpPr txBox="1"/>
          <p:nvPr/>
        </p:nvSpPr>
        <p:spPr>
          <a:xfrm>
            <a:off x="5299473" y="5187435"/>
            <a:ext cx="376237" cy="369332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B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65" name="ZoneTexte 64"/>
          <p:cNvSpPr txBox="1"/>
          <p:nvPr/>
        </p:nvSpPr>
        <p:spPr>
          <a:xfrm>
            <a:off x="4488660" y="3609168"/>
            <a:ext cx="1738310" cy="646331"/>
          </a:xfrm>
          <a:prstGeom prst="rect">
            <a:avLst/>
          </a:prstGeom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00B0F0"/>
                </a:solidFill>
              </a:rPr>
              <a:t>Pas d’interaction entre A et B</a:t>
            </a:r>
            <a:endParaRPr lang="en-GB" dirty="0">
              <a:solidFill>
                <a:srgbClr val="00B0F0"/>
              </a:solidFill>
            </a:endParaRPr>
          </a:p>
        </p:txBody>
      </p:sp>
      <p:cxnSp>
        <p:nvCxnSpPr>
          <p:cNvPr id="4" name="Connecteur droit avec flèche 3"/>
          <p:cNvCxnSpPr/>
          <p:nvPr/>
        </p:nvCxnSpPr>
        <p:spPr>
          <a:xfrm>
            <a:off x="5357815" y="2309363"/>
            <a:ext cx="0" cy="574418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avec flèche 22"/>
          <p:cNvCxnSpPr/>
          <p:nvPr/>
        </p:nvCxnSpPr>
        <p:spPr>
          <a:xfrm>
            <a:off x="5344719" y="5453062"/>
            <a:ext cx="0" cy="574418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ZoneTexte 35"/>
          <p:cNvSpPr txBox="1"/>
          <p:nvPr/>
        </p:nvSpPr>
        <p:spPr>
          <a:xfrm>
            <a:off x="5704286" y="4952640"/>
            <a:ext cx="16692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solidFill>
                  <a:srgbClr val="FF0000"/>
                </a:solidFill>
              </a:rPr>
              <a:t>P</a:t>
            </a:r>
            <a:r>
              <a:rPr lang="fr-FR" sz="2800" baseline="-25000" dirty="0">
                <a:solidFill>
                  <a:srgbClr val="FF0000"/>
                </a:solidFill>
              </a:rPr>
              <a:t>B</a:t>
            </a:r>
            <a:r>
              <a:rPr lang="fr-FR" sz="2800" dirty="0" smtClean="0">
                <a:solidFill>
                  <a:srgbClr val="FF0000"/>
                </a:solidFill>
              </a:rPr>
              <a:t> = </a:t>
            </a:r>
            <a:r>
              <a:rPr lang="fr-FR" sz="2800" dirty="0" err="1" smtClean="0">
                <a:solidFill>
                  <a:srgbClr val="FF0000"/>
                </a:solidFill>
              </a:rPr>
              <a:t>m</a:t>
            </a:r>
            <a:r>
              <a:rPr lang="fr-FR" sz="2800" baseline="-25000" dirty="0" err="1">
                <a:solidFill>
                  <a:srgbClr val="FF0000"/>
                </a:solidFill>
              </a:rPr>
              <a:t>B</a:t>
            </a:r>
            <a:r>
              <a:rPr lang="fr-FR" sz="2800" dirty="0" smtClean="0">
                <a:solidFill>
                  <a:srgbClr val="FF0000"/>
                </a:solidFill>
              </a:rPr>
              <a:t> </a:t>
            </a:r>
            <a:r>
              <a:rPr lang="fr-FR" sz="2800" dirty="0">
                <a:solidFill>
                  <a:srgbClr val="FF0000"/>
                </a:solidFill>
              </a:rPr>
              <a:t>g</a:t>
            </a:r>
            <a:r>
              <a:rPr lang="fr-FR" sz="2800" dirty="0" smtClean="0">
                <a:solidFill>
                  <a:srgbClr val="FF0000"/>
                </a:solidFill>
              </a:rPr>
              <a:t> </a:t>
            </a:r>
            <a:endParaRPr lang="en-GB" sz="2800" dirty="0">
              <a:solidFill>
                <a:srgbClr val="FF0000"/>
              </a:solidFill>
            </a:endParaRPr>
          </a:p>
        </p:txBody>
      </p:sp>
      <p:cxnSp>
        <p:nvCxnSpPr>
          <p:cNvPr id="39" name="Connecteur droit avec flèche 38"/>
          <p:cNvCxnSpPr/>
          <p:nvPr/>
        </p:nvCxnSpPr>
        <p:spPr>
          <a:xfrm>
            <a:off x="5757865" y="5044198"/>
            <a:ext cx="236932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eur droit avec flèche 40"/>
          <p:cNvCxnSpPr/>
          <p:nvPr/>
        </p:nvCxnSpPr>
        <p:spPr>
          <a:xfrm>
            <a:off x="6917539" y="5052082"/>
            <a:ext cx="236932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/>
          <p:nvPr/>
        </p:nvCxnSpPr>
        <p:spPr>
          <a:xfrm flipV="1">
            <a:off x="1399592" y="774441"/>
            <a:ext cx="0" cy="5565817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1" name="ZoneTexte 30"/>
          <p:cNvSpPr txBox="1"/>
          <p:nvPr/>
        </p:nvSpPr>
        <p:spPr>
          <a:xfrm>
            <a:off x="979298" y="409784"/>
            <a:ext cx="4949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solidFill>
                  <a:sysClr val="windowText" lastClr="000000"/>
                </a:solidFill>
              </a:rPr>
              <a:t>y</a:t>
            </a:r>
            <a:r>
              <a:rPr lang="fr-FR" sz="2800" dirty="0" smtClean="0">
                <a:solidFill>
                  <a:srgbClr val="FF0000"/>
                </a:solidFill>
              </a:rPr>
              <a:t> </a:t>
            </a:r>
            <a:endParaRPr lang="en-GB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580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ZoneTexte 28"/>
          <p:cNvSpPr txBox="1"/>
          <p:nvPr/>
        </p:nvSpPr>
        <p:spPr>
          <a:xfrm>
            <a:off x="5399483" y="4187310"/>
            <a:ext cx="376237" cy="369332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B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7" name="ZoneTexte 36"/>
          <p:cNvSpPr txBox="1"/>
          <p:nvPr/>
        </p:nvSpPr>
        <p:spPr>
          <a:xfrm>
            <a:off x="2208609" y="1148835"/>
            <a:ext cx="1352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solidFill>
                  <a:srgbClr val="FF0000"/>
                </a:solidFill>
              </a:rPr>
              <a:t>g </a:t>
            </a:r>
            <a:endParaRPr lang="en-GB" sz="2800" dirty="0">
              <a:solidFill>
                <a:srgbClr val="FF0000"/>
              </a:solidFill>
            </a:endParaRPr>
          </a:p>
        </p:txBody>
      </p:sp>
      <p:cxnSp>
        <p:nvCxnSpPr>
          <p:cNvPr id="38" name="Connecteur droit avec flèche 37"/>
          <p:cNvCxnSpPr/>
          <p:nvPr/>
        </p:nvCxnSpPr>
        <p:spPr>
          <a:xfrm>
            <a:off x="2262187" y="1240393"/>
            <a:ext cx="236932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eur droit avec flèche 39"/>
          <p:cNvCxnSpPr/>
          <p:nvPr/>
        </p:nvCxnSpPr>
        <p:spPr>
          <a:xfrm>
            <a:off x="2725336" y="1242388"/>
            <a:ext cx="0" cy="58965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eur droit 54"/>
          <p:cNvCxnSpPr/>
          <p:nvPr/>
        </p:nvCxnSpPr>
        <p:spPr>
          <a:xfrm>
            <a:off x="5357815" y="1525396"/>
            <a:ext cx="0" cy="695325"/>
          </a:xfrm>
          <a:prstGeom prst="line">
            <a:avLst/>
          </a:prstGeom>
          <a:ln w="5715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cxnSp>
      <p:sp>
        <p:nvSpPr>
          <p:cNvPr id="56" name="Rectangle à coins arrondis 55"/>
          <p:cNvSpPr/>
          <p:nvPr/>
        </p:nvSpPr>
        <p:spPr>
          <a:xfrm>
            <a:off x="4983959" y="2195063"/>
            <a:ext cx="747712" cy="228601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Rectangle à coins arrondis 56"/>
          <p:cNvSpPr/>
          <p:nvPr/>
        </p:nvSpPr>
        <p:spPr>
          <a:xfrm>
            <a:off x="5119690" y="5257800"/>
            <a:ext cx="404813" cy="390525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Rectangle 57"/>
          <p:cNvSpPr/>
          <p:nvPr/>
        </p:nvSpPr>
        <p:spPr>
          <a:xfrm>
            <a:off x="5157790" y="468121"/>
            <a:ext cx="419100" cy="1200150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Rectangle 58"/>
          <p:cNvSpPr/>
          <p:nvPr/>
        </p:nvSpPr>
        <p:spPr>
          <a:xfrm>
            <a:off x="4445795" y="5669518"/>
            <a:ext cx="1857375" cy="638175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0" name="Rectangle 59"/>
          <p:cNvSpPr/>
          <p:nvPr/>
        </p:nvSpPr>
        <p:spPr>
          <a:xfrm>
            <a:off x="3709990" y="222315"/>
            <a:ext cx="75008" cy="505667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Rectangle 60"/>
          <p:cNvSpPr/>
          <p:nvPr/>
        </p:nvSpPr>
        <p:spPr>
          <a:xfrm>
            <a:off x="3520681" y="881002"/>
            <a:ext cx="2141934" cy="5753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Organigramme : Joindre 61"/>
          <p:cNvSpPr/>
          <p:nvPr/>
        </p:nvSpPr>
        <p:spPr>
          <a:xfrm>
            <a:off x="3221832" y="5278993"/>
            <a:ext cx="873919" cy="1061264"/>
          </a:xfrm>
          <a:prstGeom prst="flowChartCollat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63" name="ZoneTexte 62"/>
          <p:cNvSpPr txBox="1"/>
          <p:nvPr/>
        </p:nvSpPr>
        <p:spPr>
          <a:xfrm>
            <a:off x="5432823" y="2124697"/>
            <a:ext cx="323850" cy="369332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</a:rPr>
              <a:t>A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64" name="ZoneTexte 63"/>
          <p:cNvSpPr txBox="1"/>
          <p:nvPr/>
        </p:nvSpPr>
        <p:spPr>
          <a:xfrm>
            <a:off x="5299473" y="5187435"/>
            <a:ext cx="376237" cy="369332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B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65" name="ZoneTexte 64"/>
          <p:cNvSpPr txBox="1"/>
          <p:nvPr/>
        </p:nvSpPr>
        <p:spPr>
          <a:xfrm>
            <a:off x="4488660" y="3609168"/>
            <a:ext cx="1738310" cy="646331"/>
          </a:xfrm>
          <a:prstGeom prst="rect">
            <a:avLst/>
          </a:prstGeom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00B0F0"/>
                </a:solidFill>
              </a:rPr>
              <a:t>Pas d’interaction entre A et B</a:t>
            </a:r>
            <a:endParaRPr lang="en-GB" dirty="0">
              <a:solidFill>
                <a:srgbClr val="00B0F0"/>
              </a:solidFill>
            </a:endParaRPr>
          </a:p>
        </p:txBody>
      </p:sp>
      <p:cxnSp>
        <p:nvCxnSpPr>
          <p:cNvPr id="4" name="Connecteur droit avec flèche 3"/>
          <p:cNvCxnSpPr/>
          <p:nvPr/>
        </p:nvCxnSpPr>
        <p:spPr>
          <a:xfrm>
            <a:off x="5357815" y="2309363"/>
            <a:ext cx="0" cy="574418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avec flèche 22"/>
          <p:cNvCxnSpPr/>
          <p:nvPr/>
        </p:nvCxnSpPr>
        <p:spPr>
          <a:xfrm>
            <a:off x="5344719" y="5453062"/>
            <a:ext cx="0" cy="574418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ZoneTexte 65"/>
          <p:cNvSpPr txBox="1"/>
          <p:nvPr/>
        </p:nvSpPr>
        <p:spPr>
          <a:xfrm>
            <a:off x="4642249" y="1763402"/>
            <a:ext cx="3857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B050"/>
                </a:solidFill>
              </a:rPr>
              <a:t>T</a:t>
            </a:r>
            <a:endParaRPr lang="en-GB" sz="2800" dirty="0">
              <a:solidFill>
                <a:srgbClr val="00B050"/>
              </a:solidFill>
            </a:endParaRPr>
          </a:p>
        </p:txBody>
      </p:sp>
      <p:cxnSp>
        <p:nvCxnSpPr>
          <p:cNvPr id="67" name="Connecteur droit avec flèche 66"/>
          <p:cNvCxnSpPr/>
          <p:nvPr/>
        </p:nvCxnSpPr>
        <p:spPr>
          <a:xfrm>
            <a:off x="4695827" y="1854960"/>
            <a:ext cx="236932" cy="0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necteur droit avec flèche 67"/>
          <p:cNvCxnSpPr/>
          <p:nvPr/>
        </p:nvCxnSpPr>
        <p:spPr>
          <a:xfrm flipV="1">
            <a:off x="5368524" y="1734945"/>
            <a:ext cx="0" cy="574418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ZoneTexte 68"/>
          <p:cNvSpPr txBox="1"/>
          <p:nvPr/>
        </p:nvSpPr>
        <p:spPr>
          <a:xfrm>
            <a:off x="4642249" y="5094295"/>
            <a:ext cx="3857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solidFill>
                  <a:srgbClr val="00B050"/>
                </a:solidFill>
              </a:rPr>
              <a:t>R</a:t>
            </a:r>
            <a:endParaRPr lang="en-GB" sz="2800" dirty="0">
              <a:solidFill>
                <a:srgbClr val="00B050"/>
              </a:solidFill>
            </a:endParaRPr>
          </a:p>
        </p:txBody>
      </p:sp>
      <p:cxnSp>
        <p:nvCxnSpPr>
          <p:cNvPr id="70" name="Connecteur droit avec flèche 69"/>
          <p:cNvCxnSpPr/>
          <p:nvPr/>
        </p:nvCxnSpPr>
        <p:spPr>
          <a:xfrm>
            <a:off x="4695827" y="5185853"/>
            <a:ext cx="236932" cy="0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necteur droit avec flèche 70"/>
          <p:cNvCxnSpPr/>
          <p:nvPr/>
        </p:nvCxnSpPr>
        <p:spPr>
          <a:xfrm flipV="1">
            <a:off x="5322096" y="5072361"/>
            <a:ext cx="0" cy="574418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ZoneTexte 71"/>
          <p:cNvSpPr txBox="1"/>
          <p:nvPr/>
        </p:nvSpPr>
        <p:spPr>
          <a:xfrm>
            <a:off x="5626894" y="2497601"/>
            <a:ext cx="16692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solidFill>
                  <a:srgbClr val="FF0000"/>
                </a:solidFill>
              </a:rPr>
              <a:t>P</a:t>
            </a:r>
            <a:r>
              <a:rPr lang="fr-FR" sz="2800" baseline="-25000" dirty="0" smtClean="0">
                <a:solidFill>
                  <a:srgbClr val="FF0000"/>
                </a:solidFill>
              </a:rPr>
              <a:t>A</a:t>
            </a:r>
            <a:r>
              <a:rPr lang="fr-FR" sz="2800" dirty="0" smtClean="0">
                <a:solidFill>
                  <a:srgbClr val="FF0000"/>
                </a:solidFill>
              </a:rPr>
              <a:t> = m</a:t>
            </a:r>
            <a:r>
              <a:rPr lang="fr-FR" sz="2800" baseline="-25000" dirty="0" smtClean="0">
                <a:solidFill>
                  <a:srgbClr val="FF0000"/>
                </a:solidFill>
              </a:rPr>
              <a:t>A</a:t>
            </a:r>
            <a:r>
              <a:rPr lang="fr-FR" sz="2800" dirty="0" smtClean="0">
                <a:solidFill>
                  <a:srgbClr val="FF0000"/>
                </a:solidFill>
              </a:rPr>
              <a:t> </a:t>
            </a:r>
            <a:r>
              <a:rPr lang="fr-FR" sz="2800" dirty="0">
                <a:solidFill>
                  <a:srgbClr val="FF0000"/>
                </a:solidFill>
              </a:rPr>
              <a:t>g</a:t>
            </a:r>
            <a:r>
              <a:rPr lang="fr-FR" sz="2800" dirty="0" smtClean="0">
                <a:solidFill>
                  <a:srgbClr val="FF0000"/>
                </a:solidFill>
              </a:rPr>
              <a:t> </a:t>
            </a:r>
            <a:endParaRPr lang="en-GB" sz="2800" dirty="0">
              <a:solidFill>
                <a:srgbClr val="FF0000"/>
              </a:solidFill>
            </a:endParaRPr>
          </a:p>
        </p:txBody>
      </p:sp>
      <p:cxnSp>
        <p:nvCxnSpPr>
          <p:cNvPr id="73" name="Connecteur droit avec flèche 72"/>
          <p:cNvCxnSpPr/>
          <p:nvPr/>
        </p:nvCxnSpPr>
        <p:spPr>
          <a:xfrm>
            <a:off x="5680473" y="2589159"/>
            <a:ext cx="236932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necteur droit avec flèche 73"/>
          <p:cNvCxnSpPr/>
          <p:nvPr/>
        </p:nvCxnSpPr>
        <p:spPr>
          <a:xfrm>
            <a:off x="6840147" y="2597043"/>
            <a:ext cx="236932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ZoneTexte 74"/>
          <p:cNvSpPr txBox="1"/>
          <p:nvPr/>
        </p:nvSpPr>
        <p:spPr>
          <a:xfrm>
            <a:off x="5704286" y="4952640"/>
            <a:ext cx="16692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solidFill>
                  <a:srgbClr val="FF0000"/>
                </a:solidFill>
              </a:rPr>
              <a:t>P</a:t>
            </a:r>
            <a:r>
              <a:rPr lang="fr-FR" sz="2800" baseline="-25000" dirty="0">
                <a:solidFill>
                  <a:srgbClr val="FF0000"/>
                </a:solidFill>
              </a:rPr>
              <a:t>B</a:t>
            </a:r>
            <a:r>
              <a:rPr lang="fr-FR" sz="2800" dirty="0" smtClean="0">
                <a:solidFill>
                  <a:srgbClr val="FF0000"/>
                </a:solidFill>
              </a:rPr>
              <a:t> = </a:t>
            </a:r>
            <a:r>
              <a:rPr lang="fr-FR" sz="2800" dirty="0" err="1" smtClean="0">
                <a:solidFill>
                  <a:srgbClr val="FF0000"/>
                </a:solidFill>
              </a:rPr>
              <a:t>m</a:t>
            </a:r>
            <a:r>
              <a:rPr lang="fr-FR" sz="2800" baseline="-25000" dirty="0" err="1">
                <a:solidFill>
                  <a:srgbClr val="FF0000"/>
                </a:solidFill>
              </a:rPr>
              <a:t>B</a:t>
            </a:r>
            <a:r>
              <a:rPr lang="fr-FR" sz="2800" dirty="0" smtClean="0">
                <a:solidFill>
                  <a:srgbClr val="FF0000"/>
                </a:solidFill>
              </a:rPr>
              <a:t> </a:t>
            </a:r>
            <a:r>
              <a:rPr lang="fr-FR" sz="2800" dirty="0">
                <a:solidFill>
                  <a:srgbClr val="FF0000"/>
                </a:solidFill>
              </a:rPr>
              <a:t>g</a:t>
            </a:r>
            <a:r>
              <a:rPr lang="fr-FR" sz="2800" dirty="0" smtClean="0">
                <a:solidFill>
                  <a:srgbClr val="FF0000"/>
                </a:solidFill>
              </a:rPr>
              <a:t> </a:t>
            </a:r>
            <a:endParaRPr lang="en-GB" sz="2800" dirty="0">
              <a:solidFill>
                <a:srgbClr val="FF0000"/>
              </a:solidFill>
            </a:endParaRPr>
          </a:p>
        </p:txBody>
      </p:sp>
      <p:cxnSp>
        <p:nvCxnSpPr>
          <p:cNvPr id="76" name="Connecteur droit avec flèche 75"/>
          <p:cNvCxnSpPr/>
          <p:nvPr/>
        </p:nvCxnSpPr>
        <p:spPr>
          <a:xfrm>
            <a:off x="5757865" y="5044198"/>
            <a:ext cx="236932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Connecteur droit avec flèche 76"/>
          <p:cNvCxnSpPr/>
          <p:nvPr/>
        </p:nvCxnSpPr>
        <p:spPr>
          <a:xfrm>
            <a:off x="6917539" y="5052082"/>
            <a:ext cx="236932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avec flèche 30"/>
          <p:cNvCxnSpPr/>
          <p:nvPr/>
        </p:nvCxnSpPr>
        <p:spPr>
          <a:xfrm flipV="1">
            <a:off x="1399592" y="774441"/>
            <a:ext cx="0" cy="5565817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2" name="ZoneTexte 31"/>
          <p:cNvSpPr txBox="1"/>
          <p:nvPr/>
        </p:nvSpPr>
        <p:spPr>
          <a:xfrm>
            <a:off x="979298" y="409784"/>
            <a:ext cx="4949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solidFill>
                  <a:sysClr val="windowText" lastClr="000000"/>
                </a:solidFill>
              </a:rPr>
              <a:t>y</a:t>
            </a:r>
            <a:r>
              <a:rPr lang="fr-FR" sz="2800" dirty="0" smtClean="0">
                <a:solidFill>
                  <a:srgbClr val="FF0000"/>
                </a:solidFill>
              </a:rPr>
              <a:t> </a:t>
            </a:r>
            <a:endParaRPr lang="en-GB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756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ZoneTexte 28"/>
          <p:cNvSpPr txBox="1"/>
          <p:nvPr/>
        </p:nvSpPr>
        <p:spPr>
          <a:xfrm>
            <a:off x="5399483" y="4187310"/>
            <a:ext cx="376237" cy="369332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B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7" name="ZoneTexte 36"/>
          <p:cNvSpPr txBox="1"/>
          <p:nvPr/>
        </p:nvSpPr>
        <p:spPr>
          <a:xfrm>
            <a:off x="2208609" y="1148835"/>
            <a:ext cx="1352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solidFill>
                  <a:srgbClr val="FF0000"/>
                </a:solidFill>
              </a:rPr>
              <a:t>g </a:t>
            </a:r>
            <a:endParaRPr lang="en-GB" sz="2800" dirty="0">
              <a:solidFill>
                <a:srgbClr val="FF0000"/>
              </a:solidFill>
            </a:endParaRPr>
          </a:p>
        </p:txBody>
      </p:sp>
      <p:cxnSp>
        <p:nvCxnSpPr>
          <p:cNvPr id="38" name="Connecteur droit avec flèche 37"/>
          <p:cNvCxnSpPr/>
          <p:nvPr/>
        </p:nvCxnSpPr>
        <p:spPr>
          <a:xfrm>
            <a:off x="2262187" y="1240393"/>
            <a:ext cx="236932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eur droit avec flèche 39"/>
          <p:cNvCxnSpPr/>
          <p:nvPr/>
        </p:nvCxnSpPr>
        <p:spPr>
          <a:xfrm>
            <a:off x="2725336" y="1242388"/>
            <a:ext cx="0" cy="58965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eur droit 54"/>
          <p:cNvCxnSpPr/>
          <p:nvPr/>
        </p:nvCxnSpPr>
        <p:spPr>
          <a:xfrm>
            <a:off x="5357815" y="3395812"/>
            <a:ext cx="0" cy="695325"/>
          </a:xfrm>
          <a:prstGeom prst="line">
            <a:avLst/>
          </a:prstGeom>
          <a:ln w="5715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cxnSp>
      <p:sp>
        <p:nvSpPr>
          <p:cNvPr id="56" name="Rectangle à coins arrondis 55"/>
          <p:cNvSpPr/>
          <p:nvPr/>
        </p:nvSpPr>
        <p:spPr>
          <a:xfrm>
            <a:off x="4983959" y="4065479"/>
            <a:ext cx="747712" cy="228601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Rectangle à coins arrondis 56"/>
          <p:cNvSpPr/>
          <p:nvPr/>
        </p:nvSpPr>
        <p:spPr>
          <a:xfrm>
            <a:off x="5119690" y="5257800"/>
            <a:ext cx="404813" cy="390525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Rectangle 57"/>
          <p:cNvSpPr/>
          <p:nvPr/>
        </p:nvSpPr>
        <p:spPr>
          <a:xfrm>
            <a:off x="5157790" y="2338537"/>
            <a:ext cx="419100" cy="1200150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Rectangle 58"/>
          <p:cNvSpPr/>
          <p:nvPr/>
        </p:nvSpPr>
        <p:spPr>
          <a:xfrm>
            <a:off x="4445795" y="5669518"/>
            <a:ext cx="1857375" cy="638175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0" name="Rectangle 59"/>
          <p:cNvSpPr/>
          <p:nvPr/>
        </p:nvSpPr>
        <p:spPr>
          <a:xfrm>
            <a:off x="3709990" y="222315"/>
            <a:ext cx="75008" cy="505667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Rectangle 60"/>
          <p:cNvSpPr/>
          <p:nvPr/>
        </p:nvSpPr>
        <p:spPr>
          <a:xfrm>
            <a:off x="3520681" y="2751418"/>
            <a:ext cx="2141934" cy="5753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Organigramme : Joindre 61"/>
          <p:cNvSpPr/>
          <p:nvPr/>
        </p:nvSpPr>
        <p:spPr>
          <a:xfrm>
            <a:off x="3221832" y="5278993"/>
            <a:ext cx="873919" cy="1061264"/>
          </a:xfrm>
          <a:prstGeom prst="flowChartCollat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63" name="ZoneTexte 62"/>
          <p:cNvSpPr txBox="1"/>
          <p:nvPr/>
        </p:nvSpPr>
        <p:spPr>
          <a:xfrm>
            <a:off x="5432823" y="3995113"/>
            <a:ext cx="323850" cy="369332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</a:rPr>
              <a:t>A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64" name="ZoneTexte 63"/>
          <p:cNvSpPr txBox="1"/>
          <p:nvPr/>
        </p:nvSpPr>
        <p:spPr>
          <a:xfrm>
            <a:off x="5299473" y="5187435"/>
            <a:ext cx="376237" cy="369332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B</a:t>
            </a:r>
            <a:endParaRPr lang="en-GB" dirty="0">
              <a:solidFill>
                <a:schemeClr val="bg1"/>
              </a:solidFill>
            </a:endParaRPr>
          </a:p>
        </p:txBody>
      </p:sp>
      <p:cxnSp>
        <p:nvCxnSpPr>
          <p:cNvPr id="4" name="Connecteur droit avec flèche 3"/>
          <p:cNvCxnSpPr/>
          <p:nvPr/>
        </p:nvCxnSpPr>
        <p:spPr>
          <a:xfrm>
            <a:off x="5357815" y="4179779"/>
            <a:ext cx="0" cy="574418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avec flèche 22"/>
          <p:cNvCxnSpPr/>
          <p:nvPr/>
        </p:nvCxnSpPr>
        <p:spPr>
          <a:xfrm>
            <a:off x="5344719" y="5453062"/>
            <a:ext cx="0" cy="574418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/>
          <p:cNvCxnSpPr/>
          <p:nvPr/>
        </p:nvCxnSpPr>
        <p:spPr>
          <a:xfrm>
            <a:off x="5357815" y="4187310"/>
            <a:ext cx="0" cy="369332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avec flèche 35"/>
          <p:cNvCxnSpPr/>
          <p:nvPr/>
        </p:nvCxnSpPr>
        <p:spPr>
          <a:xfrm flipV="1">
            <a:off x="5344719" y="5073134"/>
            <a:ext cx="0" cy="369332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9" name="ZoneTexte 38"/>
          <p:cNvSpPr txBox="1"/>
          <p:nvPr/>
        </p:nvSpPr>
        <p:spPr>
          <a:xfrm>
            <a:off x="4120169" y="3841225"/>
            <a:ext cx="10322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solidFill>
                  <a:srgbClr val="00B0F0"/>
                </a:solidFill>
              </a:rPr>
              <a:t>F</a:t>
            </a:r>
            <a:r>
              <a:rPr lang="fr-FR" sz="2800" baseline="-25000" dirty="0" smtClean="0">
                <a:solidFill>
                  <a:srgbClr val="00B0F0"/>
                </a:solidFill>
              </a:rPr>
              <a:t>B</a:t>
            </a:r>
            <a:r>
              <a:rPr lang="fr-FR" sz="2800" baseline="-25000" dirty="0" smtClean="0">
                <a:solidFill>
                  <a:srgbClr val="00B0F0"/>
                </a:solidFill>
                <a:sym typeface="Wingdings" panose="05000000000000000000" pitchFamily="2" charset="2"/>
              </a:rPr>
              <a:t>A</a:t>
            </a:r>
            <a:endParaRPr lang="en-GB" sz="2800" dirty="0">
              <a:solidFill>
                <a:srgbClr val="00B0F0"/>
              </a:solidFill>
            </a:endParaRPr>
          </a:p>
        </p:txBody>
      </p:sp>
      <p:cxnSp>
        <p:nvCxnSpPr>
          <p:cNvPr id="41" name="Connecteur droit avec flèche 40"/>
          <p:cNvCxnSpPr/>
          <p:nvPr/>
        </p:nvCxnSpPr>
        <p:spPr>
          <a:xfrm>
            <a:off x="4173748" y="3932783"/>
            <a:ext cx="236932" cy="0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ZoneTexte 44"/>
          <p:cNvSpPr txBox="1"/>
          <p:nvPr/>
        </p:nvSpPr>
        <p:spPr>
          <a:xfrm>
            <a:off x="4240417" y="4814836"/>
            <a:ext cx="10322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solidFill>
                  <a:srgbClr val="00B0F0"/>
                </a:solidFill>
              </a:rPr>
              <a:t>F</a:t>
            </a:r>
            <a:r>
              <a:rPr lang="fr-FR" sz="2800" baseline="-25000" dirty="0">
                <a:solidFill>
                  <a:srgbClr val="00B0F0"/>
                </a:solidFill>
              </a:rPr>
              <a:t>A</a:t>
            </a:r>
            <a:r>
              <a:rPr lang="fr-FR" sz="2800" baseline="-25000" dirty="0" smtClean="0">
                <a:solidFill>
                  <a:srgbClr val="00B0F0"/>
                </a:solidFill>
                <a:sym typeface="Wingdings" panose="05000000000000000000" pitchFamily="2" charset="2"/>
              </a:rPr>
              <a:t></a:t>
            </a:r>
            <a:r>
              <a:rPr lang="fr-FR" sz="2800" baseline="-25000" dirty="0">
                <a:solidFill>
                  <a:srgbClr val="00B0F0"/>
                </a:solidFill>
                <a:sym typeface="Wingdings" panose="05000000000000000000" pitchFamily="2" charset="2"/>
              </a:rPr>
              <a:t>B</a:t>
            </a:r>
            <a:endParaRPr lang="en-GB" sz="2800" dirty="0">
              <a:solidFill>
                <a:srgbClr val="00B0F0"/>
              </a:solidFill>
            </a:endParaRPr>
          </a:p>
        </p:txBody>
      </p:sp>
      <p:cxnSp>
        <p:nvCxnSpPr>
          <p:cNvPr id="46" name="Connecteur droit avec flèche 45"/>
          <p:cNvCxnSpPr/>
          <p:nvPr/>
        </p:nvCxnSpPr>
        <p:spPr>
          <a:xfrm>
            <a:off x="4293996" y="4906394"/>
            <a:ext cx="236932" cy="0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ZoneTexte 46"/>
          <p:cNvSpPr txBox="1"/>
          <p:nvPr/>
        </p:nvSpPr>
        <p:spPr>
          <a:xfrm>
            <a:off x="5806678" y="3872982"/>
            <a:ext cx="16692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solidFill>
                  <a:srgbClr val="FF0000"/>
                </a:solidFill>
              </a:rPr>
              <a:t>P</a:t>
            </a:r>
            <a:r>
              <a:rPr lang="fr-FR" sz="2800" baseline="-25000" dirty="0" smtClean="0">
                <a:solidFill>
                  <a:srgbClr val="FF0000"/>
                </a:solidFill>
              </a:rPr>
              <a:t>A</a:t>
            </a:r>
            <a:r>
              <a:rPr lang="fr-FR" sz="2800" dirty="0" smtClean="0">
                <a:solidFill>
                  <a:srgbClr val="FF0000"/>
                </a:solidFill>
              </a:rPr>
              <a:t> = m</a:t>
            </a:r>
            <a:r>
              <a:rPr lang="fr-FR" sz="2800" baseline="-25000" dirty="0" smtClean="0">
                <a:solidFill>
                  <a:srgbClr val="FF0000"/>
                </a:solidFill>
              </a:rPr>
              <a:t>A</a:t>
            </a:r>
            <a:r>
              <a:rPr lang="fr-FR" sz="2800" dirty="0" smtClean="0">
                <a:solidFill>
                  <a:srgbClr val="FF0000"/>
                </a:solidFill>
              </a:rPr>
              <a:t> </a:t>
            </a:r>
            <a:r>
              <a:rPr lang="fr-FR" sz="2800" dirty="0">
                <a:solidFill>
                  <a:srgbClr val="FF0000"/>
                </a:solidFill>
              </a:rPr>
              <a:t>g</a:t>
            </a:r>
            <a:r>
              <a:rPr lang="fr-FR" sz="2800" dirty="0" smtClean="0">
                <a:solidFill>
                  <a:srgbClr val="FF0000"/>
                </a:solidFill>
              </a:rPr>
              <a:t> </a:t>
            </a:r>
            <a:endParaRPr lang="en-GB" sz="2800" dirty="0">
              <a:solidFill>
                <a:srgbClr val="FF0000"/>
              </a:solidFill>
            </a:endParaRPr>
          </a:p>
        </p:txBody>
      </p:sp>
      <p:cxnSp>
        <p:nvCxnSpPr>
          <p:cNvPr id="48" name="Connecteur droit avec flèche 47"/>
          <p:cNvCxnSpPr/>
          <p:nvPr/>
        </p:nvCxnSpPr>
        <p:spPr>
          <a:xfrm>
            <a:off x="5860257" y="3964540"/>
            <a:ext cx="236932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 droit avec flèche 48"/>
          <p:cNvCxnSpPr/>
          <p:nvPr/>
        </p:nvCxnSpPr>
        <p:spPr>
          <a:xfrm>
            <a:off x="7019931" y="3972424"/>
            <a:ext cx="236932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ZoneTexte 49"/>
          <p:cNvSpPr txBox="1"/>
          <p:nvPr/>
        </p:nvSpPr>
        <p:spPr>
          <a:xfrm>
            <a:off x="5806678" y="4925825"/>
            <a:ext cx="16692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solidFill>
                  <a:srgbClr val="FF0000"/>
                </a:solidFill>
              </a:rPr>
              <a:t>P</a:t>
            </a:r>
            <a:r>
              <a:rPr lang="fr-FR" sz="2800" baseline="-25000" dirty="0">
                <a:solidFill>
                  <a:srgbClr val="FF0000"/>
                </a:solidFill>
              </a:rPr>
              <a:t>B</a:t>
            </a:r>
            <a:r>
              <a:rPr lang="fr-FR" sz="2800" dirty="0" smtClean="0">
                <a:solidFill>
                  <a:srgbClr val="FF0000"/>
                </a:solidFill>
              </a:rPr>
              <a:t> = </a:t>
            </a:r>
            <a:r>
              <a:rPr lang="fr-FR" sz="2800" dirty="0" err="1" smtClean="0">
                <a:solidFill>
                  <a:srgbClr val="FF0000"/>
                </a:solidFill>
              </a:rPr>
              <a:t>m</a:t>
            </a:r>
            <a:r>
              <a:rPr lang="fr-FR" sz="2800" baseline="-25000" dirty="0" err="1">
                <a:solidFill>
                  <a:srgbClr val="FF0000"/>
                </a:solidFill>
              </a:rPr>
              <a:t>B</a:t>
            </a:r>
            <a:r>
              <a:rPr lang="fr-FR" sz="2800" dirty="0" smtClean="0">
                <a:solidFill>
                  <a:srgbClr val="FF0000"/>
                </a:solidFill>
              </a:rPr>
              <a:t> </a:t>
            </a:r>
            <a:r>
              <a:rPr lang="fr-FR" sz="2800" dirty="0">
                <a:solidFill>
                  <a:srgbClr val="FF0000"/>
                </a:solidFill>
              </a:rPr>
              <a:t>g</a:t>
            </a:r>
            <a:r>
              <a:rPr lang="fr-FR" sz="2800" dirty="0" smtClean="0">
                <a:solidFill>
                  <a:srgbClr val="FF0000"/>
                </a:solidFill>
              </a:rPr>
              <a:t> </a:t>
            </a:r>
            <a:endParaRPr lang="en-GB" sz="2800" dirty="0">
              <a:solidFill>
                <a:srgbClr val="FF0000"/>
              </a:solidFill>
            </a:endParaRPr>
          </a:p>
        </p:txBody>
      </p:sp>
      <p:cxnSp>
        <p:nvCxnSpPr>
          <p:cNvPr id="51" name="Connecteur droit avec flèche 50"/>
          <p:cNvCxnSpPr/>
          <p:nvPr/>
        </p:nvCxnSpPr>
        <p:spPr>
          <a:xfrm>
            <a:off x="5860257" y="5017383"/>
            <a:ext cx="236932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eur droit avec flèche 51"/>
          <p:cNvCxnSpPr/>
          <p:nvPr/>
        </p:nvCxnSpPr>
        <p:spPr>
          <a:xfrm>
            <a:off x="7019931" y="5025267"/>
            <a:ext cx="236932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avec flèche 29"/>
          <p:cNvCxnSpPr/>
          <p:nvPr/>
        </p:nvCxnSpPr>
        <p:spPr>
          <a:xfrm flipV="1">
            <a:off x="1399592" y="774441"/>
            <a:ext cx="0" cy="5565817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1" name="ZoneTexte 30"/>
          <p:cNvSpPr txBox="1"/>
          <p:nvPr/>
        </p:nvSpPr>
        <p:spPr>
          <a:xfrm>
            <a:off x="979298" y="409784"/>
            <a:ext cx="4949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solidFill>
                  <a:sysClr val="windowText" lastClr="000000"/>
                </a:solidFill>
              </a:rPr>
              <a:t>y</a:t>
            </a:r>
            <a:r>
              <a:rPr lang="fr-FR" sz="2800" dirty="0" smtClean="0">
                <a:solidFill>
                  <a:srgbClr val="FF0000"/>
                </a:solidFill>
              </a:rPr>
              <a:t> </a:t>
            </a:r>
            <a:endParaRPr lang="en-GB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66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Connecteur droit 22"/>
          <p:cNvCxnSpPr/>
          <p:nvPr/>
        </p:nvCxnSpPr>
        <p:spPr>
          <a:xfrm>
            <a:off x="5882054" y="-1715706"/>
            <a:ext cx="0" cy="6170475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ZoneTexte 2"/>
          <p:cNvSpPr txBox="1"/>
          <p:nvPr/>
        </p:nvSpPr>
        <p:spPr>
          <a:xfrm>
            <a:off x="3024579" y="177994"/>
            <a:ext cx="26822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Champ électrique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6057290" y="181830"/>
            <a:ext cx="26822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Champ magnétique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3024579" y="638519"/>
            <a:ext cx="26822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harge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6057290" y="638519"/>
            <a:ext cx="26822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Masse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3024579" y="1099044"/>
            <a:ext cx="26822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6057290" y="1102124"/>
            <a:ext cx="26822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Rectangle 9"/>
              <p:cNvSpPr/>
              <p:nvPr/>
            </p:nvSpPr>
            <p:spPr>
              <a:xfrm>
                <a:off x="6057290" y="1670511"/>
                <a:ext cx="2042097" cy="4304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fr-FR" sz="1600" b="1" dirty="0"/>
                  <a:t>F</a:t>
                </a:r>
                <a:r>
                  <a:rPr lang="fr-FR" sz="1600" baseline="-25000" dirty="0"/>
                  <a:t>B</a:t>
                </a:r>
                <a:r>
                  <a:rPr lang="fr-FR" sz="1600" baseline="-25000" dirty="0">
                    <a:sym typeface="Wingdings" panose="05000000000000000000" pitchFamily="2" charset="2"/>
                  </a:rPr>
                  <a:t></a:t>
                </a:r>
                <a:r>
                  <a:rPr lang="fr-FR" sz="1600" baseline="-25000" dirty="0"/>
                  <a:t>A</a:t>
                </a:r>
                <a:r>
                  <a:rPr lang="fr-FR" sz="1600" dirty="0"/>
                  <a:t> = </a:t>
                </a:r>
                <a14:m>
                  <m:oMath xmlns:m="http://schemas.openxmlformats.org/officeDocument/2006/math">
                    <m:r>
                      <a:rPr lang="fr-FR" sz="16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fr-FR" sz="1600" i="1">
                        <a:latin typeface="Cambria Math" panose="02040503050406030204" pitchFamily="18" charset="0"/>
                      </a:rPr>
                      <m:t>𝐺</m:t>
                    </m:r>
                    <m:f>
                      <m:fPr>
                        <m:ctrlPr>
                          <a:rPr lang="en-GB" sz="1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60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a:rPr lang="fr-FR" sz="16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sub>
                        </m:sSub>
                        <m:sSub>
                          <m:sSubPr>
                            <m:ctrlPr>
                              <a:rPr lang="en-GB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60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a:rPr lang="fr-FR" sz="16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num>
                      <m:den>
                        <m:sSup>
                          <m:sSupPr>
                            <m:ctrlPr>
                              <a:rPr lang="en-GB" sz="16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FR" sz="16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p>
                            <m:r>
                              <a:rPr lang="fr-FR" sz="1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fr-FR" sz="1600" i="1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GB" sz="16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600" b="1" i="1"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lang="fr-FR" sz="1600" b="1" i="1">
                            <a:latin typeface="Cambria Math" panose="02040503050406030204" pitchFamily="18" charset="0"/>
                          </a:rPr>
                          <m:t>𝑩</m:t>
                        </m:r>
                        <m:r>
                          <a:rPr lang="fr-FR" sz="1600" b="1" i="1">
                            <a:latin typeface="Cambria Math" panose="02040503050406030204" pitchFamily="18" charset="0"/>
                          </a:rPr>
                          <m:t>→</m:t>
                        </m:r>
                        <m:r>
                          <a:rPr lang="fr-FR" sz="1600" b="1" i="1">
                            <a:latin typeface="Cambria Math" panose="02040503050406030204" pitchFamily="18" charset="0"/>
                          </a:rPr>
                          <m:t>𝑨</m:t>
                        </m:r>
                      </m:sub>
                    </m:sSub>
                  </m:oMath>
                </a14:m>
                <a:endParaRPr lang="en-GB" sz="1600" dirty="0"/>
              </a:p>
            </p:txBody>
          </p:sp>
        </mc:Choice>
        <mc:Fallback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7290" y="1670511"/>
                <a:ext cx="2042097" cy="430439"/>
              </a:xfrm>
              <a:prstGeom prst="rect">
                <a:avLst/>
              </a:prstGeom>
              <a:blipFill rotWithShape="0">
                <a:blip r:embed="rId2"/>
                <a:stretch>
                  <a:fillRect l="-1791" b="-422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Rectangle 10"/>
              <p:cNvSpPr/>
              <p:nvPr/>
            </p:nvSpPr>
            <p:spPr>
              <a:xfrm>
                <a:off x="3651769" y="1559569"/>
                <a:ext cx="2055050" cy="51610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GB" sz="1600" b="1" dirty="0"/>
                  <a:t>F</a:t>
                </a:r>
                <a:r>
                  <a:rPr lang="en-GB" sz="1600" b="1" baseline="-25000" dirty="0"/>
                  <a:t>B</a:t>
                </a:r>
                <a:r>
                  <a:rPr lang="fr-FR" sz="1600" b="1" baseline="-25000" dirty="0">
                    <a:sym typeface="Wingdings" panose="05000000000000000000" pitchFamily="2" charset="2"/>
                  </a:rPr>
                  <a:t></a:t>
                </a:r>
                <a:r>
                  <a:rPr lang="en-GB" sz="1600" b="1" baseline="-25000" dirty="0"/>
                  <a:t>A</a:t>
                </a:r>
                <a:r>
                  <a:rPr lang="en-GB" sz="1600" dirty="0"/>
                  <a:t>=</a:t>
                </a:r>
                <a14:m>
                  <m:oMath xmlns:m="http://schemas.openxmlformats.org/officeDocument/2006/math">
                    <m:r>
                      <a:rPr lang="en-GB" sz="16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fr-FR" sz="1600" i="1">
                        <a:latin typeface="Cambria Math" panose="02040503050406030204" pitchFamily="18" charset="0"/>
                      </a:rPr>
                      <m:t>𝑘</m:t>
                    </m:r>
                    <m:f>
                      <m:fPr>
                        <m:ctrlPr>
                          <a:rPr lang="en-GB" sz="1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1600" i="1">
                            <a:latin typeface="Cambria Math" panose="02040503050406030204" pitchFamily="18" charset="0"/>
                          </a:rPr>
                          <m:t>𝑞</m:t>
                        </m:r>
                        <m:d>
                          <m:dPr>
                            <m:ctrlPr>
                              <a:rPr lang="en-GB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160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</m:d>
                        <m:r>
                          <a:rPr lang="fr-FR" sz="1600" i="1">
                            <a:latin typeface="Cambria Math" panose="02040503050406030204" pitchFamily="18" charset="0"/>
                          </a:rPr>
                          <m:t>𝑞</m:t>
                        </m:r>
                        <m:r>
                          <a:rPr lang="en-GB" sz="16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fr-FR" sz="1600" i="1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GB" sz="1600" i="1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sSub>
                          <m:sSubPr>
                            <m:ctrlPr>
                              <a:rPr lang="en-GB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6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fr-FR" sz="1600" i="1">
                                <a:latin typeface="Cambria Math" panose="02040503050406030204" pitchFamily="18" charset="0"/>
                              </a:rPr>
                              <m:t>𝐴𝐵</m:t>
                            </m:r>
                          </m:sub>
                        </m:sSub>
                        <m:r>
                          <a:rPr lang="en-GB" sz="1600" i="1">
                            <a:latin typeface="Cambria Math" panose="02040503050406030204" pitchFamily="18" charset="0"/>
                          </a:rPr>
                          <m:t>²</m:t>
                        </m:r>
                      </m:den>
                    </m:f>
                  </m:oMath>
                </a14:m>
                <a:r>
                  <a:rPr lang="en-GB" sz="1600" b="1" i="1" dirty="0" err="1"/>
                  <a:t>u</a:t>
                </a:r>
                <a:r>
                  <a:rPr lang="en-GB" sz="1600" b="1" i="1" baseline="-25000" dirty="0" err="1"/>
                  <a:t>B</a:t>
                </a:r>
                <a:r>
                  <a:rPr lang="fr-FR" sz="1600" b="1" i="1" baseline="-25000" dirty="0">
                    <a:sym typeface="Wingdings" panose="05000000000000000000" pitchFamily="2" charset="2"/>
                  </a:rPr>
                  <a:t></a:t>
                </a:r>
                <a:r>
                  <a:rPr lang="en-GB" sz="1600" b="1" i="1" baseline="-25000" dirty="0" smtClean="0"/>
                  <a:t>A</a:t>
                </a:r>
                <a:endParaRPr lang="en-GB" sz="1600" b="1" i="1" dirty="0"/>
              </a:p>
            </p:txBody>
          </p:sp>
        </mc:Choice>
        <mc:Fallback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1769" y="1559569"/>
                <a:ext cx="2055050" cy="516103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12"/>
          <p:cNvSpPr/>
          <p:nvPr/>
        </p:nvSpPr>
        <p:spPr>
          <a:xfrm>
            <a:off x="6057290" y="2221580"/>
            <a:ext cx="726481" cy="3558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P=mg</a:t>
            </a:r>
            <a:endParaRPr lang="en-GB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026825" y="2197643"/>
            <a:ext cx="679994" cy="3558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fr-FR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F=</a:t>
            </a:r>
            <a:r>
              <a:rPr lang="fr-FR" sz="16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qE</a:t>
            </a:r>
            <a:endParaRPr lang="en-GB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3024579" y="2675417"/>
            <a:ext cx="2682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Champ E </a:t>
            </a:r>
          </a:p>
          <a:p>
            <a:pPr algn="r"/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6053574" y="2675416"/>
            <a:ext cx="2682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Champ g</a:t>
            </a:r>
          </a:p>
          <a:p>
            <a:endParaRPr lang="fr-F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3024579" y="3382164"/>
            <a:ext cx="2682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Attractive ou répulsive</a:t>
            </a:r>
          </a:p>
          <a:p>
            <a:pPr algn="r"/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6053574" y="3382164"/>
            <a:ext cx="26822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Attractive seulement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3130061" y="4952783"/>
            <a:ext cx="6377354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dirty="0" smtClean="0"/>
              <a:t>Méthode de résolution d’un exercice de mécanique : </a:t>
            </a:r>
          </a:p>
          <a:p>
            <a:r>
              <a:rPr lang="fr-FR" dirty="0" smtClean="0"/>
              <a:t>1) Définition du système</a:t>
            </a:r>
          </a:p>
          <a:p>
            <a:r>
              <a:rPr lang="fr-FR" dirty="0" smtClean="0"/>
              <a:t>2) Définition du référentiel</a:t>
            </a:r>
          </a:p>
          <a:p>
            <a:r>
              <a:rPr lang="fr-FR" dirty="0" smtClean="0"/>
              <a:t>3) Application du PFD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308736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</TotalTime>
  <Words>146</Words>
  <Application>Microsoft Office PowerPoint</Application>
  <PresentationFormat>Grand écran</PresentationFormat>
  <Paragraphs>62</Paragraphs>
  <Slides>9</Slides>
  <Notes>0</Notes>
  <HiddenSlides>1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6" baseType="lpstr">
      <vt:lpstr>Arial</vt:lpstr>
      <vt:lpstr>Calibri</vt:lpstr>
      <vt:lpstr>Calibri Light</vt:lpstr>
      <vt:lpstr>Cambria Math</vt:lpstr>
      <vt:lpstr>Times New Roman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Emma</dc:creator>
  <cp:lastModifiedBy>Emma</cp:lastModifiedBy>
  <cp:revision>21</cp:revision>
  <dcterms:created xsi:type="dcterms:W3CDTF">2018-11-20T18:56:10Z</dcterms:created>
  <dcterms:modified xsi:type="dcterms:W3CDTF">2019-05-07T16:49:14Z</dcterms:modified>
</cp:coreProperties>
</file>