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64" r:id="rId6"/>
    <p:sldId id="265" r:id="rId7"/>
    <p:sldId id="261" r:id="rId8"/>
    <p:sldId id="266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8147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55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854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05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76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11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5258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14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1593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767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95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727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034955" y="2209800"/>
            <a:ext cx="9842595" cy="2062103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3200" dirty="0"/>
              <a:t>Rappel :</a:t>
            </a:r>
          </a:p>
          <a:p>
            <a:r>
              <a:rPr lang="fr-FR" sz="3200" b="1" dirty="0"/>
              <a:t>Effet Doppler : </a:t>
            </a:r>
            <a:r>
              <a:rPr lang="fr-FR" sz="3200" dirty="0"/>
              <a:t>une onde émise avec une fréquence </a:t>
            </a:r>
            <a:r>
              <a:rPr lang="fr-FR" sz="3200" dirty="0" err="1"/>
              <a:t>f</a:t>
            </a:r>
            <a:r>
              <a:rPr lang="fr-FR" sz="3200" baseline="-25000" dirty="0" err="1"/>
              <a:t>E</a:t>
            </a:r>
            <a:r>
              <a:rPr lang="fr-FR" sz="3200" dirty="0"/>
              <a:t> est reçue avec une fréquence différente </a:t>
            </a:r>
            <a:r>
              <a:rPr lang="fr-FR" sz="3200" dirty="0" err="1"/>
              <a:t>f</a:t>
            </a:r>
            <a:r>
              <a:rPr lang="fr-FR" sz="3200" baseline="-25000" dirty="0" err="1"/>
              <a:t>R</a:t>
            </a:r>
            <a:r>
              <a:rPr lang="fr-FR" sz="3200" dirty="0"/>
              <a:t> si l’émetteur et le récepteur sont en déplacement relatif  </a:t>
            </a:r>
          </a:p>
        </p:txBody>
      </p:sp>
    </p:spTree>
    <p:extLst>
      <p:ext uri="{BB962C8B-B14F-4D97-AF65-F5344CB8AC3E}">
        <p14:creationId xmlns:p14="http://schemas.microsoft.com/office/powerpoint/2010/main" val="1235873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Schéma du hachette TS (p70) ambulance ou image p85 du même livre</a:t>
            </a:r>
          </a:p>
        </p:txBody>
      </p:sp>
    </p:spTree>
    <p:extLst>
      <p:ext uri="{BB962C8B-B14F-4D97-AF65-F5344CB8AC3E}">
        <p14:creationId xmlns:p14="http://schemas.microsoft.com/office/powerpoint/2010/main" val="638341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du banc à effet doppler qu’on a mis en place</a:t>
            </a:r>
          </a:p>
        </p:txBody>
      </p:sp>
    </p:spTree>
    <p:extLst>
      <p:ext uri="{BB962C8B-B14F-4D97-AF65-F5344CB8AC3E}">
        <p14:creationId xmlns:p14="http://schemas.microsoft.com/office/powerpoint/2010/main" val="2066373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/>
          <p:cNvCxnSpPr/>
          <p:nvPr/>
        </p:nvCxnSpPr>
        <p:spPr>
          <a:xfrm flipH="1" flipV="1">
            <a:off x="2857500" y="1352550"/>
            <a:ext cx="3124200" cy="3124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/>
        </p:nvCxnSpPr>
        <p:spPr>
          <a:xfrm>
            <a:off x="1219200" y="4476750"/>
            <a:ext cx="9525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5629275" y="4124325"/>
            <a:ext cx="704850" cy="7048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 flipH="1">
            <a:off x="1793556" y="914728"/>
            <a:ext cx="1089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Sonde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287275" y="4743777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Hématie</a:t>
            </a:r>
          </a:p>
        </p:txBody>
      </p:sp>
      <p:sp>
        <p:nvSpPr>
          <p:cNvPr id="11" name="Arc 10"/>
          <p:cNvSpPr/>
          <p:nvPr/>
        </p:nvSpPr>
        <p:spPr>
          <a:xfrm rot="15214669">
            <a:off x="4860065" y="3848569"/>
            <a:ext cx="1193800" cy="1109662"/>
          </a:xfrm>
          <a:prstGeom prst="arc">
            <a:avLst>
              <a:gd name="adj1" fmla="val 16727084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526660" y="3819341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fr-FR" sz="2800" dirty="0"/>
          </a:p>
        </p:txBody>
      </p:sp>
      <p:cxnSp>
        <p:nvCxnSpPr>
          <p:cNvPr id="14" name="Connecteur droit avec flèche 13"/>
          <p:cNvCxnSpPr>
            <a:stCxn id="6" idx="6"/>
          </p:cNvCxnSpPr>
          <p:nvPr/>
        </p:nvCxnSpPr>
        <p:spPr>
          <a:xfrm>
            <a:off x="6334125" y="4476750"/>
            <a:ext cx="71151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6731348" y="3953530"/>
            <a:ext cx="16312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V</a:t>
            </a:r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3404735" y="1898650"/>
            <a:ext cx="1503815" cy="150381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>
            <a:off x="3557135" y="2051050"/>
            <a:ext cx="1503815" cy="150381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582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/>
          <p:cNvCxnSpPr/>
          <p:nvPr/>
        </p:nvCxnSpPr>
        <p:spPr>
          <a:xfrm flipH="1" flipV="1">
            <a:off x="2857500" y="1352550"/>
            <a:ext cx="3124200" cy="3124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/>
        </p:nvCxnSpPr>
        <p:spPr>
          <a:xfrm>
            <a:off x="1219200" y="4476750"/>
            <a:ext cx="9525000" cy="0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5629275" y="4124325"/>
            <a:ext cx="704850" cy="7048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 flipH="1">
            <a:off x="1793556" y="914728"/>
            <a:ext cx="1089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Sonde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058631" y="4781734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Hématie</a:t>
            </a:r>
          </a:p>
        </p:txBody>
      </p:sp>
      <p:sp>
        <p:nvSpPr>
          <p:cNvPr id="11" name="Arc 10"/>
          <p:cNvSpPr/>
          <p:nvPr/>
        </p:nvSpPr>
        <p:spPr>
          <a:xfrm rot="15214669">
            <a:off x="4860065" y="3848569"/>
            <a:ext cx="1193800" cy="1109662"/>
          </a:xfrm>
          <a:prstGeom prst="arc">
            <a:avLst>
              <a:gd name="adj1" fmla="val 16727084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526660" y="3819341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fr-FR" sz="2800" dirty="0"/>
          </a:p>
        </p:txBody>
      </p:sp>
      <p:cxnSp>
        <p:nvCxnSpPr>
          <p:cNvPr id="14" name="Connecteur droit avec flèche 13"/>
          <p:cNvCxnSpPr>
            <a:stCxn id="6" idx="6"/>
          </p:cNvCxnSpPr>
          <p:nvPr/>
        </p:nvCxnSpPr>
        <p:spPr>
          <a:xfrm>
            <a:off x="6334125" y="4476750"/>
            <a:ext cx="71151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6731348" y="3953530"/>
            <a:ext cx="16312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V</a:t>
            </a:r>
          </a:p>
        </p:txBody>
      </p:sp>
      <p:cxnSp>
        <p:nvCxnSpPr>
          <p:cNvPr id="3" name="Connecteur droit avec flèche 2"/>
          <p:cNvCxnSpPr/>
          <p:nvPr/>
        </p:nvCxnSpPr>
        <p:spPr>
          <a:xfrm>
            <a:off x="2857500" y="1352550"/>
            <a:ext cx="723900" cy="7239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6264377" y="4692486"/>
            <a:ext cx="723900" cy="7239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6988277" y="5154776"/>
            <a:ext cx="16312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dirty="0" err="1">
                <a:solidFill>
                  <a:schemeClr val="accent2"/>
                </a:solidFill>
              </a:rPr>
              <a:t>u</a:t>
            </a:r>
            <a:r>
              <a:rPr lang="fr-FR" sz="2800" baseline="-25000" dirty="0" err="1">
                <a:solidFill>
                  <a:schemeClr val="accent2"/>
                </a:solidFill>
              </a:rPr>
              <a:t>E</a:t>
            </a:r>
            <a:r>
              <a:rPr lang="fr-FR" sz="2800" baseline="-25000" dirty="0" err="1">
                <a:solidFill>
                  <a:schemeClr val="accent2"/>
                </a:solidFill>
                <a:sym typeface="Wingdings" panose="05000000000000000000" pitchFamily="2" charset="2"/>
              </a:rPr>
              <a:t>R</a:t>
            </a:r>
            <a:endParaRPr lang="fr-FR" sz="2800" dirty="0">
              <a:solidFill>
                <a:schemeClr val="accent2"/>
              </a:solidFill>
            </a:endParaRPr>
          </a:p>
        </p:txBody>
      </p:sp>
      <p:cxnSp>
        <p:nvCxnSpPr>
          <p:cNvPr id="20" name="Connecteur droit avec flèche 19"/>
          <p:cNvCxnSpPr/>
          <p:nvPr/>
        </p:nvCxnSpPr>
        <p:spPr>
          <a:xfrm>
            <a:off x="6807461" y="4066152"/>
            <a:ext cx="237966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7093211" y="5304954"/>
            <a:ext cx="237966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6542537" y="4475500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fr-FR" sz="2800" dirty="0"/>
          </a:p>
        </p:txBody>
      </p:sp>
      <p:sp>
        <p:nvSpPr>
          <p:cNvPr id="24" name="Arc 23"/>
          <p:cNvSpPr/>
          <p:nvPr/>
        </p:nvSpPr>
        <p:spPr>
          <a:xfrm rot="3787681">
            <a:off x="5533996" y="3730244"/>
            <a:ext cx="1193800" cy="1109662"/>
          </a:xfrm>
          <a:prstGeom prst="arc">
            <a:avLst>
              <a:gd name="adj1" fmla="val 19096768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3124764" y="1218361"/>
            <a:ext cx="16312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dirty="0" err="1">
                <a:solidFill>
                  <a:schemeClr val="accent2"/>
                </a:solidFill>
              </a:rPr>
              <a:t>u</a:t>
            </a:r>
            <a:r>
              <a:rPr lang="fr-FR" sz="2800" baseline="-25000" dirty="0" err="1">
                <a:solidFill>
                  <a:schemeClr val="accent2"/>
                </a:solidFill>
              </a:rPr>
              <a:t>E</a:t>
            </a:r>
            <a:r>
              <a:rPr lang="fr-FR" sz="2800" baseline="-25000" dirty="0" err="1">
                <a:solidFill>
                  <a:schemeClr val="accent2"/>
                </a:solidFill>
                <a:sym typeface="Wingdings" panose="05000000000000000000" pitchFamily="2" charset="2"/>
              </a:rPr>
              <a:t>R</a:t>
            </a:r>
            <a:endParaRPr lang="fr-FR" sz="2800" dirty="0">
              <a:solidFill>
                <a:schemeClr val="accent2"/>
              </a:solidFill>
            </a:endParaRPr>
          </a:p>
        </p:txBody>
      </p:sp>
      <p:cxnSp>
        <p:nvCxnSpPr>
          <p:cNvPr id="26" name="Connecteur droit avec flèche 25"/>
          <p:cNvCxnSpPr/>
          <p:nvPr/>
        </p:nvCxnSpPr>
        <p:spPr>
          <a:xfrm>
            <a:off x="3229698" y="1368539"/>
            <a:ext cx="237966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6542537" y="1115591"/>
            <a:ext cx="42780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Sonde = émetteur fixe </a:t>
            </a:r>
          </a:p>
          <a:p>
            <a:r>
              <a:rPr lang="fr-FR" sz="2800" dirty="0"/>
              <a:t>Hématie = récepteur mobile</a:t>
            </a:r>
          </a:p>
        </p:txBody>
      </p:sp>
    </p:spTree>
    <p:extLst>
      <p:ext uri="{BB962C8B-B14F-4D97-AF65-F5344CB8AC3E}">
        <p14:creationId xmlns:p14="http://schemas.microsoft.com/office/powerpoint/2010/main" val="1429868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/>
          <p:cNvCxnSpPr/>
          <p:nvPr/>
        </p:nvCxnSpPr>
        <p:spPr>
          <a:xfrm flipH="1" flipV="1">
            <a:off x="2857500" y="1352550"/>
            <a:ext cx="4370614" cy="43706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/>
        </p:nvCxnSpPr>
        <p:spPr>
          <a:xfrm>
            <a:off x="1219200" y="4476750"/>
            <a:ext cx="9525000" cy="0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5629275" y="4124325"/>
            <a:ext cx="704850" cy="7048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 flipH="1">
            <a:off x="1793556" y="914728"/>
            <a:ext cx="1089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Sonde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058631" y="4781734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Hématie</a:t>
            </a:r>
          </a:p>
        </p:txBody>
      </p:sp>
      <p:sp>
        <p:nvSpPr>
          <p:cNvPr id="11" name="Arc 10"/>
          <p:cNvSpPr/>
          <p:nvPr/>
        </p:nvSpPr>
        <p:spPr>
          <a:xfrm rot="15214669">
            <a:off x="4860065" y="3848569"/>
            <a:ext cx="1193800" cy="1109662"/>
          </a:xfrm>
          <a:prstGeom prst="arc">
            <a:avLst>
              <a:gd name="adj1" fmla="val 16727084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4526660" y="3819341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fr-FR" sz="2800" dirty="0"/>
          </a:p>
        </p:txBody>
      </p:sp>
      <p:cxnSp>
        <p:nvCxnSpPr>
          <p:cNvPr id="14" name="Connecteur droit avec flèche 13"/>
          <p:cNvCxnSpPr>
            <a:stCxn id="6" idx="6"/>
          </p:cNvCxnSpPr>
          <p:nvPr/>
        </p:nvCxnSpPr>
        <p:spPr>
          <a:xfrm>
            <a:off x="6334125" y="4476750"/>
            <a:ext cx="71151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6731348" y="3953530"/>
            <a:ext cx="16312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V</a:t>
            </a:r>
          </a:p>
        </p:txBody>
      </p:sp>
      <p:cxnSp>
        <p:nvCxnSpPr>
          <p:cNvPr id="17" name="Connecteur droit avec flèche 16"/>
          <p:cNvCxnSpPr/>
          <p:nvPr/>
        </p:nvCxnSpPr>
        <p:spPr>
          <a:xfrm flipH="1" flipV="1">
            <a:off x="5016953" y="3501847"/>
            <a:ext cx="964747" cy="1000291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6807461" y="4066152"/>
            <a:ext cx="237966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5342286" y="3200382"/>
            <a:ext cx="237966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6542537" y="1115591"/>
            <a:ext cx="42180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Sonde = récepteur fixe </a:t>
            </a:r>
          </a:p>
          <a:p>
            <a:r>
              <a:rPr lang="fr-FR" sz="2800" dirty="0"/>
              <a:t>Hématie = émetteur mobile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5258330" y="3096135"/>
            <a:ext cx="163125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dirty="0" err="1">
                <a:solidFill>
                  <a:schemeClr val="accent2"/>
                </a:solidFill>
              </a:rPr>
              <a:t>u</a:t>
            </a:r>
            <a:r>
              <a:rPr lang="fr-FR" sz="2800" baseline="-25000" dirty="0" err="1">
                <a:solidFill>
                  <a:schemeClr val="accent2"/>
                </a:solidFill>
              </a:rPr>
              <a:t>E</a:t>
            </a:r>
            <a:r>
              <a:rPr lang="fr-FR" sz="2800" baseline="-25000" dirty="0" err="1">
                <a:solidFill>
                  <a:schemeClr val="accent2"/>
                </a:solidFill>
                <a:sym typeface="Wingdings" panose="05000000000000000000" pitchFamily="2" charset="2"/>
              </a:rPr>
              <a:t>R</a:t>
            </a:r>
            <a:endParaRPr lang="fr-FR" sz="2800" dirty="0">
              <a:solidFill>
                <a:schemeClr val="accent2"/>
              </a:solidFill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542537" y="4475500"/>
            <a:ext cx="1631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fr-FR" sz="2800" dirty="0"/>
          </a:p>
        </p:txBody>
      </p:sp>
      <p:sp>
        <p:nvSpPr>
          <p:cNvPr id="30" name="Arc 29"/>
          <p:cNvSpPr/>
          <p:nvPr/>
        </p:nvSpPr>
        <p:spPr>
          <a:xfrm rot="3787681">
            <a:off x="5533996" y="3730244"/>
            <a:ext cx="1193800" cy="1109662"/>
          </a:xfrm>
          <a:prstGeom prst="arc">
            <a:avLst>
              <a:gd name="adj1" fmla="val 19096768"/>
              <a:gd name="adj2" fmla="val 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5397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884283"/>
          </a:xfrm>
        </p:spPr>
        <p:txBody>
          <a:bodyPr>
            <a:normAutofit/>
          </a:bodyPr>
          <a:lstStyle/>
          <a:p>
            <a:r>
              <a:rPr lang="fr-FR" dirty="0"/>
              <a:t>Effet Doppler : quand un émetteur et un récepteur d’ondes sont en déplacement relatif, les fréquences émises et reçues sont différentes</a:t>
            </a:r>
          </a:p>
          <a:p>
            <a:endParaRPr lang="fr-FR" dirty="0"/>
          </a:p>
          <a:p>
            <a:r>
              <a:rPr lang="fr-FR" dirty="0"/>
              <a:t>Source se rapproche du récepteur: T</a:t>
            </a:r>
            <a:r>
              <a:rPr lang="fr-FR" baseline="-25000" dirty="0"/>
              <a:t>R</a:t>
            </a:r>
            <a:r>
              <a:rPr lang="fr-FR" dirty="0"/>
              <a:t> diminue, et </a:t>
            </a:r>
            <a:r>
              <a:rPr lang="fr-FR" dirty="0" err="1"/>
              <a:t>f</a:t>
            </a:r>
            <a:r>
              <a:rPr lang="fr-FR" baseline="-25000" dirty="0" err="1"/>
              <a:t>R</a:t>
            </a:r>
            <a:r>
              <a:rPr lang="fr-FR" dirty="0"/>
              <a:t> augmente. </a:t>
            </a:r>
          </a:p>
          <a:p>
            <a:r>
              <a:rPr lang="fr-FR" dirty="0"/>
              <a:t>Source s’éloigne du récepteur: la T</a:t>
            </a:r>
            <a:r>
              <a:rPr lang="fr-FR" baseline="-25000" dirty="0"/>
              <a:t>R</a:t>
            </a:r>
            <a:r>
              <a:rPr lang="fr-FR" dirty="0"/>
              <a:t> augmente, et </a:t>
            </a:r>
            <a:r>
              <a:rPr lang="fr-FR" dirty="0" err="1"/>
              <a:t>f</a:t>
            </a:r>
            <a:r>
              <a:rPr lang="fr-FR" baseline="-25000" dirty="0" err="1"/>
              <a:t>R</a:t>
            </a:r>
            <a:r>
              <a:rPr lang="fr-FR" dirty="0"/>
              <a:t> diminue.</a:t>
            </a:r>
          </a:p>
          <a:p>
            <a:endParaRPr lang="fr-FR" dirty="0"/>
          </a:p>
          <a:p>
            <a:r>
              <a:rPr lang="fr-FR" dirty="0"/>
              <a:t>L’effet Doppler est notamment exploité pour mesurer la vitesse de l’écoulement sanguin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9294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A2ACD917-1058-4A01-9701-DDAB23AC04BF}"/>
              </a:ext>
            </a:extLst>
          </p:cNvPr>
          <p:cNvSpPr/>
          <p:nvPr/>
        </p:nvSpPr>
        <p:spPr>
          <a:xfrm>
            <a:off x="3949700" y="2582333"/>
            <a:ext cx="4292600" cy="12869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Effet Doppler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7BB1D60-88BD-42FD-A077-69858CD4C3CC}"/>
              </a:ext>
            </a:extLst>
          </p:cNvPr>
          <p:cNvCxnSpPr/>
          <p:nvPr/>
        </p:nvCxnSpPr>
        <p:spPr>
          <a:xfrm flipV="1">
            <a:off x="6096000" y="2015067"/>
            <a:ext cx="0" cy="465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CB3DD459-C0C8-4351-8557-0FB00DFFBF30}"/>
              </a:ext>
            </a:extLst>
          </p:cNvPr>
          <p:cNvSpPr/>
          <p:nvPr/>
        </p:nvSpPr>
        <p:spPr>
          <a:xfrm>
            <a:off x="4301067" y="279400"/>
            <a:ext cx="3581400" cy="153246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Quand un émetteur et un récepteur d’ondes sont en déplacement relatif, les fréquences émises et reçues sont différentes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250F49F-D77E-4414-B5C9-E7C218534C47}"/>
              </a:ext>
            </a:extLst>
          </p:cNvPr>
          <p:cNvCxnSpPr>
            <a:cxnSpLocks/>
          </p:cNvCxnSpPr>
          <p:nvPr/>
        </p:nvCxnSpPr>
        <p:spPr>
          <a:xfrm flipH="1">
            <a:off x="3810000" y="1130300"/>
            <a:ext cx="4910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3A349DB7-3139-49BA-9AF7-9DC1D89BD9D4}"/>
              </a:ext>
            </a:extLst>
          </p:cNvPr>
          <p:cNvCxnSpPr>
            <a:cxnSpLocks/>
          </p:cNvCxnSpPr>
          <p:nvPr/>
        </p:nvCxnSpPr>
        <p:spPr>
          <a:xfrm>
            <a:off x="7882467" y="1130300"/>
            <a:ext cx="4402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1A8BC4DD-B79D-4A54-8755-FAEE1331D0A7}"/>
              </a:ext>
            </a:extLst>
          </p:cNvPr>
          <p:cNvSpPr/>
          <p:nvPr/>
        </p:nvSpPr>
        <p:spPr>
          <a:xfrm>
            <a:off x="537634" y="643466"/>
            <a:ext cx="2963333" cy="11006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Quand la source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se rapproche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du récepteur la fréquence reçue augmente :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son plus aigu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D99823-9A42-47B4-9B85-F8A898382C96}"/>
              </a:ext>
            </a:extLst>
          </p:cNvPr>
          <p:cNvSpPr/>
          <p:nvPr/>
        </p:nvSpPr>
        <p:spPr>
          <a:xfrm>
            <a:off x="8597901" y="643466"/>
            <a:ext cx="2963333" cy="11006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Quand la source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s’éloigne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du récepteur la fréquence reçue diminue :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son plus grave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D81DA5A-E40E-4AC3-9706-806A4547A01B}"/>
              </a:ext>
            </a:extLst>
          </p:cNvPr>
          <p:cNvCxnSpPr/>
          <p:nvPr/>
        </p:nvCxnSpPr>
        <p:spPr>
          <a:xfrm>
            <a:off x="6155267" y="4064000"/>
            <a:ext cx="0" cy="711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F05B98A-5989-442B-9BDB-E4265396165D}"/>
              </a:ext>
            </a:extLst>
          </p:cNvPr>
          <p:cNvSpPr/>
          <p:nvPr/>
        </p:nvSpPr>
        <p:spPr>
          <a:xfrm>
            <a:off x="5310721" y="4969933"/>
            <a:ext cx="1689091" cy="81280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Applications</a:t>
            </a:r>
          </a:p>
        </p:txBody>
      </p:sp>
      <p:pic>
        <p:nvPicPr>
          <p:cNvPr id="1026" name="Picture 2" descr="RÃ©sultat de recherche d'images pour &quot;redshift&quot;">
            <a:extLst>
              <a:ext uri="{FF2B5EF4-FFF2-40B4-BE49-F238E27FC236}">
                <a16:creationId xmlns:a16="http://schemas.microsoft.com/office/drawing/2014/main" id="{B851FCDE-0D28-453E-8F07-4657EECBD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4241802"/>
            <a:ext cx="2158993" cy="215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Ã©sultat de recherche d'images pour &quot;radar autoroutier&quot;">
            <a:extLst>
              <a:ext uri="{FF2B5EF4-FFF2-40B4-BE49-F238E27FC236}">
                <a16:creationId xmlns:a16="http://schemas.microsoft.com/office/drawing/2014/main" id="{41576130-BED3-4809-9924-9DC0E88AA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709" y="4241802"/>
            <a:ext cx="1771434" cy="222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8561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1187</TotalTime>
  <Words>180</Words>
  <Application>Microsoft Office PowerPoint</Application>
  <PresentationFormat>Grand écran</PresentationFormat>
  <Paragraphs>37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Schéma du banc à effet doppler qu’on a mis en place</vt:lpstr>
      <vt:lpstr>Présentation PowerPoint</vt:lpstr>
      <vt:lpstr>Présentation PowerPoint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Schéma du hachette TS (p70) ambulance</dc:title>
  <dc:creator>Emma</dc:creator>
  <cp:lastModifiedBy>LOIC</cp:lastModifiedBy>
  <cp:revision>21</cp:revision>
  <dcterms:created xsi:type="dcterms:W3CDTF">2019-05-28T08:27:00Z</dcterms:created>
  <dcterms:modified xsi:type="dcterms:W3CDTF">2019-06-12T12:09:36Z</dcterms:modified>
</cp:coreProperties>
</file>