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F2761C-E18D-43F6-BC70-5CACFCE84B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D5B97FC-00E6-46D0-944C-5DCC552474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2D7BAE4-1E47-4C87-9C2C-379BC7D5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EA2F6-E005-4E8B-935C-54A7A58EF5A5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7149449-E996-44F0-81CD-F56884998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FF651B-7595-4270-A2D8-F6F194732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290C9-2F61-4615-824D-F0B875D66A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2410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96B1CC-4E7E-40ED-8D4D-465B4C31C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A6CECE4-AA11-4433-991A-72FCC5B722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B63D8B-13AD-45F8-9F71-A6EB7F9E6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EA2F6-E005-4E8B-935C-54A7A58EF5A5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22FE3A3-D83C-4AE2-AF3D-63B5A6F94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F75819-3C0A-4A19-AEE1-E58487EC1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290C9-2F61-4615-824D-F0B875D66A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779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F5898F6-99A9-4560-8F55-5ECD8860EF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C4C718E-13AE-407C-9956-574AB37AFA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262D0A2-18A2-4612-803B-91E91B7A4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EA2F6-E005-4E8B-935C-54A7A58EF5A5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0A5B6F3-152B-442F-A671-B3A889822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691AA68-1162-4C54-A4E9-3781D0CAC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290C9-2F61-4615-824D-F0B875D66A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5235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8AE476-3F4E-4DF0-ADD1-C712EAB5C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167A191-0C25-4547-8FF2-EF229AC7D1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6A01CF2-7369-49CA-B0D1-CA0737018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EA2F6-E005-4E8B-935C-54A7A58EF5A5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A7655A-04B7-41A2-AEEA-A12116BA6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FF433E7-1846-45FB-A0A4-B994E60A7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290C9-2F61-4615-824D-F0B875D66A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9069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298D4D-826C-4344-BB29-ADEC4D96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D82D7C5-B12C-42EC-A566-0203070EA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7FCD052-9E6D-4D7C-92AC-8F5356265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EA2F6-E005-4E8B-935C-54A7A58EF5A5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29B5724-C2EA-408F-8523-F0DB2932C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E065D25-9357-4431-85AA-06C7F964E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290C9-2F61-4615-824D-F0B875D66A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62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C3DC29-0793-4498-8E9F-257FFCE9F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A2EA617-5F93-4569-B835-61989B71BB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C1B75F6-6AD2-4B3F-8C78-1CA03543A1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92C7DFE-8D3A-4DD9-8E77-721F7F3B4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EA2F6-E005-4E8B-935C-54A7A58EF5A5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94F4514-C6D7-4EBA-B8D1-BB807E3FE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73F5336-7264-4AFB-97B8-B37ED8FC1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290C9-2F61-4615-824D-F0B875D66A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7812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CAD682-CD32-4BE4-B871-C0EDD8D38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C2E7755-0B82-4901-8F78-477AF37E42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DADFCD0-00A7-4ABB-9892-D3FE149800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4A05985-DAF8-4EFE-BA3F-F27B5CF944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283AB12-54E0-45DE-9E7F-B6CA37BA20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20252C-AFD7-4AA6-888A-F5820AEFF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EA2F6-E005-4E8B-935C-54A7A58EF5A5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D1D5B81-2727-49DA-B277-DA9819090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EB0D873-5A1B-4016-B23B-C6C703204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290C9-2F61-4615-824D-F0B875D66A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8804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F5826F-F5E6-4B99-BA58-0F09D2FAF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B94EF06-E2C4-4F8C-AEDE-49DD90560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EA2F6-E005-4E8B-935C-54A7A58EF5A5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1079F69-74D1-4B42-81AC-EC3B5E093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2FFCF94-0DC8-4403-BB8F-A648A0D64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290C9-2F61-4615-824D-F0B875D66A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5560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9A03332-E34F-4C03-B4C1-6EB776F76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EA2F6-E005-4E8B-935C-54A7A58EF5A5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536F5C7-B2CF-4D8A-AEA0-5ADAB8AE9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92743D0-1010-4ADE-A262-81399642E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290C9-2F61-4615-824D-F0B875D66A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2771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324DF5-8643-4A43-9C05-C25C83B7B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EFD9DF-D88D-4825-BB0E-8C2CDA9BC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CF556A-BC5C-433D-A8A7-CBC5F60D0B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E0A7A5F-CE6E-41BD-835B-248BD83AE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EA2F6-E005-4E8B-935C-54A7A58EF5A5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E038F2-6522-4247-B18B-047BAD34D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7D9853A-9525-4D7D-91F0-997C3284E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290C9-2F61-4615-824D-F0B875D66A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1493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55D708-B4CB-4C9E-B27F-62ED347F8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073C8A1-7073-471D-995B-FE5578D712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4C0DB55-666C-4EC1-B49E-78D978D1F3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5E00854-E02D-45B5-9349-208D97628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EA2F6-E005-4E8B-935C-54A7A58EF5A5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B0C0DF0-F6DB-47FC-9B57-E727E462C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11FB4D7-614A-49D7-B607-5B1966CE8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290C9-2F61-4615-824D-F0B875D66A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262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803B5C3-9E29-4B93-BFF8-7EC82946E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00CA55F-C01A-411E-AA26-63579FA3D6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BBB6F84-96F2-45B9-808A-5217505881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EA2F6-E005-4E8B-935C-54A7A58EF5A5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5BB7D24-4D65-4F63-80B4-337FEEFC9D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A02AE7E-F967-4B33-AED4-33BDE997B7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290C9-2F61-4615-824D-F0B875D66A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5416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CD0E239-7075-4E31-87C5-FC775106A86F}"/>
              </a:ext>
            </a:extLst>
          </p:cNvPr>
          <p:cNvSpPr/>
          <p:nvPr/>
        </p:nvSpPr>
        <p:spPr>
          <a:xfrm>
            <a:off x="2319704" y="1415562"/>
            <a:ext cx="7552592" cy="276957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fr-FR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  L</a:t>
            </a:r>
            <a:r>
              <a:rPr lang="fr-FR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 physicien utilise les mots courants avec un sens particulier. Pour lui, une loi de conservation signifie qu’il existe un nombre que l’on peut calculer en un moment donné, puis, </a:t>
            </a:r>
            <a:r>
              <a:rPr lang="fr-FR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bien que la nature subisse de multiples variations</a:t>
            </a:r>
            <a:r>
              <a:rPr lang="fr-FR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si on calcule cette quantité en un instant ultérieur, elle sera toujours la même, le nombre n’aura pas varié.</a:t>
            </a:r>
            <a:r>
              <a:rPr lang="fr-FR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 »									Richard Feynman</a:t>
            </a:r>
            <a:endParaRPr lang="fr-FR" i="1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807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B27D13D5-1C35-48F0-966B-FE7E7DCC022A}"/>
                  </a:ext>
                </a:extLst>
              </p:cNvPr>
              <p:cNvSpPr/>
              <p:nvPr/>
            </p:nvSpPr>
            <p:spPr>
              <a:xfrm>
                <a:off x="3024553" y="1793631"/>
                <a:ext cx="5380892" cy="2250831"/>
              </a:xfrm>
              <a:prstGeom prst="roundRect">
                <a:avLst/>
              </a:prstGeom>
              <a:gradFill flip="none" rotWithShape="1">
                <a:gsLst>
                  <a:gs pos="0">
                    <a:srgbClr val="FF0000">
                      <a:tint val="66000"/>
                      <a:satMod val="160000"/>
                    </a:srgbClr>
                  </a:gs>
                  <a:gs pos="50000">
                    <a:srgbClr val="FF0000">
                      <a:tint val="44500"/>
                      <a:satMod val="160000"/>
                    </a:srgbClr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Travail d’une force </a:t>
                </a:r>
                <a14:m>
                  <m:oMath xmlns:m="http://schemas.openxmlformats.org/officeDocument/2006/math">
                    <m:r>
                      <a:rPr lang="fr-FR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𝑊</m:t>
                    </m:r>
                    <m:d>
                      <m:dPr>
                        <m:ctrlP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fr-FR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𝐹</m:t>
                            </m:r>
                          </m:e>
                        </m:acc>
                      </m:e>
                    </m:d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𝑑𝑙</m:t>
                        </m:r>
                      </m:e>
                    </m:acc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endParaRPr lang="fr-FR" sz="24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B27D13D5-1C35-48F0-966B-FE7E7DCC02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4553" y="1793631"/>
                <a:ext cx="5380892" cy="2250831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94A80E12-B856-4F2C-956E-CC39A891342A}"/>
              </a:ext>
            </a:extLst>
          </p:cNvPr>
          <p:cNvCxnSpPr/>
          <p:nvPr/>
        </p:nvCxnSpPr>
        <p:spPr>
          <a:xfrm>
            <a:off x="6096000" y="3349869"/>
            <a:ext cx="0" cy="127488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DFD0E48B-A693-4CD3-8651-FE4E8E084496}"/>
              </a:ext>
            </a:extLst>
          </p:cNvPr>
          <p:cNvSpPr txBox="1"/>
          <p:nvPr/>
        </p:nvSpPr>
        <p:spPr>
          <a:xfrm>
            <a:off x="5952395" y="4712677"/>
            <a:ext cx="720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J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5AF6162-2FC8-4B39-A26C-69D772C642EF}"/>
              </a:ext>
            </a:extLst>
          </p:cNvPr>
          <p:cNvSpPr txBox="1"/>
          <p:nvPr/>
        </p:nvSpPr>
        <p:spPr>
          <a:xfrm>
            <a:off x="7168663" y="4712677"/>
            <a:ext cx="720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684232D-D3C6-4E62-8536-6CE75CC08EDE}"/>
              </a:ext>
            </a:extLst>
          </p:cNvPr>
          <p:cNvSpPr txBox="1"/>
          <p:nvPr/>
        </p:nvSpPr>
        <p:spPr>
          <a:xfrm>
            <a:off x="7529148" y="4703884"/>
            <a:ext cx="720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m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723DD3C-E008-4607-B073-A4FCE6BED4BA}"/>
              </a:ext>
            </a:extLst>
          </p:cNvPr>
          <p:cNvCxnSpPr/>
          <p:nvPr/>
        </p:nvCxnSpPr>
        <p:spPr>
          <a:xfrm>
            <a:off x="7303477" y="3349869"/>
            <a:ext cx="0" cy="127488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73CB55C4-0838-4457-AE1B-623A1CE69759}"/>
              </a:ext>
            </a:extLst>
          </p:cNvPr>
          <p:cNvCxnSpPr/>
          <p:nvPr/>
        </p:nvCxnSpPr>
        <p:spPr>
          <a:xfrm>
            <a:off x="7663961" y="3349868"/>
            <a:ext cx="0" cy="127488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4204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6B99CC74-E43C-4699-99E8-8239E0A0B5E4}"/>
              </a:ext>
            </a:extLst>
          </p:cNvPr>
          <p:cNvSpPr txBox="1"/>
          <p:nvPr/>
        </p:nvSpPr>
        <p:spPr>
          <a:xfrm>
            <a:off x="3112477" y="1169377"/>
            <a:ext cx="7323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E64A7BE-09CF-4824-B990-DB41EA764397}"/>
              </a:ext>
            </a:extLst>
          </p:cNvPr>
          <p:cNvSpPr/>
          <p:nvPr/>
        </p:nvSpPr>
        <p:spPr>
          <a:xfrm>
            <a:off x="2574681" y="1815708"/>
            <a:ext cx="7323991" cy="2162907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fr-FR" sz="2400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 L’énergie totale E d’un système </a:t>
            </a:r>
            <a:r>
              <a:rPr lang="fr-FR" sz="2400" b="1" i="1" u="sng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isolé</a:t>
            </a:r>
            <a:r>
              <a:rPr lang="fr-FR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fr-FR" sz="2400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se conserve. »</a:t>
            </a:r>
            <a:r>
              <a:rPr lang="fr-FR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								            </a:t>
            </a:r>
            <a:r>
              <a:rPr lang="fr-FR" sz="2400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J.R Von Mayer ,1845</a:t>
            </a:r>
          </a:p>
        </p:txBody>
      </p:sp>
    </p:spTree>
    <p:extLst>
      <p:ext uri="{BB962C8B-B14F-4D97-AF65-F5344CB8AC3E}">
        <p14:creationId xmlns:p14="http://schemas.microsoft.com/office/powerpoint/2010/main" val="495714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CF7E92A-13DD-4638-9586-BCD8FC07296F}"/>
              </a:ext>
            </a:extLst>
          </p:cNvPr>
          <p:cNvSpPr/>
          <p:nvPr/>
        </p:nvSpPr>
        <p:spPr>
          <a:xfrm>
            <a:off x="4686300" y="2250830"/>
            <a:ext cx="1925515" cy="2875085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1E8637-B09D-406C-98CE-F822BBA374AD}"/>
              </a:ext>
            </a:extLst>
          </p:cNvPr>
          <p:cNvSpPr/>
          <p:nvPr/>
        </p:nvSpPr>
        <p:spPr>
          <a:xfrm>
            <a:off x="4519246" y="2101362"/>
            <a:ext cx="2329962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0BE2BD-7FF2-48EB-A9A1-6A19273AA108}"/>
              </a:ext>
            </a:extLst>
          </p:cNvPr>
          <p:cNvSpPr/>
          <p:nvPr/>
        </p:nvSpPr>
        <p:spPr>
          <a:xfrm>
            <a:off x="4717072" y="4387362"/>
            <a:ext cx="1863969" cy="7385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538A0DD-7075-4871-A8A0-A14A2307BA5D}"/>
              </a:ext>
            </a:extLst>
          </p:cNvPr>
          <p:cNvCxnSpPr/>
          <p:nvPr/>
        </p:nvCxnSpPr>
        <p:spPr>
          <a:xfrm>
            <a:off x="4519246" y="2558562"/>
            <a:ext cx="2215662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6A6DD08B-A8A1-4CAF-B04B-A75EA0FA9065}"/>
              </a:ext>
            </a:extLst>
          </p:cNvPr>
          <p:cNvCxnSpPr>
            <a:cxnSpLocks/>
          </p:cNvCxnSpPr>
          <p:nvPr/>
        </p:nvCxnSpPr>
        <p:spPr>
          <a:xfrm>
            <a:off x="5169877" y="1855177"/>
            <a:ext cx="0" cy="278716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AD7371C4-D5B4-4169-B79C-B2D8F0872170}"/>
              </a:ext>
            </a:extLst>
          </p:cNvPr>
          <p:cNvCxnSpPr/>
          <p:nvPr/>
        </p:nvCxnSpPr>
        <p:spPr>
          <a:xfrm>
            <a:off x="3956534" y="2101362"/>
            <a:ext cx="104628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91D2B144-8BD9-458D-B3E5-71011876C6C1}"/>
              </a:ext>
            </a:extLst>
          </p:cNvPr>
          <p:cNvSpPr txBox="1"/>
          <p:nvPr/>
        </p:nvSpPr>
        <p:spPr>
          <a:xfrm>
            <a:off x="2356344" y="1916696"/>
            <a:ext cx="1837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Thermomètre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D008A0D-9FBD-41E5-9D81-7E02883F08AB}"/>
              </a:ext>
            </a:extLst>
          </p:cNvPr>
          <p:cNvSpPr txBox="1"/>
          <p:nvPr/>
        </p:nvSpPr>
        <p:spPr>
          <a:xfrm>
            <a:off x="2162919" y="3503706"/>
            <a:ext cx="1837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Calorimètre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335927D-08AE-4063-B530-435AB1AC3DB8}"/>
              </a:ext>
            </a:extLst>
          </p:cNvPr>
          <p:cNvSpPr txBox="1"/>
          <p:nvPr/>
        </p:nvSpPr>
        <p:spPr>
          <a:xfrm>
            <a:off x="1717424" y="4571972"/>
            <a:ext cx="2334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Eau, température T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f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3F505733-1A2F-475A-BA2D-779FBE89274B}"/>
              </a:ext>
            </a:extLst>
          </p:cNvPr>
          <p:cNvCxnSpPr/>
          <p:nvPr/>
        </p:nvCxnSpPr>
        <p:spPr>
          <a:xfrm>
            <a:off x="3528637" y="3688372"/>
            <a:ext cx="104628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58D08896-FD4D-4105-ACC9-24E096C42D4A}"/>
              </a:ext>
            </a:extLst>
          </p:cNvPr>
          <p:cNvCxnSpPr/>
          <p:nvPr/>
        </p:nvCxnSpPr>
        <p:spPr>
          <a:xfrm>
            <a:off x="3804129" y="4756638"/>
            <a:ext cx="104628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D28EF307-C820-45D6-A02A-843A18B1B3F7}"/>
              </a:ext>
            </a:extLst>
          </p:cNvPr>
          <p:cNvSpPr/>
          <p:nvPr/>
        </p:nvSpPr>
        <p:spPr>
          <a:xfrm>
            <a:off x="5934808" y="2453054"/>
            <a:ext cx="457192" cy="254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AEF9AD-F366-4B47-9496-7B3F12D1D55E}"/>
              </a:ext>
            </a:extLst>
          </p:cNvPr>
          <p:cNvSpPr/>
          <p:nvPr/>
        </p:nvSpPr>
        <p:spPr>
          <a:xfrm>
            <a:off x="6040316" y="2286028"/>
            <a:ext cx="225669" cy="64181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AE805A74-3324-40A9-ABD1-3714B023EC63}"/>
              </a:ext>
            </a:extLst>
          </p:cNvPr>
          <p:cNvCxnSpPr/>
          <p:nvPr/>
        </p:nvCxnSpPr>
        <p:spPr>
          <a:xfrm flipH="1">
            <a:off x="6392000" y="2329962"/>
            <a:ext cx="10375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5CBC5F20-1BAB-46FD-A768-CB256EA764A3}"/>
              </a:ext>
            </a:extLst>
          </p:cNvPr>
          <p:cNvSpPr txBox="1"/>
          <p:nvPr/>
        </p:nvSpPr>
        <p:spPr>
          <a:xfrm>
            <a:off x="7400182" y="2136530"/>
            <a:ext cx="3133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Laiton, température T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737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CF96459F-7596-4623-B133-7EAA252649AA}"/>
              </a:ext>
            </a:extLst>
          </p:cNvPr>
          <p:cNvSpPr/>
          <p:nvPr/>
        </p:nvSpPr>
        <p:spPr>
          <a:xfrm>
            <a:off x="3470763" y="351691"/>
            <a:ext cx="5250473" cy="125730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Conservation de l’énergie</a:t>
            </a:r>
          </a:p>
        </p:txBody>
      </p:sp>
      <p:cxnSp>
        <p:nvCxnSpPr>
          <p:cNvPr id="4" name="Connecteur : en angle 3">
            <a:extLst>
              <a:ext uri="{FF2B5EF4-FFF2-40B4-BE49-F238E27FC236}">
                <a16:creationId xmlns:a16="http://schemas.microsoft.com/office/drawing/2014/main" id="{C98B5F93-2072-4C1F-8377-687E96DB50B8}"/>
              </a:ext>
            </a:extLst>
          </p:cNvPr>
          <p:cNvCxnSpPr>
            <a:cxnSpLocks/>
          </p:cNvCxnSpPr>
          <p:nvPr/>
        </p:nvCxnSpPr>
        <p:spPr>
          <a:xfrm rot="5400000">
            <a:off x="2604719" y="1762859"/>
            <a:ext cx="2409096" cy="191672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 : en angle 6">
            <a:extLst>
              <a:ext uri="{FF2B5EF4-FFF2-40B4-BE49-F238E27FC236}">
                <a16:creationId xmlns:a16="http://schemas.microsoft.com/office/drawing/2014/main" id="{BB744307-6247-4122-AC4A-3319B5BA2424}"/>
              </a:ext>
            </a:extLst>
          </p:cNvPr>
          <p:cNvCxnSpPr/>
          <p:nvPr/>
        </p:nvCxnSpPr>
        <p:spPr>
          <a:xfrm rot="16200000" flipH="1">
            <a:off x="7160604" y="1780442"/>
            <a:ext cx="2576146" cy="204860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 : coins arrondis 8">
                <a:extLst>
                  <a:ext uri="{FF2B5EF4-FFF2-40B4-BE49-F238E27FC236}">
                    <a16:creationId xmlns:a16="http://schemas.microsoft.com/office/drawing/2014/main" id="{C85ECC01-172E-4B7A-B702-E99B2D3B497A}"/>
                  </a:ext>
                </a:extLst>
              </p:cNvPr>
              <p:cNvSpPr/>
              <p:nvPr/>
            </p:nvSpPr>
            <p:spPr>
              <a:xfrm>
                <a:off x="1558802" y="3851031"/>
                <a:ext cx="2896333" cy="2338758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Du point de vue </a:t>
                </a:r>
                <a:r>
                  <a:rPr lang="fr-FR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macroscopique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: </a:t>
                </a:r>
              </a:p>
              <a:p>
                <a:pPr algn="ctr"/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En mécanique : </a:t>
                </a:r>
              </a:p>
              <a:p>
                <a:pPr algn="ctr"/>
                <a:endParaRPr lang="fr-FR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fr-FR" b="1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dE</a:t>
                </a:r>
                <a:r>
                  <a:rPr lang="fr-FR" b="1" baseline="-25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m</a:t>
                </a:r>
                <a:r>
                  <a:rPr lang="fr-FR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:r>
                  <a:rPr lang="fr-FR" b="1" dirty="0" err="1">
                    <a:latin typeface="Symbol" panose="05050102010706020507" pitchFamily="18" charset="2"/>
                    <a:ea typeface="Cambria Math" panose="02040503050406030204" pitchFamily="18" charset="0"/>
                  </a:rPr>
                  <a:t>d</a:t>
                </a:r>
                <a:r>
                  <a:rPr lang="fr-FR" b="1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W</a:t>
                </a:r>
                <a:r>
                  <a:rPr lang="fr-FR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fr-FR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fr-FR" b="1" baseline="-25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nc</m:t>
                        </m:r>
                      </m:e>
                    </m:acc>
                  </m:oMath>
                </a14:m>
                <a:r>
                  <a:rPr lang="fr-FR" sz="16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</a:p>
              <a:p>
                <a:pPr algn="ctr"/>
                <a:r>
                  <a:rPr lang="fr-FR" sz="1600" b="1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dE</a:t>
                </a:r>
                <a:r>
                  <a:rPr lang="fr-FR" sz="1600" b="1" baseline="-25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</a:t>
                </a:r>
                <a:r>
                  <a:rPr lang="fr-FR" sz="16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:r>
                  <a:rPr lang="fr-FR" sz="1600" b="1" dirty="0" err="1">
                    <a:latin typeface="Symbol" panose="05050102010706020507" pitchFamily="18" charset="2"/>
                    <a:ea typeface="Cambria Math" panose="02040503050406030204" pitchFamily="18" charset="0"/>
                  </a:rPr>
                  <a:t>d</a:t>
                </a:r>
                <a:r>
                  <a:rPr lang="fr-FR" sz="1600" b="1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W</a:t>
                </a:r>
                <a:r>
                  <a:rPr lang="fr-FR" sz="16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fr-FR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𝑭</m:t>
                            </m:r>
                          </m:e>
                        </m:acc>
                      </m:e>
                      <m:sub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𝒕𝒐𝒕</m:t>
                        </m:r>
                      </m:sub>
                    </m:sSub>
                    <m:r>
                      <a:rPr lang="fr-FR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fr-FR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Rectangle : coins arrondis 8">
                <a:extLst>
                  <a:ext uri="{FF2B5EF4-FFF2-40B4-BE49-F238E27FC236}">
                    <a16:creationId xmlns:a16="http://schemas.microsoft.com/office/drawing/2014/main" id="{C85ECC01-172E-4B7A-B702-E99B2D3B49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802" y="3851031"/>
                <a:ext cx="2896333" cy="2338758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197DF52-5135-4ED0-B07A-AA280A1BC189}"/>
              </a:ext>
            </a:extLst>
          </p:cNvPr>
          <p:cNvSpPr/>
          <p:nvPr/>
        </p:nvSpPr>
        <p:spPr>
          <a:xfrm>
            <a:off x="7898056" y="3941884"/>
            <a:ext cx="2896333" cy="233875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Du point de vue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microscopique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: </a:t>
            </a:r>
          </a:p>
          <a:p>
            <a:pPr algn="ctr"/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En thermodynamique : </a:t>
            </a:r>
          </a:p>
          <a:p>
            <a:pPr algn="ctr"/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ΔU = W + Q</a:t>
            </a:r>
          </a:p>
        </p:txBody>
      </p:sp>
    </p:spTree>
    <p:extLst>
      <p:ext uri="{BB962C8B-B14F-4D97-AF65-F5344CB8AC3E}">
        <p14:creationId xmlns:p14="http://schemas.microsoft.com/office/powerpoint/2010/main" val="33676695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62</Words>
  <Application>Microsoft Office PowerPoint</Application>
  <PresentationFormat>Grand écran</PresentationFormat>
  <Paragraphs>22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Symbol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18</cp:revision>
  <dcterms:created xsi:type="dcterms:W3CDTF">2019-05-06T13:07:33Z</dcterms:created>
  <dcterms:modified xsi:type="dcterms:W3CDTF">2019-06-12T12:11:58Z</dcterms:modified>
</cp:coreProperties>
</file>