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647664-68EA-49D4-B27B-FEFA251605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5322D59-C77B-4985-86EA-DDEEEDF233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6C93413-AC6D-4B46-B2A0-736AF745C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8431B-2B10-45F9-B652-8AA8DF566721}" type="datetimeFigureOut">
              <a:rPr lang="fr-FR" smtClean="0"/>
              <a:t>02/05/2019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5DCC60C-EA6C-46E9-B6EA-16B568844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A2FF992-0341-4D47-8392-B141CF08A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20CF-5885-4EAE-A3D1-DFB9A5F21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6551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3695E6-09AE-4C1A-88B7-64F6489BF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217A3FA-244C-4650-A480-455D289905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8C9B370-CC10-406A-82DB-480758F31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8431B-2B10-45F9-B652-8AA8DF566721}" type="datetimeFigureOut">
              <a:rPr lang="fr-FR" smtClean="0"/>
              <a:t>02/05/2019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E4CCFB-6329-48F0-B16C-DA0147E63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435DD6A-C7ED-493A-AE72-AFF9AF613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20CF-5885-4EAE-A3D1-DFB9A5F21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9275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6C67938-FBE0-47AB-88F0-F31FCF83CC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4CFB8EA-C6F4-449F-AF82-E5C6423C09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A5B8007-8223-4855-AB40-B55E07E75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8431B-2B10-45F9-B652-8AA8DF566721}" type="datetimeFigureOut">
              <a:rPr lang="fr-FR" smtClean="0"/>
              <a:t>02/05/2019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DD1F18-A044-49C1-ACFA-B40BB75BF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E68B709-EC3B-4631-A170-D28087BE0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20CF-5885-4EAE-A3D1-DFB9A5F21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3818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2FA95E-2153-44C8-8736-6737A53E3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F2A9CEE-9C63-48A3-BF4E-11C6CF7203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56BE20-669C-413B-BE35-582465D5B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8431B-2B10-45F9-B652-8AA8DF566721}" type="datetimeFigureOut">
              <a:rPr lang="fr-FR" smtClean="0"/>
              <a:t>02/05/2019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AE68319-EB7D-45B3-B314-15BA4412D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A3571FC-1797-45E5-BDE2-3A3DFE032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20CF-5885-4EAE-A3D1-DFB9A5F21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696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0A85A2-4515-41D4-A0DE-25A4E70DE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8875ED7-8448-407D-A88B-D97DC9BC1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F02730F-66B6-4612-BE68-188285E03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8431B-2B10-45F9-B652-8AA8DF566721}" type="datetimeFigureOut">
              <a:rPr lang="fr-FR" smtClean="0"/>
              <a:t>02/05/2019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764A96A-84EB-4D45-9FC5-DE1BF4549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6FD57C8-92A0-40A3-98D7-B309EABAA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20CF-5885-4EAE-A3D1-DFB9A5F21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6399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FF7E3C-CE78-46A4-BEEF-5B0AA2D0E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ED88C93-C4D0-48AD-9680-A99E90A158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19763BE-CEF4-4F04-A31B-6AA37A944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6EF1145-4265-40CF-BE64-840224640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8431B-2B10-45F9-B652-8AA8DF566721}" type="datetimeFigureOut">
              <a:rPr lang="fr-FR" smtClean="0"/>
              <a:t>02/05/2019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890D377-A367-49E5-AB50-AAE50A5A4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344A63E-B906-434A-B473-3E1149E9D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20CF-5885-4EAE-A3D1-DFB9A5F21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8694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FCB76E-4FE6-48EA-A815-217F668D3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629D81A-0965-4A88-90E9-FE9A883E93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F1F2C75-024C-4C88-AB19-DE1849CDF1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18662DD-A430-41A4-9A03-34F7A3A4F6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5013648-2165-4164-B0BA-472FD3A784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F0107F4-5531-4309-87B2-7D529E262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8431B-2B10-45F9-B652-8AA8DF566721}" type="datetimeFigureOut">
              <a:rPr lang="fr-FR" smtClean="0"/>
              <a:t>02/05/2019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9AC90B3-6556-4261-B6D5-74F48C550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8921B94-6743-439C-B0A2-9D3FE8B46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20CF-5885-4EAE-A3D1-DFB9A5F21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5872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063E1E-20CB-423F-90D7-610FAC082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DD2E8FD-6C7E-40C5-AC97-F1069B70E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8431B-2B10-45F9-B652-8AA8DF566721}" type="datetimeFigureOut">
              <a:rPr lang="fr-FR" smtClean="0"/>
              <a:t>02/05/2019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285038A-9BBA-4405-AF7A-D53DF0B6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C7FF4C6-A71C-4A95-B303-C87D6DC75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20CF-5885-4EAE-A3D1-DFB9A5F21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5454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D26E567-6B16-4088-A18B-B6DFD5873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8431B-2B10-45F9-B652-8AA8DF566721}" type="datetimeFigureOut">
              <a:rPr lang="fr-FR" smtClean="0"/>
              <a:t>02/05/2019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9A71BBF-324E-410B-B2BB-C9AB81E8E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95C2579-2846-42E9-87B9-A372D0A9E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20CF-5885-4EAE-A3D1-DFB9A5F21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4655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7371D8C-C3ED-4A4F-8E0D-991D2B46B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9A9E55D-5811-41CC-B804-64BC34C95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0B39AE6-8BD8-4A8C-99B5-BB1B758224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C5A1E97-6462-4C70-9D33-6BD7BB848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8431B-2B10-45F9-B652-8AA8DF566721}" type="datetimeFigureOut">
              <a:rPr lang="fr-FR" smtClean="0"/>
              <a:t>02/05/2019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55D4C2F-F638-475D-B988-1CBB7C5F1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6D8F82D-7CE4-4998-80BA-26D6A4954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20CF-5885-4EAE-A3D1-DFB9A5F21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2861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3B1F96-F0F2-432E-848A-2999D1F36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62ABEEF-5575-4E42-886E-F9F27565FE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20BBB0E-F94D-4C7F-916D-6EB1227CB7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382755E-31EF-4190-9B2E-50BBA7DDC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8431B-2B10-45F9-B652-8AA8DF566721}" type="datetimeFigureOut">
              <a:rPr lang="fr-FR" smtClean="0"/>
              <a:t>02/05/2019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1E687F2-BB22-4F81-9B27-2E5B90F87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A201D2A-BBEA-4918-BFC6-4BDD20BCB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020CF-5885-4EAE-A3D1-DFB9A5F21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0566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F5D737B-6066-4EFA-AE54-B6214657B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A499E54-5B59-453B-ADC1-DC27775155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ED576F3-CE9B-464F-8E4C-85377B40FC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8431B-2B10-45F9-B652-8AA8DF566721}" type="datetimeFigureOut">
              <a:rPr lang="fr-FR" smtClean="0"/>
              <a:t>02/05/2019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40898CC-0467-4544-8492-2929625344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9D1E747-B8EB-498D-AE03-6FDDCE93DC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020CF-5885-4EAE-A3D1-DFB9A5F21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5349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60531763-8F0E-47FF-A711-9921E2B87428}"/>
              </a:ext>
            </a:extLst>
          </p:cNvPr>
          <p:cNvSpPr/>
          <p:nvPr/>
        </p:nvSpPr>
        <p:spPr>
          <a:xfrm>
            <a:off x="4123592" y="386861"/>
            <a:ext cx="3719146" cy="1283677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Acquisition : </a:t>
            </a:r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Obtention par un récepteur d’un signal identifiable</a:t>
            </a:r>
            <a:r>
              <a:rPr lang="fr-FR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D7703FEC-08F6-44D5-86CC-9B345BFD751E}"/>
              </a:ext>
            </a:extLst>
          </p:cNvPr>
          <p:cNvCxnSpPr>
            <a:stCxn id="4" idx="2"/>
          </p:cNvCxnSpPr>
          <p:nvPr/>
        </p:nvCxnSpPr>
        <p:spPr>
          <a:xfrm>
            <a:off x="5983165" y="1670538"/>
            <a:ext cx="0" cy="9495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CFF5FF6-1CB8-47C6-881A-E9A355BE7FD8}"/>
              </a:ext>
            </a:extLst>
          </p:cNvPr>
          <p:cNvSpPr/>
          <p:nvPr/>
        </p:nvSpPr>
        <p:spPr>
          <a:xfrm>
            <a:off x="4123592" y="2620108"/>
            <a:ext cx="3719146" cy="1283677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Traitement : </a:t>
            </a:r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Processus permettant d’extraire des informations à partir des données brutes</a:t>
            </a:r>
            <a:endParaRPr lang="fr-FR" b="1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A7CF830B-B5D7-4F92-8103-D0BD29F5640C}"/>
              </a:ext>
            </a:extLst>
          </p:cNvPr>
          <p:cNvCxnSpPr>
            <a:stCxn id="7" idx="2"/>
          </p:cNvCxnSpPr>
          <p:nvPr/>
        </p:nvCxnSpPr>
        <p:spPr>
          <a:xfrm>
            <a:off x="5983165" y="3903785"/>
            <a:ext cx="0" cy="9935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lipse 9">
            <a:extLst>
              <a:ext uri="{FF2B5EF4-FFF2-40B4-BE49-F238E27FC236}">
                <a16:creationId xmlns:a16="http://schemas.microsoft.com/office/drawing/2014/main" id="{8A1FA591-F97F-4A2D-808D-501BC0B65702}"/>
              </a:ext>
            </a:extLst>
          </p:cNvPr>
          <p:cNvSpPr/>
          <p:nvPr/>
        </p:nvSpPr>
        <p:spPr>
          <a:xfrm>
            <a:off x="4229099" y="5029199"/>
            <a:ext cx="3508131" cy="1512277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Validité de la mesure ???</a:t>
            </a:r>
          </a:p>
        </p:txBody>
      </p:sp>
    </p:spTree>
    <p:extLst>
      <p:ext uri="{BB962C8B-B14F-4D97-AF65-F5344CB8AC3E}">
        <p14:creationId xmlns:p14="http://schemas.microsoft.com/office/powerpoint/2010/main" val="519027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58E14CD6-555A-4C36-9963-9B80DDFC5F2B}"/>
              </a:ext>
            </a:extLst>
          </p:cNvPr>
          <p:cNvSpPr txBox="1"/>
          <p:nvPr/>
        </p:nvSpPr>
        <p:spPr>
          <a:xfrm>
            <a:off x="3730869" y="527538"/>
            <a:ext cx="4730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Capteur potentiométrique Asch p. 329</a:t>
            </a:r>
          </a:p>
        </p:txBody>
      </p:sp>
    </p:spTree>
    <p:extLst>
      <p:ext uri="{BB962C8B-B14F-4D97-AF65-F5344CB8AC3E}">
        <p14:creationId xmlns:p14="http://schemas.microsoft.com/office/powerpoint/2010/main" val="3677702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DDEEB7-1A02-40E3-ADEB-FF44B65A1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Courbe d’</a:t>
            </a:r>
            <a:r>
              <a:rPr lang="fr-FR" dirty="0" err="1"/>
              <a:t>étallonage</a:t>
            </a:r>
            <a:r>
              <a:rPr lang="fr-FR" dirty="0"/>
              <a:t> p.2 Asch</a:t>
            </a:r>
          </a:p>
        </p:txBody>
      </p:sp>
    </p:spTree>
    <p:extLst>
      <p:ext uri="{BB962C8B-B14F-4D97-AF65-F5344CB8AC3E}">
        <p14:creationId xmlns:p14="http://schemas.microsoft.com/office/powerpoint/2010/main" val="4138031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>
            <a:extLst>
              <a:ext uri="{FF2B5EF4-FFF2-40B4-BE49-F238E27FC236}">
                <a16:creationId xmlns:a16="http://schemas.microsoft.com/office/drawing/2014/main" id="{C268E9CF-B46B-4802-8E79-9EA762788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262" y="2929565"/>
            <a:ext cx="3472962" cy="3472962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C62BE066-C159-4764-95B0-A4E1BA9FF4B8}"/>
              </a:ext>
            </a:extLst>
          </p:cNvPr>
          <p:cNvSpPr/>
          <p:nvPr/>
        </p:nvSpPr>
        <p:spPr>
          <a:xfrm>
            <a:off x="1371600" y="1527744"/>
            <a:ext cx="2277208" cy="993531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8B1E41D-FB9C-4014-A86E-DADF61F523F9}"/>
              </a:ext>
            </a:extLst>
          </p:cNvPr>
          <p:cNvSpPr txBox="1"/>
          <p:nvPr/>
        </p:nvSpPr>
        <p:spPr>
          <a:xfrm>
            <a:off x="3481755" y="310971"/>
            <a:ext cx="5398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Différents types de signaux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5DD368B-51C4-4825-B549-9E4CB71334A4}"/>
              </a:ext>
            </a:extLst>
          </p:cNvPr>
          <p:cNvSpPr txBox="1"/>
          <p:nvPr/>
        </p:nvSpPr>
        <p:spPr>
          <a:xfrm>
            <a:off x="1661746" y="1824455"/>
            <a:ext cx="342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Signal continu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8822C207-F913-4259-ACF0-0818672A23E8}"/>
              </a:ext>
            </a:extLst>
          </p:cNvPr>
          <p:cNvSpPr/>
          <p:nvPr/>
        </p:nvSpPr>
        <p:spPr>
          <a:xfrm>
            <a:off x="7995139" y="1527743"/>
            <a:ext cx="2277208" cy="993531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6256E14-EF47-43C9-8354-464D3D978D34}"/>
              </a:ext>
            </a:extLst>
          </p:cNvPr>
          <p:cNvSpPr txBox="1"/>
          <p:nvPr/>
        </p:nvSpPr>
        <p:spPr>
          <a:xfrm>
            <a:off x="8285286" y="1824455"/>
            <a:ext cx="342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Signal discret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D5BD1C9B-241D-4AFF-9D07-0787B53670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83" y="3200494"/>
            <a:ext cx="3739847" cy="2931105"/>
          </a:xfrm>
          <a:prstGeom prst="rect">
            <a:avLst/>
          </a:prstGeom>
        </p:spPr>
      </p:pic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1D01F661-7A06-406C-910C-43E27620198D}"/>
              </a:ext>
            </a:extLst>
          </p:cNvPr>
          <p:cNvCxnSpPr>
            <a:stCxn id="6" idx="4"/>
          </p:cNvCxnSpPr>
          <p:nvPr/>
        </p:nvCxnSpPr>
        <p:spPr>
          <a:xfrm>
            <a:off x="2510204" y="2521275"/>
            <a:ext cx="0" cy="6792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3D8641DF-6F6C-4AFF-B998-B21C8511FFF7}"/>
              </a:ext>
            </a:extLst>
          </p:cNvPr>
          <p:cNvCxnSpPr>
            <a:stCxn id="7" idx="4"/>
          </p:cNvCxnSpPr>
          <p:nvPr/>
        </p:nvCxnSpPr>
        <p:spPr>
          <a:xfrm>
            <a:off x="9133743" y="2521274"/>
            <a:ext cx="0" cy="5824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845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D5AF6D45-8F35-4BA6-9136-529E6C1FC7AA}"/>
              </a:ext>
            </a:extLst>
          </p:cNvPr>
          <p:cNvCxnSpPr/>
          <p:nvPr/>
        </p:nvCxnSpPr>
        <p:spPr>
          <a:xfrm>
            <a:off x="6096000" y="501162"/>
            <a:ext cx="0" cy="5776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1303715E-28F7-4735-9D13-157BF28448AF}"/>
              </a:ext>
            </a:extLst>
          </p:cNvPr>
          <p:cNvSpPr txBox="1"/>
          <p:nvPr/>
        </p:nvSpPr>
        <p:spPr>
          <a:xfrm>
            <a:off x="1987062" y="325288"/>
            <a:ext cx="3068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Pendule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0882E05-1542-4ADA-94AA-83ED40D09E0B}"/>
              </a:ext>
            </a:extLst>
          </p:cNvPr>
          <p:cNvSpPr txBox="1"/>
          <p:nvPr/>
        </p:nvSpPr>
        <p:spPr>
          <a:xfrm>
            <a:off x="8197361" y="325288"/>
            <a:ext cx="3068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Chute de bille</a:t>
            </a:r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DC4C3147-ECDE-4D84-A77A-F3E7E16744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650128"/>
              </p:ext>
            </p:extLst>
          </p:nvPr>
        </p:nvGraphicFramePr>
        <p:xfrm>
          <a:off x="290169" y="1476092"/>
          <a:ext cx="5556720" cy="11176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6120">
                  <a:extLst>
                    <a:ext uri="{9D8B030D-6E8A-4147-A177-3AD203B41FA5}">
                      <a16:colId xmlns:a16="http://schemas.microsoft.com/office/drawing/2014/main" val="859652964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2825840960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265012265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2377056806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4010227146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605674734"/>
                    </a:ext>
                  </a:extLst>
                </a:gridCol>
              </a:tblGrid>
              <a:tr h="564963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N° </a:t>
                      </a:r>
                      <a:r>
                        <a:rPr lang="fr-FR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exp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4867809"/>
                  </a:ext>
                </a:extLst>
              </a:tr>
              <a:tr h="552676"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g</a:t>
                      </a:r>
                      <a:r>
                        <a:rPr lang="fr-FR" baseline="-250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mesurée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1343345"/>
                  </a:ext>
                </a:extLst>
              </a:tr>
            </a:tbl>
          </a:graphicData>
        </a:graphic>
      </p:graphicFrame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DAD6E0EF-B3D9-4E54-A308-9F634F9E4A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450437"/>
              </p:ext>
            </p:extLst>
          </p:nvPr>
        </p:nvGraphicFramePr>
        <p:xfrm>
          <a:off x="6488349" y="1476091"/>
          <a:ext cx="5554164" cy="11176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3564">
                  <a:extLst>
                    <a:ext uri="{9D8B030D-6E8A-4147-A177-3AD203B41FA5}">
                      <a16:colId xmlns:a16="http://schemas.microsoft.com/office/drawing/2014/main" val="859652964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2825840960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265012265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2377056806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4010227146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605674734"/>
                    </a:ext>
                  </a:extLst>
                </a:gridCol>
              </a:tblGrid>
              <a:tr h="564963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N° </a:t>
                      </a:r>
                      <a:r>
                        <a:rPr lang="fr-FR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exp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4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4867809"/>
                  </a:ext>
                </a:extLst>
              </a:tr>
              <a:tr h="552676"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g</a:t>
                      </a:r>
                      <a:r>
                        <a:rPr lang="fr-FR" baseline="-250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mesurée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34334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AA9F2D34-740C-46FD-B0B2-0C0B70D25142}"/>
                  </a:ext>
                </a:extLst>
              </p:cNvPr>
              <p:cNvSpPr txBox="1"/>
              <p:nvPr/>
            </p:nvSpPr>
            <p:spPr>
              <a:xfrm>
                <a:off x="290169" y="3389435"/>
                <a:ext cx="5345725" cy="25853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𝑉𝑎𝑙𝑒𝑢𝑟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𝑚𝑜𝑦𝑒𝑛𝑛𝑒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:</m:t>
                      </m:r>
                      <m:acc>
                        <m:accPr>
                          <m:chr m:val="̅"/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</m:acc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fr-FR" dirty="0"/>
              </a:p>
              <a:p>
                <a:endParaRPr lang="fr-FR" dirty="0"/>
              </a:p>
              <a:p>
                <a:r>
                  <a:rPr lang="fr-FR" dirty="0"/>
                  <a:t>	         </a:t>
                </a:r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Ecart type : </a:t>
                </a:r>
                <a:r>
                  <a:rPr lang="fr-FR" dirty="0">
                    <a:latin typeface="Symbol" panose="05050102010706020507" pitchFamily="18" charset="2"/>
                    <a:ea typeface="Cambria Math" panose="02040503050406030204" pitchFamily="18" charset="0"/>
                  </a:rPr>
                  <a:t>s = </a:t>
                </a:r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racine de 1/(n-1) fois 	         la somme des écarts à la moyenne au carré (ne pas oublier de le diviser ensuite par racine du nombre de manip pour avoir l’incertitude type)</a:t>
                </a:r>
              </a:p>
              <a:p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          </a:t>
                </a:r>
                <a:r>
                  <a:rPr lang="fr-FR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u</a:t>
                </a:r>
                <a:r>
                  <a:rPr lang="fr-FR" baseline="-250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g</a:t>
                </a:r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</a:t>
                </a:r>
              </a:p>
              <a:p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AA9F2D34-740C-46FD-B0B2-0C0B70D251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169" y="3389435"/>
                <a:ext cx="5345725" cy="2585323"/>
              </a:xfrm>
              <a:prstGeom prst="rect">
                <a:avLst/>
              </a:prstGeom>
              <a:blipFill>
                <a:blip r:embed="rId2"/>
                <a:stretch>
                  <a:fillRect l="-1026" r="-22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65DB254F-666F-4959-ACFC-13CE7F66E6D7}"/>
                  </a:ext>
                </a:extLst>
              </p:cNvPr>
              <p:cNvSpPr txBox="1"/>
              <p:nvPr/>
            </p:nvSpPr>
            <p:spPr>
              <a:xfrm>
                <a:off x="6411052" y="3429000"/>
                <a:ext cx="5345725" cy="25853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𝑉𝑎𝑙𝑒𝑢𝑟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𝑚𝑜𝑦𝑒𝑛𝑛𝑒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:</m:t>
                      </m:r>
                      <m:acc>
                        <m:accPr>
                          <m:chr m:val="̅"/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</m:acc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fr-FR" dirty="0"/>
              </a:p>
              <a:p>
                <a:endParaRPr lang="fr-FR" dirty="0"/>
              </a:p>
              <a:p>
                <a:r>
                  <a:rPr lang="fr-FR" dirty="0"/>
                  <a:t>	         </a:t>
                </a:r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Ecart type : </a:t>
                </a:r>
                <a:r>
                  <a:rPr lang="fr-FR" dirty="0">
                    <a:latin typeface="Symbol" panose="05050102010706020507" pitchFamily="18" charset="2"/>
                    <a:ea typeface="Cambria Math" panose="02040503050406030204" pitchFamily="18" charset="0"/>
                  </a:rPr>
                  <a:t>s = </a:t>
                </a:r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racine de 1/(n-1) fois 	         la somme des écarts à la moyenne au carré (ne pas oublier de le diviser ensuite par racine du nombre de manip pour avoir l’incertitude type)</a:t>
                </a:r>
              </a:p>
              <a:p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          </a:t>
                </a:r>
                <a:r>
                  <a:rPr lang="fr-FR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u</a:t>
                </a:r>
                <a:r>
                  <a:rPr lang="fr-FR" baseline="-250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g</a:t>
                </a:r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</a:t>
                </a:r>
              </a:p>
              <a:p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65DB254F-666F-4959-ACFC-13CE7F66E6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1052" y="3429000"/>
                <a:ext cx="5345725" cy="2585323"/>
              </a:xfrm>
              <a:prstGeom prst="rect">
                <a:avLst/>
              </a:prstGeom>
              <a:blipFill>
                <a:blip r:embed="rId3"/>
                <a:stretch>
                  <a:fillRect l="-1026" r="-22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867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D5AF6D45-8F35-4BA6-9136-529E6C1FC7AA}"/>
              </a:ext>
            </a:extLst>
          </p:cNvPr>
          <p:cNvCxnSpPr/>
          <p:nvPr/>
        </p:nvCxnSpPr>
        <p:spPr>
          <a:xfrm>
            <a:off x="6096000" y="501162"/>
            <a:ext cx="0" cy="5776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1303715E-28F7-4735-9D13-157BF28448AF}"/>
              </a:ext>
            </a:extLst>
          </p:cNvPr>
          <p:cNvSpPr txBox="1"/>
          <p:nvPr/>
        </p:nvSpPr>
        <p:spPr>
          <a:xfrm>
            <a:off x="1987062" y="325288"/>
            <a:ext cx="3068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Pendule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0882E05-1542-4ADA-94AA-83ED40D09E0B}"/>
              </a:ext>
            </a:extLst>
          </p:cNvPr>
          <p:cNvSpPr txBox="1"/>
          <p:nvPr/>
        </p:nvSpPr>
        <p:spPr>
          <a:xfrm>
            <a:off x="8197361" y="325288"/>
            <a:ext cx="3068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Chute de bille</a:t>
            </a:r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DC4C3147-ECDE-4D84-A77A-F3E7E167447C}"/>
              </a:ext>
            </a:extLst>
          </p:cNvPr>
          <p:cNvGraphicFramePr>
            <a:graphicFrameLocks noGrp="1"/>
          </p:cNvGraphicFramePr>
          <p:nvPr/>
        </p:nvGraphicFramePr>
        <p:xfrm>
          <a:off x="290169" y="1476092"/>
          <a:ext cx="5556720" cy="11176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6120">
                  <a:extLst>
                    <a:ext uri="{9D8B030D-6E8A-4147-A177-3AD203B41FA5}">
                      <a16:colId xmlns:a16="http://schemas.microsoft.com/office/drawing/2014/main" val="859652964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2825840960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265012265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2377056806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4010227146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605674734"/>
                    </a:ext>
                  </a:extLst>
                </a:gridCol>
              </a:tblGrid>
              <a:tr h="564963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N° </a:t>
                      </a:r>
                      <a:r>
                        <a:rPr lang="fr-FR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exp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4867809"/>
                  </a:ext>
                </a:extLst>
              </a:tr>
              <a:tr h="552676"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g</a:t>
                      </a:r>
                      <a:r>
                        <a:rPr lang="fr-FR" baseline="-250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mesurée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134334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BF6351AE-82B0-47B7-ABE2-83171A5ED12A}"/>
                  </a:ext>
                </a:extLst>
              </p:cNvPr>
              <p:cNvSpPr txBox="1"/>
              <p:nvPr/>
            </p:nvSpPr>
            <p:spPr>
              <a:xfrm>
                <a:off x="230059" y="3420208"/>
                <a:ext cx="5345725" cy="25853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𝑉𝑎𝑙𝑒𝑢𝑟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𝑚𝑜𝑦𝑒𝑛𝑛𝑒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:</m:t>
                      </m:r>
                      <m:acc>
                        <m:accPr>
                          <m:chr m:val="̅"/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</m:acc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fr-FR" dirty="0"/>
              </a:p>
              <a:p>
                <a:endParaRPr lang="fr-FR" dirty="0"/>
              </a:p>
              <a:p>
                <a:r>
                  <a:rPr lang="fr-FR" dirty="0"/>
                  <a:t>	         </a:t>
                </a:r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Ecart type : </a:t>
                </a:r>
                <a:r>
                  <a:rPr lang="fr-FR" dirty="0">
                    <a:latin typeface="Symbol" panose="05050102010706020507" pitchFamily="18" charset="2"/>
                    <a:ea typeface="Cambria Math" panose="02040503050406030204" pitchFamily="18" charset="0"/>
                  </a:rPr>
                  <a:t>s = </a:t>
                </a:r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racine de 1/(n-1) fois 	         la somme des écarts à la moyenne au carré (ne pas oublier de le diviser ensuite par racine du nombre de manip pour avoir l’incertitude type)</a:t>
                </a:r>
              </a:p>
              <a:p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          </a:t>
                </a:r>
                <a:r>
                  <a:rPr lang="fr-FR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u</a:t>
                </a:r>
                <a:r>
                  <a:rPr lang="fr-FR" baseline="-250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g</a:t>
                </a:r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</a:t>
                </a:r>
              </a:p>
              <a:p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BF6351AE-82B0-47B7-ABE2-83171A5ED1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059" y="3420208"/>
                <a:ext cx="5345725" cy="2585323"/>
              </a:xfrm>
              <a:prstGeom prst="rect">
                <a:avLst/>
              </a:prstGeom>
              <a:blipFill>
                <a:blip r:embed="rId2"/>
                <a:stretch>
                  <a:fillRect l="-1026" r="-22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DAD6E0EF-B3D9-4E54-A308-9F634F9E4A8C}"/>
              </a:ext>
            </a:extLst>
          </p:cNvPr>
          <p:cNvGraphicFramePr>
            <a:graphicFrameLocks noGrp="1"/>
          </p:cNvGraphicFramePr>
          <p:nvPr/>
        </p:nvGraphicFramePr>
        <p:xfrm>
          <a:off x="6488349" y="1476091"/>
          <a:ext cx="5554164" cy="11176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3564">
                  <a:extLst>
                    <a:ext uri="{9D8B030D-6E8A-4147-A177-3AD203B41FA5}">
                      <a16:colId xmlns:a16="http://schemas.microsoft.com/office/drawing/2014/main" val="859652964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2825840960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265012265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2377056806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4010227146"/>
                    </a:ext>
                  </a:extLst>
                </a:gridCol>
                <a:gridCol w="926120">
                  <a:extLst>
                    <a:ext uri="{9D8B030D-6E8A-4147-A177-3AD203B41FA5}">
                      <a16:colId xmlns:a16="http://schemas.microsoft.com/office/drawing/2014/main" val="605674734"/>
                    </a:ext>
                  </a:extLst>
                </a:gridCol>
              </a:tblGrid>
              <a:tr h="564963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N° </a:t>
                      </a:r>
                      <a:r>
                        <a:rPr lang="fr-FR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exp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4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4867809"/>
                  </a:ext>
                </a:extLst>
              </a:tr>
              <a:tr h="552676"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g</a:t>
                      </a:r>
                      <a:r>
                        <a:rPr lang="fr-FR" baseline="-250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mesurée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34334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2" name="ZoneTexte 1">
                <a:extLst>
                  <a:ext uri="{FF2B5EF4-FFF2-40B4-BE49-F238E27FC236}">
                    <a16:creationId xmlns:a16="http://schemas.microsoft.com/office/drawing/2014/main" id="{F401AE0F-E886-4B27-BE91-A6A6D190B7DF}"/>
                  </a:ext>
                </a:extLst>
              </p:cNvPr>
              <p:cNvSpPr txBox="1"/>
              <p:nvPr/>
            </p:nvSpPr>
            <p:spPr>
              <a:xfrm>
                <a:off x="1342831" y="5954845"/>
                <a:ext cx="37548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g =       </a:t>
                </a:r>
                <a14:m>
                  <m:oMath xmlns:m="http://schemas.openxmlformats.org/officeDocument/2006/math">
                    <m:r>
                      <a:rPr lang="fr-FR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  </m:t>
                    </m:r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</m:sup>
                    </m:sSup>
                  </m:oMath>
                </a14:m>
                <a:endParaRPr lang="fr-FR" sz="2400" dirty="0"/>
              </a:p>
            </p:txBody>
          </p:sp>
        </mc:Choice>
        <mc:Fallback>
          <p:sp>
            <p:nvSpPr>
              <p:cNvPr id="2" name="ZoneTexte 1">
                <a:extLst>
                  <a:ext uri="{FF2B5EF4-FFF2-40B4-BE49-F238E27FC236}">
                    <a16:creationId xmlns:a16="http://schemas.microsoft.com/office/drawing/2014/main" id="{F401AE0F-E886-4B27-BE91-A6A6D190B7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2831" y="5954845"/>
                <a:ext cx="3754844" cy="461665"/>
              </a:xfrm>
              <a:prstGeom prst="rect">
                <a:avLst/>
              </a:prstGeom>
              <a:blipFill>
                <a:blip r:embed="rId3"/>
                <a:stretch>
                  <a:fillRect l="-649" t="-13158" b="-2631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0781B7E8-90BE-4A84-8420-439684F22335}"/>
                  </a:ext>
                </a:extLst>
              </p:cNvPr>
              <p:cNvSpPr txBox="1"/>
              <p:nvPr/>
            </p:nvSpPr>
            <p:spPr>
              <a:xfrm>
                <a:off x="7854192" y="5954845"/>
                <a:ext cx="37548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g =       </a:t>
                </a:r>
                <a14:m>
                  <m:oMath xmlns:m="http://schemas.openxmlformats.org/officeDocument/2006/math">
                    <m:r>
                      <a:rPr lang="fr-FR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  </m:t>
                    </m:r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</m:sup>
                    </m:sSup>
                  </m:oMath>
                </a14:m>
                <a:endParaRPr lang="fr-FR" sz="2400" dirty="0"/>
              </a:p>
            </p:txBody>
          </p:sp>
        </mc:Choice>
        <mc:Fallback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0781B7E8-90BE-4A84-8420-439684F223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4192" y="5954845"/>
                <a:ext cx="3754844" cy="461665"/>
              </a:xfrm>
              <a:prstGeom prst="rect">
                <a:avLst/>
              </a:prstGeom>
              <a:blipFill>
                <a:blip r:embed="rId4"/>
                <a:stretch>
                  <a:fillRect l="-649" t="-13158" b="-2631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C224DCF8-D32B-4C47-B221-695D8E206DD2}"/>
                  </a:ext>
                </a:extLst>
              </p:cNvPr>
              <p:cNvSpPr txBox="1"/>
              <p:nvPr/>
            </p:nvSpPr>
            <p:spPr>
              <a:xfrm>
                <a:off x="6563453" y="3420207"/>
                <a:ext cx="5345725" cy="25853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𝑉𝑎𝑙𝑒𝑢𝑟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𝑚𝑜𝑦𝑒𝑛𝑛𝑒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:</m:t>
                      </m:r>
                      <m:acc>
                        <m:accPr>
                          <m:chr m:val="̅"/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</m:acc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fr-FR" dirty="0"/>
              </a:p>
              <a:p>
                <a:endParaRPr lang="fr-FR" dirty="0"/>
              </a:p>
              <a:p>
                <a:r>
                  <a:rPr lang="fr-FR" dirty="0"/>
                  <a:t>	         </a:t>
                </a:r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Ecart type : </a:t>
                </a:r>
                <a:r>
                  <a:rPr lang="fr-FR" dirty="0">
                    <a:latin typeface="Symbol" panose="05050102010706020507" pitchFamily="18" charset="2"/>
                    <a:ea typeface="Cambria Math" panose="02040503050406030204" pitchFamily="18" charset="0"/>
                  </a:rPr>
                  <a:t>s = </a:t>
                </a:r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racine de 1/(n-1) fois 	         la somme des écarts à la moyenne au carré (ne pas oublier de le diviser ensuite par racine du nombre de manip pour avoir l’incertitude type)</a:t>
                </a:r>
              </a:p>
              <a:p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          </a:t>
                </a:r>
                <a:r>
                  <a:rPr lang="fr-FR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u</a:t>
                </a:r>
                <a:r>
                  <a:rPr lang="fr-FR" baseline="-250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g</a:t>
                </a:r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</a:t>
                </a:r>
              </a:p>
              <a:p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C224DCF8-D32B-4C47-B221-695D8E206D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3453" y="3420207"/>
                <a:ext cx="5345725" cy="2585323"/>
              </a:xfrm>
              <a:prstGeom prst="rect">
                <a:avLst/>
              </a:prstGeom>
              <a:blipFill>
                <a:blip r:embed="rId5"/>
                <a:stretch>
                  <a:fillRect l="-1026" r="-22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3089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813E954-7071-477D-B81E-9CEE153D7678}"/>
              </a:ext>
            </a:extLst>
          </p:cNvPr>
          <p:cNvSpPr/>
          <p:nvPr/>
        </p:nvSpPr>
        <p:spPr>
          <a:xfrm>
            <a:off x="2520461" y="1538653"/>
            <a:ext cx="7112977" cy="3332285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99E7810-8C01-47AE-B2DC-D1702C563B13}"/>
              </a:ext>
            </a:extLst>
          </p:cNvPr>
          <p:cNvSpPr txBox="1"/>
          <p:nvPr/>
        </p:nvSpPr>
        <p:spPr>
          <a:xfrm>
            <a:off x="2898530" y="1793631"/>
            <a:ext cx="63568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U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T =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U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l 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l =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U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z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U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?</a:t>
            </a:r>
          </a:p>
        </p:txBody>
      </p:sp>
    </p:spTree>
    <p:extLst>
      <p:ext uri="{BB962C8B-B14F-4D97-AF65-F5344CB8AC3E}">
        <p14:creationId xmlns:p14="http://schemas.microsoft.com/office/powerpoint/2010/main" val="1856870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1D6D6179-CC3C-4692-8226-800E879A9846}"/>
              </a:ext>
            </a:extLst>
          </p:cNvPr>
          <p:cNvSpPr/>
          <p:nvPr/>
        </p:nvSpPr>
        <p:spPr>
          <a:xfrm>
            <a:off x="4114816" y="0"/>
            <a:ext cx="3780692" cy="99353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Phénomène physique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E5D0446A-E6F0-4E52-B1D0-8070D1B9E88F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6005162" y="993530"/>
            <a:ext cx="0" cy="5187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F10C59DE-B405-4555-9352-A89F6AEA1D9F}"/>
              </a:ext>
            </a:extLst>
          </p:cNvPr>
          <p:cNvSpPr/>
          <p:nvPr/>
        </p:nvSpPr>
        <p:spPr>
          <a:xfrm>
            <a:off x="4114816" y="1512277"/>
            <a:ext cx="3780676" cy="1230923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Détection de l’information : </a:t>
            </a:r>
            <a:r>
              <a:rPr lang="fr-FR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Capteur</a:t>
            </a:r>
            <a:endParaRPr lang="fr-FR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68C201F3-0983-4659-8548-D523E699F66F}"/>
              </a:ext>
            </a:extLst>
          </p:cNvPr>
          <p:cNvCxnSpPr>
            <a:cxnSpLocks/>
            <a:stCxn id="7" idx="2"/>
          </p:cNvCxnSpPr>
          <p:nvPr/>
        </p:nvCxnSpPr>
        <p:spPr>
          <a:xfrm flipH="1">
            <a:off x="6005146" y="2743200"/>
            <a:ext cx="8" cy="3824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28535FBD-3AA2-45EE-A873-97C5BB5E6D24}"/>
              </a:ext>
            </a:extLst>
          </p:cNvPr>
          <p:cNvSpPr/>
          <p:nvPr/>
        </p:nvSpPr>
        <p:spPr>
          <a:xfrm>
            <a:off x="4031273" y="3130061"/>
            <a:ext cx="3947746" cy="993531"/>
          </a:xfrm>
          <a:prstGeom prst="round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Acquisition du signal : Attribution de la réponse du capteur</a:t>
            </a:r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E324F5FE-EBB5-4B69-B5DA-AD32D2089EAC}"/>
              </a:ext>
            </a:extLst>
          </p:cNvPr>
          <p:cNvCxnSpPr>
            <a:cxnSpLocks/>
            <a:stCxn id="10" idx="2"/>
          </p:cNvCxnSpPr>
          <p:nvPr/>
        </p:nvCxnSpPr>
        <p:spPr>
          <a:xfrm>
            <a:off x="6005146" y="4123592"/>
            <a:ext cx="0" cy="3516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B071A8C7-8558-4B7E-9777-0585DC76E543}"/>
              </a:ext>
            </a:extLst>
          </p:cNvPr>
          <p:cNvSpPr/>
          <p:nvPr/>
        </p:nvSpPr>
        <p:spPr>
          <a:xfrm>
            <a:off x="4031277" y="4510453"/>
            <a:ext cx="3947742" cy="83527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Traitement du signal et extraction de l’information (CAN)</a:t>
            </a:r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2839D7C0-30F6-44E9-9627-2C4E83CC74C6}"/>
              </a:ext>
            </a:extLst>
          </p:cNvPr>
          <p:cNvCxnSpPr>
            <a:stCxn id="13" idx="2"/>
          </p:cNvCxnSpPr>
          <p:nvPr/>
        </p:nvCxnSpPr>
        <p:spPr>
          <a:xfrm flipH="1">
            <a:off x="6005146" y="5345723"/>
            <a:ext cx="2" cy="3341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55E9059F-C5C9-441E-B5CE-2680B9D04CD5}"/>
              </a:ext>
            </a:extLst>
          </p:cNvPr>
          <p:cNvSpPr/>
          <p:nvPr/>
        </p:nvSpPr>
        <p:spPr>
          <a:xfrm>
            <a:off x="4031277" y="5710604"/>
            <a:ext cx="3947738" cy="835270"/>
          </a:xfrm>
          <a:prstGeom prst="round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Regard critique sur la mesure (incertitudes)</a:t>
            </a:r>
          </a:p>
        </p:txBody>
      </p:sp>
    </p:spTree>
    <p:extLst>
      <p:ext uri="{BB962C8B-B14F-4D97-AF65-F5344CB8AC3E}">
        <p14:creationId xmlns:p14="http://schemas.microsoft.com/office/powerpoint/2010/main" val="426408352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172</Words>
  <Application>Microsoft Office PowerPoint</Application>
  <PresentationFormat>Grand écran</PresentationFormat>
  <Paragraphs>74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Symbol</vt:lpstr>
      <vt:lpstr>Thème Office</vt:lpstr>
      <vt:lpstr>Présentation PowerPoint</vt:lpstr>
      <vt:lpstr>Présentation PowerPoint</vt:lpstr>
      <vt:lpstr>Courbe d’étallonage p.2 Asch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24</cp:revision>
  <dcterms:created xsi:type="dcterms:W3CDTF">2019-05-01T19:01:41Z</dcterms:created>
  <dcterms:modified xsi:type="dcterms:W3CDTF">2019-05-02T18:40:18Z</dcterms:modified>
</cp:coreProperties>
</file>