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4" r:id="rId4"/>
    <p:sldId id="266" r:id="rId5"/>
    <p:sldId id="267" r:id="rId6"/>
    <p:sldId id="268" r:id="rId7"/>
    <p:sldId id="265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9FDEC-88AC-4062-AC3B-F973513E9349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C9FD5-97F3-4BF0-A9A2-847BD6837E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5672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C9FD5-97F3-4BF0-A9A2-847BD6837E4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250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9B4E7E-7711-40EF-BFC1-23D8B61A90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0DEE09-FA15-40C7-A311-0C2CB6EBD5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B3D913-733C-42FC-B0E3-777034E15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47F888F-8158-4719-B44D-AD3FE583B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BE323AC-BB9F-4B2C-BCE6-263BAF27E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0584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78D37E-EBBF-4643-953D-CC5015FBA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E49C2A0-0EBA-49E3-B4D5-66AB47E48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0668CC-1AD3-41EB-A0AD-644690AE7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539BC88-3C45-436C-8E43-906009E79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AAEC24C-4F45-4700-99C2-BF2AB655D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6940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FE53E0D-7A89-4CEA-9754-CAC0F47EB8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202C3BD-9B77-4451-AE2F-8D4E5B9074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245CFB-54A3-453B-9497-5D4CD5115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3C65D8C-A4AB-4AED-A693-7117C8C11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2F5E0E2-412C-441F-BA6F-E7F52062C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2009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16FC5A-5C89-4D93-BBEB-21725E916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8041860-8C65-450A-A9AF-871F68A6B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BB3F1E7-17B0-46BC-82F5-59F4167F6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AAD7980-E6DE-4B67-A79F-99FE203FB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E4A211D-85BC-4026-9609-A16F18F8D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7954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DFBE8F-450D-4CBA-9223-6F82EEEA6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9AD57B-F503-42F0-AC8A-5D2037AD1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E4A6FE-F74A-49D6-8A98-FD73B42F2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A3F297-F0F8-4C34-AF74-3C39ECE65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FFF3466-340B-451F-BFB9-B5481942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642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4CB10F-94AC-44AF-B4B0-108EAB863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9123E2B-DAA5-4820-BC34-FE37E72834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C9B2AAB-0D76-44FE-98B6-0CCA50766D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D0EF940-D6A1-485D-8AAD-54DDE31D2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954C786-F621-4661-BE5D-E35055233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1747131-BD96-4782-8A16-5C2EF1864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2073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83870B-38B5-4D5E-8B34-43045A0DA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A36943-496E-49FB-A1CD-F24B5CBFBD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B3A7362-2F69-418A-A5EA-0E3797EB2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C57EF4-AAD5-43CA-9BB4-323B7C96E4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E372825-A69A-4A73-9836-ED30B4196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1A56B2B-B7AB-4F51-9581-F2AD6BD29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810160F-07CA-4F2F-880C-AE854EC1B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6B07A71-56B8-4DDD-AAAC-9218F462E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4729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D42260-CE0F-4AAA-B3A6-086E010EB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1E7617D-A4A9-42B6-B8CA-2E6082368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A9C60C2-E45B-4E82-BAD9-F3E1E9129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6D0B6B7-F91E-4977-8086-8E9FB1A69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6642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49D8979-ABE0-4BED-9FB7-9FB07BBDC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4E8B324-2AC5-466B-A666-9D7DB8CF3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9460BE4-ED34-4E13-A2D5-2FC4C188A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2062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13D7FB-5FED-4077-ADD6-AC82FDF6C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4AFEC3B-1CE7-46FF-9B1D-EBED1112A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82C616D-4B9A-4FAB-88E8-394D5A790F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936A486-8EB2-4437-8672-41000210B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E7E73D8-D6A1-4865-AA94-882AA2815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5C38F9F-C9B1-4CBD-BFDA-3CA77748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521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4F7105-9664-4405-ADE6-ECE9FE106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4DD7E87-87AE-4918-BACC-8E131D5FFD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BE16889-8D2B-437E-B6EB-E486BA353E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9078A2A-88A2-4AC0-8E50-5456149C7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E2137D7-DDE9-4D65-A958-621B13233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9F27A57-DF8D-4317-B54D-6C7B859E0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5641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CD3DCD9-F5C7-4B26-B095-5A3B03BBB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2731EA-54F3-4539-B202-684EDCE620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614629-EF4A-4A2D-B4BA-F5F228CC8B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2DA6D-6379-48FC-AB8B-7A9C7ABEA9BD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D5E6EF-10EF-4922-A378-89FACF85EB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85630F-A0A1-4C40-9D06-5429569B45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2C8AD-3EB3-464B-93B6-2E4B51AEEC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960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44B73E-B73E-4AE5-91D3-8A5DE4BC90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Transferts thermiques</a:t>
            </a:r>
          </a:p>
        </p:txBody>
      </p:sp>
    </p:spTree>
    <p:extLst>
      <p:ext uri="{BB962C8B-B14F-4D97-AF65-F5344CB8AC3E}">
        <p14:creationId xmlns:p14="http://schemas.microsoft.com/office/powerpoint/2010/main" val="3095241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7DA3A41-4C50-408F-867D-D0EF158C04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29" y="168350"/>
            <a:ext cx="3569329" cy="222454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1BCAB37-F569-4851-A199-B094A132AD12}"/>
              </a:ext>
            </a:extLst>
          </p:cNvPr>
          <p:cNvSpPr txBox="1"/>
          <p:nvPr/>
        </p:nvSpPr>
        <p:spPr>
          <a:xfrm>
            <a:off x="1365004" y="2488084"/>
            <a:ext cx="221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Rayonnement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FAF3E83-BA86-433F-91E0-BDBD89E86E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006" y="329643"/>
            <a:ext cx="4856081" cy="236178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8A75EEA-D686-4D18-B1EA-08DCD3198C44}"/>
              </a:ext>
            </a:extLst>
          </p:cNvPr>
          <p:cNvSpPr txBox="1"/>
          <p:nvPr/>
        </p:nvSpPr>
        <p:spPr>
          <a:xfrm>
            <a:off x="8190766" y="2718917"/>
            <a:ext cx="221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Convection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B2A2C8D-85BB-4419-B927-622C3E38E5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427" y="2999622"/>
            <a:ext cx="3861428" cy="293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90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3667B1-A66C-4759-8D03-BC5EDCF2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Quelques valeurs de conductivités thermiques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A59DBAA7-1476-4FA2-802C-E4167501CD2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2692400"/>
          <a:ext cx="1051560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318799374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62677579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58899789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686649777"/>
                    </a:ext>
                  </a:extLst>
                </a:gridCol>
              </a:tblGrid>
              <a:tr h="300502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Matériaux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Cuivre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Brique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Bois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116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Symbol" panose="05050102010706020507" pitchFamily="18" charset="2"/>
                          <a:ea typeface="Cambria Math" panose="02040503050406030204" pitchFamily="18" charset="0"/>
                        </a:rPr>
                        <a:t>l</a:t>
                      </a:r>
                      <a:r>
                        <a:rPr lang="fr-FR" sz="2400" dirty="0">
                          <a:latin typeface="Symbol" panose="05050102010706020507" pitchFamily="18" charset="2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W.m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.K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endParaRPr lang="fr-FR" sz="3200" dirty="0">
                        <a:latin typeface="Symbol" panose="05050102010706020507" pitchFamily="18" charset="2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2558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968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05A497AA-9074-4B13-94F4-AF921F042868}"/>
              </a:ext>
            </a:extLst>
          </p:cNvPr>
          <p:cNvCxnSpPr>
            <a:cxnSpLocks/>
          </p:cNvCxnSpPr>
          <p:nvPr/>
        </p:nvCxnSpPr>
        <p:spPr>
          <a:xfrm>
            <a:off x="6096000" y="211015"/>
            <a:ext cx="0" cy="60842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BCD93F5-5646-47CE-82E4-5AAFAB7ADCB5}"/>
              </a:ext>
            </a:extLst>
          </p:cNvPr>
          <p:cNvSpPr/>
          <p:nvPr/>
        </p:nvSpPr>
        <p:spPr>
          <a:xfrm>
            <a:off x="1960684" y="545123"/>
            <a:ext cx="2066193" cy="4659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9D722C5C-132B-4BB6-9049-9B2B7862D8E4}"/>
              </a:ext>
            </a:extLst>
          </p:cNvPr>
          <p:cNvCxnSpPr/>
          <p:nvPr/>
        </p:nvCxnSpPr>
        <p:spPr>
          <a:xfrm>
            <a:off x="1415562" y="1266092"/>
            <a:ext cx="313885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D275140-D568-47B2-A1D0-BFBBDE5676BD}"/>
              </a:ext>
            </a:extLst>
          </p:cNvPr>
          <p:cNvCxnSpPr>
            <a:cxnSpLocks/>
          </p:cNvCxnSpPr>
          <p:nvPr/>
        </p:nvCxnSpPr>
        <p:spPr>
          <a:xfrm>
            <a:off x="1960684" y="1266092"/>
            <a:ext cx="0" cy="87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8D5B090-31E8-48D4-9F19-5D506653F972}"/>
              </a:ext>
            </a:extLst>
          </p:cNvPr>
          <p:cNvCxnSpPr>
            <a:cxnSpLocks/>
          </p:cNvCxnSpPr>
          <p:nvPr/>
        </p:nvCxnSpPr>
        <p:spPr>
          <a:xfrm flipH="1">
            <a:off x="4026877" y="1186961"/>
            <a:ext cx="2" cy="175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94EA5AA-D038-4103-ABB0-4643CDA66F81}"/>
              </a:ext>
            </a:extLst>
          </p:cNvPr>
          <p:cNvCxnSpPr>
            <a:cxnSpLocks/>
          </p:cNvCxnSpPr>
          <p:nvPr/>
        </p:nvCxnSpPr>
        <p:spPr>
          <a:xfrm flipH="1">
            <a:off x="1957754" y="1186961"/>
            <a:ext cx="2" cy="175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1F582526-8FE9-440C-B5EA-6BCC2D7A62B8}"/>
              </a:ext>
            </a:extLst>
          </p:cNvPr>
          <p:cNvSpPr txBox="1"/>
          <p:nvPr/>
        </p:nvSpPr>
        <p:spPr>
          <a:xfrm>
            <a:off x="4554415" y="121333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x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4B9D902-3918-4A97-B216-9A928D37BC6C}"/>
              </a:ext>
            </a:extLst>
          </p:cNvPr>
          <p:cNvSpPr txBox="1"/>
          <p:nvPr/>
        </p:nvSpPr>
        <p:spPr>
          <a:xfrm>
            <a:off x="3878439" y="1318847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1575AC1-1CB4-44EF-844B-4ECF276D21C7}"/>
              </a:ext>
            </a:extLst>
          </p:cNvPr>
          <p:cNvSpPr txBox="1"/>
          <p:nvPr/>
        </p:nvSpPr>
        <p:spPr>
          <a:xfrm>
            <a:off x="1830282" y="133640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9BB7F34-E937-46A4-A107-D37A8E9B5524}"/>
              </a:ext>
            </a:extLst>
          </p:cNvPr>
          <p:cNvSpPr txBox="1"/>
          <p:nvPr/>
        </p:nvSpPr>
        <p:spPr>
          <a:xfrm>
            <a:off x="4125623" y="545123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B2610B4-35D3-4729-BBC5-42D2F76ED432}"/>
              </a:ext>
            </a:extLst>
          </p:cNvPr>
          <p:cNvSpPr txBox="1"/>
          <p:nvPr/>
        </p:nvSpPr>
        <p:spPr>
          <a:xfrm>
            <a:off x="1406769" y="536276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DC15C740-600C-4866-956A-80F5A2A22904}"/>
              </a:ext>
            </a:extLst>
          </p:cNvPr>
          <p:cNvCxnSpPr/>
          <p:nvPr/>
        </p:nvCxnSpPr>
        <p:spPr>
          <a:xfrm>
            <a:off x="1957754" y="369277"/>
            <a:ext cx="20152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80A0A94D-BDBD-49DC-AFDD-7DA8FDC12C83}"/>
              </a:ext>
            </a:extLst>
          </p:cNvPr>
          <p:cNvSpPr txBox="1"/>
          <p:nvPr/>
        </p:nvSpPr>
        <p:spPr>
          <a:xfrm>
            <a:off x="1849324" y="-48384"/>
            <a:ext cx="424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Ecoulement de charges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5BD78DA-D98F-4195-A257-00670EF00461}"/>
              </a:ext>
            </a:extLst>
          </p:cNvPr>
          <p:cNvSpPr txBox="1"/>
          <p:nvPr/>
        </p:nvSpPr>
        <p:spPr>
          <a:xfrm>
            <a:off x="171512" y="562680"/>
            <a:ext cx="90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&gt; 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ZoneTexte 67">
                <a:extLst>
                  <a:ext uri="{FF2B5EF4-FFF2-40B4-BE49-F238E27FC236}">
                    <a16:creationId xmlns:a16="http://schemas.microsoft.com/office/drawing/2014/main" id="{7E60A99E-F925-47A9-A3A6-3BFDF4957EE4}"/>
                  </a:ext>
                </a:extLst>
              </p:cNvPr>
              <p:cNvSpPr txBox="1"/>
              <p:nvPr/>
            </p:nvSpPr>
            <p:spPr>
              <a:xfrm>
                <a:off x="263769" y="2382715"/>
                <a:ext cx="5027664" cy="1834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Vecteur densité de courant :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acc>
                  </m:oMath>
                </a14:m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en A.m</a:t>
                </a:r>
                <a:r>
                  <a:rPr lang="fr-FR" sz="20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-2</a:t>
                </a:r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Intensité de courant : I = </a:t>
                </a:r>
                <a14:m>
                  <m:oMath xmlns:m="http://schemas.openxmlformats.org/officeDocument/2006/math">
                    <m:nary>
                      <m:naryPr>
                        <m:chr m:val="∬"/>
                        <m:limLoc m:val="undOvr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sub>
                      <m:sup/>
                      <m:e>
                        <m:acc>
                          <m:accPr>
                            <m:chr m:val="⃗"/>
                            <m:ctrlPr>
                              <a:rPr lang="fr-FR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</m:e>
                        </m:acc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.</m:t>
                        </m:r>
                        <m:acc>
                          <m:accPr>
                            <m:chr m:val="⃗"/>
                            <m:ctrlPr>
                              <a:rPr lang="fr-FR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𝑑𝑆</m:t>
                            </m:r>
                          </m:e>
                        </m:acc>
                      </m:e>
                    </m:nary>
                  </m:oMath>
                </a14:m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Loi d’Ohm locale 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acc>
                  </m:oMath>
                </a14:m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-σ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𝑔𝑟𝑎𝑑</m:t>
                        </m:r>
                      </m:e>
                    </m:acc>
                    <m:r>
                      <a:rPr lang="fr-F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𝑉</m:t>
                    </m:r>
                    <m:r>
                      <a:rPr lang="fr-F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8" name="ZoneTexte 67">
                <a:extLst>
                  <a:ext uri="{FF2B5EF4-FFF2-40B4-BE49-F238E27FC236}">
                    <a16:creationId xmlns:a16="http://schemas.microsoft.com/office/drawing/2014/main" id="{7E60A99E-F925-47A9-A3A6-3BFDF4957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769" y="2382715"/>
                <a:ext cx="5027664" cy="1834733"/>
              </a:xfrm>
              <a:prstGeom prst="rect">
                <a:avLst/>
              </a:prstGeom>
              <a:blipFill>
                <a:blip r:embed="rId2"/>
                <a:stretch>
                  <a:fillRect l="-1212" t="-3322" b="-365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2805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266A0AB-209A-4E17-A1D8-7271B9C5E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785681" y="-170345"/>
            <a:ext cx="4939889" cy="697250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3E945A9-3F18-4D4F-A0A7-D08A069ADD7E}"/>
              </a:ext>
            </a:extLst>
          </p:cNvPr>
          <p:cNvSpPr/>
          <p:nvPr/>
        </p:nvSpPr>
        <p:spPr>
          <a:xfrm>
            <a:off x="2989385" y="2945423"/>
            <a:ext cx="685800" cy="589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000" baseline="-25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f</a:t>
            </a:r>
            <a:endParaRPr lang="fr-FR" sz="20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893AFF-F3BA-4C72-8096-201CA8F4FC4E}"/>
              </a:ext>
            </a:extLst>
          </p:cNvPr>
          <p:cNvSpPr/>
          <p:nvPr/>
        </p:nvSpPr>
        <p:spPr>
          <a:xfrm>
            <a:off x="8736827" y="2945422"/>
            <a:ext cx="685800" cy="589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000" baseline="-25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endParaRPr lang="fr-FR" sz="20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99F217FD-4BDE-4153-A9D1-767BD451F42B}"/>
              </a:ext>
            </a:extLst>
          </p:cNvPr>
          <p:cNvCxnSpPr/>
          <p:nvPr/>
        </p:nvCxnSpPr>
        <p:spPr>
          <a:xfrm>
            <a:off x="2453054" y="4800600"/>
            <a:ext cx="72272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AD5918D4-CED4-4AB0-8D69-6592F9510081}"/>
              </a:ext>
            </a:extLst>
          </p:cNvPr>
          <p:cNvSpPr txBox="1"/>
          <p:nvPr/>
        </p:nvSpPr>
        <p:spPr>
          <a:xfrm>
            <a:off x="9763654" y="4615934"/>
            <a:ext cx="589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x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D85981CE-095B-4630-99E0-B937843EEF28}"/>
              </a:ext>
            </a:extLst>
          </p:cNvPr>
          <p:cNvCxnSpPr/>
          <p:nvPr/>
        </p:nvCxnSpPr>
        <p:spPr>
          <a:xfrm>
            <a:off x="4739054" y="1661746"/>
            <a:ext cx="0" cy="11869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2A53C464-C01F-41EB-9F8A-12BE76B594B6}"/>
              </a:ext>
            </a:extLst>
          </p:cNvPr>
          <p:cNvSpPr txBox="1"/>
          <p:nvPr/>
        </p:nvSpPr>
        <p:spPr>
          <a:xfrm>
            <a:off x="3356588" y="1259442"/>
            <a:ext cx="2919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Enceinte calorifugée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753C20CC-738F-438C-99B6-5A7C1A34E461}"/>
              </a:ext>
            </a:extLst>
          </p:cNvPr>
          <p:cNvCxnSpPr>
            <a:cxnSpLocks/>
          </p:cNvCxnSpPr>
          <p:nvPr/>
        </p:nvCxnSpPr>
        <p:spPr>
          <a:xfrm>
            <a:off x="7159870" y="1613416"/>
            <a:ext cx="0" cy="15547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7B7268E3-C18E-4882-9F38-02B1E6D446C6}"/>
              </a:ext>
            </a:extLst>
          </p:cNvPr>
          <p:cNvSpPr txBox="1"/>
          <p:nvPr/>
        </p:nvSpPr>
        <p:spPr>
          <a:xfrm>
            <a:off x="6297390" y="1244084"/>
            <a:ext cx="2303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Barre de cuivre</a:t>
            </a:r>
          </a:p>
        </p:txBody>
      </p:sp>
    </p:spTree>
    <p:extLst>
      <p:ext uri="{BB962C8B-B14F-4D97-AF65-F5344CB8AC3E}">
        <p14:creationId xmlns:p14="http://schemas.microsoft.com/office/powerpoint/2010/main" val="3430160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3667B1-A66C-4759-8D03-BC5EDCF2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Quelques valeurs de conductivités thermiques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A59DBAA7-1476-4FA2-802C-E4167501CD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016431"/>
              </p:ext>
            </p:extLst>
          </p:nvPr>
        </p:nvGraphicFramePr>
        <p:xfrm>
          <a:off x="2152650" y="2797908"/>
          <a:ext cx="788670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318799374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62677579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588997896"/>
                    </a:ext>
                  </a:extLst>
                </a:gridCol>
              </a:tblGrid>
              <a:tr h="300502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Matériaux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Verre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Air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116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Symbol" panose="05050102010706020507" pitchFamily="18" charset="2"/>
                          <a:ea typeface="Cambria Math" panose="02040503050406030204" pitchFamily="18" charset="0"/>
                        </a:rPr>
                        <a:t>l</a:t>
                      </a:r>
                      <a:r>
                        <a:rPr lang="fr-FR" sz="2400" dirty="0">
                          <a:latin typeface="Symbol" panose="05050102010706020507" pitchFamily="18" charset="2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W.m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.K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endParaRPr lang="fr-FR" sz="3200" dirty="0">
                        <a:latin typeface="Symbol" panose="05050102010706020507" pitchFamily="18" charset="2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2,6x10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-2</a:t>
                      </a:r>
                      <a:endParaRPr lang="fr-FR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2558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2938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05A497AA-9074-4B13-94F4-AF921F042868}"/>
              </a:ext>
            </a:extLst>
          </p:cNvPr>
          <p:cNvCxnSpPr>
            <a:cxnSpLocks/>
          </p:cNvCxnSpPr>
          <p:nvPr/>
        </p:nvCxnSpPr>
        <p:spPr>
          <a:xfrm>
            <a:off x="6096000" y="211015"/>
            <a:ext cx="0" cy="60842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BCD93F5-5646-47CE-82E4-5AAFAB7ADCB5}"/>
              </a:ext>
            </a:extLst>
          </p:cNvPr>
          <p:cNvSpPr/>
          <p:nvPr/>
        </p:nvSpPr>
        <p:spPr>
          <a:xfrm>
            <a:off x="1960684" y="545123"/>
            <a:ext cx="2066193" cy="4659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9D722C5C-132B-4BB6-9049-9B2B7862D8E4}"/>
              </a:ext>
            </a:extLst>
          </p:cNvPr>
          <p:cNvCxnSpPr/>
          <p:nvPr/>
        </p:nvCxnSpPr>
        <p:spPr>
          <a:xfrm>
            <a:off x="1415562" y="1266092"/>
            <a:ext cx="313885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D275140-D568-47B2-A1D0-BFBBDE5676BD}"/>
              </a:ext>
            </a:extLst>
          </p:cNvPr>
          <p:cNvCxnSpPr>
            <a:cxnSpLocks/>
          </p:cNvCxnSpPr>
          <p:nvPr/>
        </p:nvCxnSpPr>
        <p:spPr>
          <a:xfrm>
            <a:off x="1960684" y="1266092"/>
            <a:ext cx="0" cy="87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8D5B090-31E8-48D4-9F19-5D506653F972}"/>
              </a:ext>
            </a:extLst>
          </p:cNvPr>
          <p:cNvCxnSpPr>
            <a:cxnSpLocks/>
          </p:cNvCxnSpPr>
          <p:nvPr/>
        </p:nvCxnSpPr>
        <p:spPr>
          <a:xfrm flipH="1">
            <a:off x="4026877" y="1186961"/>
            <a:ext cx="2" cy="175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94EA5AA-D038-4103-ABB0-4643CDA66F81}"/>
              </a:ext>
            </a:extLst>
          </p:cNvPr>
          <p:cNvCxnSpPr>
            <a:cxnSpLocks/>
          </p:cNvCxnSpPr>
          <p:nvPr/>
        </p:nvCxnSpPr>
        <p:spPr>
          <a:xfrm flipH="1">
            <a:off x="1957754" y="1186961"/>
            <a:ext cx="2" cy="175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1F582526-8FE9-440C-B5EA-6BCC2D7A62B8}"/>
              </a:ext>
            </a:extLst>
          </p:cNvPr>
          <p:cNvSpPr txBox="1"/>
          <p:nvPr/>
        </p:nvSpPr>
        <p:spPr>
          <a:xfrm>
            <a:off x="4554415" y="121333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x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4B9D902-3918-4A97-B216-9A928D37BC6C}"/>
              </a:ext>
            </a:extLst>
          </p:cNvPr>
          <p:cNvSpPr txBox="1"/>
          <p:nvPr/>
        </p:nvSpPr>
        <p:spPr>
          <a:xfrm>
            <a:off x="3878439" y="1318847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1575AC1-1CB4-44EF-844B-4ECF276D21C7}"/>
              </a:ext>
            </a:extLst>
          </p:cNvPr>
          <p:cNvSpPr txBox="1"/>
          <p:nvPr/>
        </p:nvSpPr>
        <p:spPr>
          <a:xfrm>
            <a:off x="1830282" y="133640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9BB7F34-E937-46A4-A107-D37A8E9B5524}"/>
              </a:ext>
            </a:extLst>
          </p:cNvPr>
          <p:cNvSpPr txBox="1"/>
          <p:nvPr/>
        </p:nvSpPr>
        <p:spPr>
          <a:xfrm>
            <a:off x="4125623" y="545123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B2610B4-35D3-4729-BBC5-42D2F76ED432}"/>
              </a:ext>
            </a:extLst>
          </p:cNvPr>
          <p:cNvSpPr txBox="1"/>
          <p:nvPr/>
        </p:nvSpPr>
        <p:spPr>
          <a:xfrm>
            <a:off x="1406769" y="536276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DC15C740-600C-4866-956A-80F5A2A22904}"/>
              </a:ext>
            </a:extLst>
          </p:cNvPr>
          <p:cNvCxnSpPr/>
          <p:nvPr/>
        </p:nvCxnSpPr>
        <p:spPr>
          <a:xfrm>
            <a:off x="1957754" y="369277"/>
            <a:ext cx="20152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80A0A94D-BDBD-49DC-AFDD-7DA8FDC12C83}"/>
              </a:ext>
            </a:extLst>
          </p:cNvPr>
          <p:cNvSpPr txBox="1"/>
          <p:nvPr/>
        </p:nvSpPr>
        <p:spPr>
          <a:xfrm>
            <a:off x="1849324" y="-48384"/>
            <a:ext cx="424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Transport de charges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5BD78DA-D98F-4195-A257-00670EF00461}"/>
              </a:ext>
            </a:extLst>
          </p:cNvPr>
          <p:cNvSpPr txBox="1"/>
          <p:nvPr/>
        </p:nvSpPr>
        <p:spPr>
          <a:xfrm>
            <a:off x="171512" y="562680"/>
            <a:ext cx="90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&gt; 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67A63CF-B2F5-4DEE-86A8-F0F2D307788C}"/>
              </a:ext>
            </a:extLst>
          </p:cNvPr>
          <p:cNvSpPr/>
          <p:nvPr/>
        </p:nvSpPr>
        <p:spPr>
          <a:xfrm>
            <a:off x="8689726" y="556850"/>
            <a:ext cx="2066193" cy="4659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F938A27C-CC2C-4EFE-B925-AF62FF1339D8}"/>
              </a:ext>
            </a:extLst>
          </p:cNvPr>
          <p:cNvCxnSpPr/>
          <p:nvPr/>
        </p:nvCxnSpPr>
        <p:spPr>
          <a:xfrm>
            <a:off x="8144604" y="1277819"/>
            <a:ext cx="313885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C904003D-F613-41D7-87AA-17C583D120AD}"/>
              </a:ext>
            </a:extLst>
          </p:cNvPr>
          <p:cNvCxnSpPr>
            <a:cxnSpLocks/>
          </p:cNvCxnSpPr>
          <p:nvPr/>
        </p:nvCxnSpPr>
        <p:spPr>
          <a:xfrm>
            <a:off x="8689726" y="1277819"/>
            <a:ext cx="0" cy="87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2CC1A4B8-DC03-4895-9647-06B09986CA99}"/>
              </a:ext>
            </a:extLst>
          </p:cNvPr>
          <p:cNvCxnSpPr>
            <a:cxnSpLocks/>
          </p:cNvCxnSpPr>
          <p:nvPr/>
        </p:nvCxnSpPr>
        <p:spPr>
          <a:xfrm flipH="1">
            <a:off x="10755919" y="1198688"/>
            <a:ext cx="2" cy="175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37660355-FF49-4481-85AE-481964B36F26}"/>
              </a:ext>
            </a:extLst>
          </p:cNvPr>
          <p:cNvCxnSpPr>
            <a:cxnSpLocks/>
          </p:cNvCxnSpPr>
          <p:nvPr/>
        </p:nvCxnSpPr>
        <p:spPr>
          <a:xfrm flipH="1">
            <a:off x="8686796" y="1198688"/>
            <a:ext cx="2" cy="175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ZoneTexte 59">
            <a:extLst>
              <a:ext uri="{FF2B5EF4-FFF2-40B4-BE49-F238E27FC236}">
                <a16:creationId xmlns:a16="http://schemas.microsoft.com/office/drawing/2014/main" id="{ACECB316-52B9-4A1F-A36D-208CF87ED2C7}"/>
              </a:ext>
            </a:extLst>
          </p:cNvPr>
          <p:cNvSpPr txBox="1"/>
          <p:nvPr/>
        </p:nvSpPr>
        <p:spPr>
          <a:xfrm>
            <a:off x="11283457" y="1225065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x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33FE5D00-D261-48A3-9222-A173E1781EF5}"/>
              </a:ext>
            </a:extLst>
          </p:cNvPr>
          <p:cNvSpPr txBox="1"/>
          <p:nvPr/>
        </p:nvSpPr>
        <p:spPr>
          <a:xfrm>
            <a:off x="10607481" y="1330574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965EE956-D83E-4848-A092-525F68CB8765}"/>
              </a:ext>
            </a:extLst>
          </p:cNvPr>
          <p:cNvSpPr txBox="1"/>
          <p:nvPr/>
        </p:nvSpPr>
        <p:spPr>
          <a:xfrm>
            <a:off x="8541416" y="13305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C7EF6EBC-BE59-4436-9015-C68E59AAB0CF}"/>
              </a:ext>
            </a:extLst>
          </p:cNvPr>
          <p:cNvSpPr txBox="1"/>
          <p:nvPr/>
        </p:nvSpPr>
        <p:spPr>
          <a:xfrm>
            <a:off x="10854665" y="556850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1A4C1FF8-18AC-4623-BD16-5833692A36FC}"/>
              </a:ext>
            </a:extLst>
          </p:cNvPr>
          <p:cNvSpPr txBox="1"/>
          <p:nvPr/>
        </p:nvSpPr>
        <p:spPr>
          <a:xfrm>
            <a:off x="8135811" y="548003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65" name="Connecteur droit avec flèche 64">
            <a:extLst>
              <a:ext uri="{FF2B5EF4-FFF2-40B4-BE49-F238E27FC236}">
                <a16:creationId xmlns:a16="http://schemas.microsoft.com/office/drawing/2014/main" id="{2DFC865F-3043-44BC-B099-BFF01DC66083}"/>
              </a:ext>
            </a:extLst>
          </p:cNvPr>
          <p:cNvCxnSpPr/>
          <p:nvPr/>
        </p:nvCxnSpPr>
        <p:spPr>
          <a:xfrm>
            <a:off x="8686796" y="381004"/>
            <a:ext cx="20152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ZoneTexte 65">
            <a:extLst>
              <a:ext uri="{FF2B5EF4-FFF2-40B4-BE49-F238E27FC236}">
                <a16:creationId xmlns:a16="http://schemas.microsoft.com/office/drawing/2014/main" id="{1FF040EB-641C-4E4F-9F36-0675D964A898}"/>
              </a:ext>
            </a:extLst>
          </p:cNvPr>
          <p:cNvSpPr txBox="1"/>
          <p:nvPr/>
        </p:nvSpPr>
        <p:spPr>
          <a:xfrm>
            <a:off x="6900554" y="574407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&gt; T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B38F51A1-7D82-4334-8C3C-7DC1C2B2664F}"/>
              </a:ext>
            </a:extLst>
          </p:cNvPr>
          <p:cNvSpPr txBox="1"/>
          <p:nvPr/>
        </p:nvSpPr>
        <p:spPr>
          <a:xfrm>
            <a:off x="8066377" y="-11880"/>
            <a:ext cx="3740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latin typeface="Cambria Math" panose="02040503050406030204" pitchFamily="18" charset="0"/>
                <a:ea typeface="Cambria Math" panose="02040503050406030204" pitchFamily="18" charset="0"/>
              </a:rPr>
              <a:t>Transport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d’énergie thermique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ZoneTexte 67">
                <a:extLst>
                  <a:ext uri="{FF2B5EF4-FFF2-40B4-BE49-F238E27FC236}">
                    <a16:creationId xmlns:a16="http://schemas.microsoft.com/office/drawing/2014/main" id="{7E60A99E-F925-47A9-A3A6-3BFDF4957EE4}"/>
                  </a:ext>
                </a:extLst>
              </p:cNvPr>
              <p:cNvSpPr txBox="1"/>
              <p:nvPr/>
            </p:nvSpPr>
            <p:spPr>
              <a:xfrm>
                <a:off x="263769" y="2382715"/>
                <a:ext cx="50276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Vecteur densité de courant :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acc>
                  </m:oMath>
                </a14:m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en A.m</a:t>
                </a:r>
                <a:r>
                  <a:rPr lang="fr-FR" sz="20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-2</a:t>
                </a:r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8" name="ZoneTexte 67">
                <a:extLst>
                  <a:ext uri="{FF2B5EF4-FFF2-40B4-BE49-F238E27FC236}">
                    <a16:creationId xmlns:a16="http://schemas.microsoft.com/office/drawing/2014/main" id="{7E60A99E-F925-47A9-A3A6-3BFDF4957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769" y="2382715"/>
                <a:ext cx="5027664" cy="400110"/>
              </a:xfrm>
              <a:prstGeom prst="rect">
                <a:avLst/>
              </a:prstGeom>
              <a:blipFill>
                <a:blip r:embed="rId2"/>
                <a:stretch>
                  <a:fillRect l="-1212" t="-15152" b="-257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ZoneTexte 68">
                <a:extLst>
                  <a:ext uri="{FF2B5EF4-FFF2-40B4-BE49-F238E27FC236}">
                    <a16:creationId xmlns:a16="http://schemas.microsoft.com/office/drawing/2014/main" id="{0DC8170C-9DBC-4534-8971-A846181C1259}"/>
                  </a:ext>
                </a:extLst>
              </p:cNvPr>
              <p:cNvSpPr txBox="1"/>
              <p:nvPr/>
            </p:nvSpPr>
            <p:spPr>
              <a:xfrm>
                <a:off x="6347519" y="2382715"/>
                <a:ext cx="5844481" cy="32751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Vecteur densité de flux thermique :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fr-FR" sz="20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0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</m:e>
                          <m:sub>
                            <m:r>
                              <a:rPr lang="fr-FR" sz="20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𝑡h</m:t>
                            </m:r>
                          </m:sub>
                        </m:sSub>
                      </m:e>
                    </m:acc>
                  </m:oMath>
                </a14:m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en W.m</a:t>
                </a:r>
                <a:r>
                  <a:rPr lang="fr-FR" sz="20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-2</a:t>
                </a:r>
              </a:p>
              <a:p>
                <a:endParaRPr lang="fr-FR" sz="20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Intensité de courant : </a:t>
                </a:r>
                <a:r>
                  <a:rPr lang="fr-FR" sz="2000" dirty="0">
                    <a:solidFill>
                      <a:srgbClr val="FF0000"/>
                    </a:solidFill>
                    <a:latin typeface="Symbol" panose="05050102010706020507" pitchFamily="18" charset="2"/>
                    <a:ea typeface="Cambria Math" panose="02040503050406030204" pitchFamily="18" charset="0"/>
                  </a:rPr>
                  <a:t>F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∬"/>
                        <m:limLoc m:val="undOvr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fr-FR" sz="20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lang="fr-FR" sz="20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fr-FR" sz="20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acc>
                          </m:e>
                          <m:sub>
                            <m:r>
                              <a:rPr lang="fr-FR" sz="20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𝑡h</m:t>
                            </m:r>
                          </m:sub>
                        </m:sSub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.</m:t>
                        </m:r>
                        <m:acc>
                          <m:accPr>
                            <m:chr m:val="⃗"/>
                            <m:ctrlPr>
                              <a:rPr lang="fr-FR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𝑑𝑆</m:t>
                            </m:r>
                          </m:e>
                        </m:acc>
                      </m:e>
                    </m:nary>
                  </m:oMath>
                </a14:m>
                <a:endParaRPr lang="fr-FR" sz="20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Loi d’Ohm locale 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acc>
                  </m:oMath>
                </a14:m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-</a:t>
                </a:r>
                <a:r>
                  <a:rPr lang="fr-FR" sz="2000" dirty="0">
                    <a:solidFill>
                      <a:schemeClr val="accent2"/>
                    </a:solidFill>
                    <a:latin typeface="Symbol" panose="05050102010706020507" pitchFamily="18" charset="2"/>
                    <a:ea typeface="Cambria Math" panose="02040503050406030204" pitchFamily="18" charset="0"/>
                  </a:rPr>
                  <a:t>l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𝑔𝑟𝑎𝑑</m:t>
                        </m:r>
                      </m:e>
                    </m:acc>
                    <m:r>
                      <a:rPr lang="fr-F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fr-F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4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800" dirty="0">
                    <a:solidFill>
                      <a:srgbClr val="FF0000"/>
                    </a:solidFill>
                    <a:latin typeface="Symbol" panose="05050102010706020507" pitchFamily="18" charset="2"/>
                    <a:ea typeface="Cambria Math" panose="02040503050406030204" pitchFamily="18" charset="0"/>
                  </a:rPr>
                  <a:t>F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280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fr-FR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 </m:t>
                        </m:r>
                        <m:sSub>
                          <m:sSubPr>
                            <m:ctrlP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𝑡h</m:t>
                            </m:r>
                          </m:sub>
                        </m:sSub>
                      </m:den>
                    </m:f>
                  </m:oMath>
                </a14:m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9" name="ZoneTexte 68">
                <a:extLst>
                  <a:ext uri="{FF2B5EF4-FFF2-40B4-BE49-F238E27FC236}">
                    <a16:creationId xmlns:a16="http://schemas.microsoft.com/office/drawing/2014/main" id="{0DC8170C-9DBC-4534-8971-A846181C12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7519" y="2382715"/>
                <a:ext cx="5844481" cy="3275192"/>
              </a:xfrm>
              <a:prstGeom prst="rect">
                <a:avLst/>
              </a:prstGeom>
              <a:blipFill>
                <a:blip r:embed="rId3"/>
                <a:stretch>
                  <a:fillRect l="-2086" t="-18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ZoneTexte 69">
                <a:extLst>
                  <a:ext uri="{FF2B5EF4-FFF2-40B4-BE49-F238E27FC236}">
                    <a16:creationId xmlns:a16="http://schemas.microsoft.com/office/drawing/2014/main" id="{AF2FFCC6-CFA7-4B3C-8004-92C9DAD39912}"/>
                  </a:ext>
                </a:extLst>
              </p:cNvPr>
              <p:cNvSpPr txBox="1"/>
              <p:nvPr/>
            </p:nvSpPr>
            <p:spPr>
              <a:xfrm>
                <a:off x="263769" y="2382715"/>
                <a:ext cx="5027664" cy="28188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Vecteur densité de courant : </a:t>
                </a:r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acc>
                  </m:oMath>
                </a14:m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en A.m</a:t>
                </a:r>
                <a:r>
                  <a:rPr lang="fr-FR" sz="20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-2</a:t>
                </a:r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Intensité de courant : </a:t>
                </a:r>
                <a:r>
                  <a:rPr lang="fr-FR" sz="20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∬"/>
                        <m:limLoc m:val="undOvr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sub>
                      <m:sup/>
                      <m:e>
                        <m:acc>
                          <m:accPr>
                            <m:chr m:val="⃗"/>
                            <m:ctrlPr>
                              <a:rPr lang="fr-FR" sz="20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20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</m:e>
                        </m:acc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.</m:t>
                        </m:r>
                        <m:acc>
                          <m:accPr>
                            <m:chr m:val="⃗"/>
                            <m:ctrlPr>
                              <a:rPr lang="fr-FR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𝑑𝑆</m:t>
                            </m:r>
                          </m:e>
                        </m:acc>
                      </m:e>
                    </m:nary>
                  </m:oMath>
                </a14:m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Loi d’Ohm locale :</a:t>
                </a:r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acc>
                  </m:oMath>
                </a14:m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-</a:t>
                </a:r>
                <a:r>
                  <a:rPr lang="fr-FR" sz="2000" dirty="0">
                    <a:solidFill>
                      <a:schemeClr val="accent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σ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𝑔𝑟𝑎𝑑</m:t>
                        </m:r>
                      </m:e>
                    </m:acc>
                    <m:r>
                      <a:rPr lang="fr-F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𝑉</m:t>
                    </m:r>
                    <m:r>
                      <a:rPr lang="fr-F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8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</m:t>
                        </m:r>
                      </m:num>
                      <m:den>
                        <m:r>
                          <a:rPr lang="fr-FR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0" name="ZoneTexte 69">
                <a:extLst>
                  <a:ext uri="{FF2B5EF4-FFF2-40B4-BE49-F238E27FC236}">
                    <a16:creationId xmlns:a16="http://schemas.microsoft.com/office/drawing/2014/main" id="{AF2FFCC6-CFA7-4B3C-8004-92C9DAD399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769" y="2382715"/>
                <a:ext cx="5027664" cy="2818849"/>
              </a:xfrm>
              <a:prstGeom prst="rect">
                <a:avLst/>
              </a:prstGeom>
              <a:blipFill>
                <a:blip r:embed="rId4"/>
                <a:stretch>
                  <a:fillRect l="-2424" t="-216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14999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188</Words>
  <Application>Microsoft Office PowerPoint</Application>
  <PresentationFormat>Grand écran</PresentationFormat>
  <Paragraphs>67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Symbol</vt:lpstr>
      <vt:lpstr>Thème Office</vt:lpstr>
      <vt:lpstr>Transferts thermiques</vt:lpstr>
      <vt:lpstr>Présentation PowerPoint</vt:lpstr>
      <vt:lpstr>Quelques valeurs de conductivités thermiques</vt:lpstr>
      <vt:lpstr>Présentation PowerPoint</vt:lpstr>
      <vt:lpstr>Présentation PowerPoint</vt:lpstr>
      <vt:lpstr>Quelques valeurs de conductivités thermiques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Transferts thermiques</dc:title>
  <dc:creator>LOIC</dc:creator>
  <cp:lastModifiedBy>LOIC</cp:lastModifiedBy>
  <cp:revision>17</cp:revision>
  <dcterms:created xsi:type="dcterms:W3CDTF">2019-05-30T08:53:33Z</dcterms:created>
  <dcterms:modified xsi:type="dcterms:W3CDTF">2019-06-12T12:23:20Z</dcterms:modified>
</cp:coreProperties>
</file>