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56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28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3EFA8D-F142-41AF-9472-7F8D99101A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23375BA-C648-4DBF-9A69-931907EABF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3B1D29-07E7-4295-B982-8531D0E06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9DCF9-639F-4487-9EB5-17DDF19B3744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03E20C8-604C-4C1D-9FD9-FB1F77D26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425C72C-75D8-4B2B-B243-7DAF0562B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08C7-EEF7-424B-8A70-A61DB8063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210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6C42D3-4D92-4C13-9E01-C31DA5610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DBC80CF-944C-419B-873C-8E79CDE102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930AB31-6E12-4738-912C-CBC17C77F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9DCF9-639F-4487-9EB5-17DDF19B3744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D87F8C-E874-4159-AC60-D684DA2FC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756C464-BF81-4A82-BE8F-07B8B0EAF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08C7-EEF7-424B-8A70-A61DB8063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2890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742D35F-158C-4138-8760-1E028E5059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BE6C869-461F-44C4-AE21-27AB39DB8D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54AD88B-9C0A-4FC6-927C-C8F1483F6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9DCF9-639F-4487-9EB5-17DDF19B3744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5BD962-BBAC-4A89-B2B0-123413121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4A1475A-2CE8-4AF4-895D-8AFBEB986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08C7-EEF7-424B-8A70-A61DB8063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8476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1623B8-F253-4668-A792-F04E622A5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E358199-E943-422F-8849-642D59292A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F8DBF7A-E106-4E2C-A64C-2A8C6773E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9DCF9-639F-4487-9EB5-17DDF19B3744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B416EA2-EAAC-432B-9481-E12748855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9943A7D-41EC-4C30-9051-847CF693F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08C7-EEF7-424B-8A70-A61DB8063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2218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93D8FD-5534-4BCB-A61B-5FBB8262B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112FAA-CBC9-4A5B-B1DA-F55D9A528E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823BDF2-71A5-4F7D-B6F5-5A06401CE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9DCF9-639F-4487-9EB5-17DDF19B3744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CAAED4A-5ACA-4ECE-ACC7-4E06444D4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BE169-3C15-4FFB-BACA-672A73DDA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08C7-EEF7-424B-8A70-A61DB8063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168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9F233E-D3BF-4A52-B5D2-CFD3FEEC8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11F9A5-3D89-4FC4-9FA8-8674B2727A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E22955-FDC0-46BF-9A88-7D48418D61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4859A9A-DA95-46C1-90D0-91B5FF5C3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9DCF9-639F-4487-9EB5-17DDF19B3744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DE8DB9E-5930-41F7-8CF8-099C12EC1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3FE9FC9-7C85-442D-8AAD-A80C478D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08C7-EEF7-424B-8A70-A61DB8063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2620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D6E7DA-4FD6-4089-B4BF-207557614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EE39E22-D7D8-4CB7-ADB0-A33A05B17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91D1757-6284-4BED-AB05-9F4C87B1B7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C4D4367-3FD4-4202-833E-6A74F9FAA3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C372328-6B39-4EA6-9693-041272C118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909D5893-7F68-4E4E-B355-42AE1A96A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9DCF9-639F-4487-9EB5-17DDF19B3744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B4F3966-3BB4-4722-B7C5-382C99A5C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7DBCA12-96C7-486A-B0AB-4112395F8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08C7-EEF7-424B-8A70-A61DB8063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2042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9A0AA9-CAF7-4EF0-B94B-A533BD505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CE5E70D-1B43-4859-AB88-B8C67879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9DCF9-639F-4487-9EB5-17DDF19B3744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F482C95-93EF-4AB5-BF89-DC9CC3937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D223195-E21F-450E-8579-BCF669C5B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08C7-EEF7-424B-8A70-A61DB8063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889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A533355-F748-4AFD-98A8-78327881D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9DCF9-639F-4487-9EB5-17DDF19B3744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1872611-A801-4657-A30A-96C6E0125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3D18C28-65A1-4647-8B2B-6F7D3190E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08C7-EEF7-424B-8A70-A61DB8063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710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5AC0A7-FD92-4160-B945-ABE5FFBCC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07E235-B486-426A-8B1A-1AAF958C3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A73B406-170D-450D-AA60-FB63AB46AC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FAE4F06-26C8-40A1-84B5-D202F22DC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9DCF9-639F-4487-9EB5-17DDF19B3744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C940CB7-3261-4AE8-84F3-2A0E30765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9ED3A8D-E6B8-4E55-A027-CBBD0568D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08C7-EEF7-424B-8A70-A61DB8063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7250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7A0436-2AE0-4E55-A7BF-50A852857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E4884F2-B226-43DE-90E0-43915BA2A5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027EE19-2326-4FA0-920F-4EFC5C2034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73F2E48-67A5-47B9-BBA2-632CD9A67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9DCF9-639F-4487-9EB5-17DDF19B3744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AA351EC-9C24-4756-844B-2A96653F3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51121D8-D1D5-47F6-AD0A-C795FF9C5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E08C7-EEF7-424B-8A70-A61DB8063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4397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3F233E6-D150-4F76-89D3-193E51ABF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BC0D875-3046-4756-BDEC-39CC09F8A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82208CE-31E3-4D39-A872-7310FB998D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9DCF9-639F-4487-9EB5-17DDF19B3744}" type="datetimeFigureOut">
              <a:rPr lang="fr-FR" smtClean="0"/>
              <a:t>16/04/2019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9A63920-0179-4B7E-B508-12C967FD3B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EDC52DF-54B1-495A-A6CD-E05F07BEDC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E08C7-EEF7-424B-8A70-A61DB806323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3490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3E2A0F62-B2C5-438B-A382-14B387088F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170375"/>
              </p:ext>
            </p:extLst>
          </p:nvPr>
        </p:nvGraphicFramePr>
        <p:xfrm>
          <a:off x="1504604" y="263118"/>
          <a:ext cx="9410006" cy="510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7018">
                  <a:extLst>
                    <a:ext uri="{9D8B030D-6E8A-4147-A177-3AD203B41FA5}">
                      <a16:colId xmlns:a16="http://schemas.microsoft.com/office/drawing/2014/main" val="157547738"/>
                    </a:ext>
                  </a:extLst>
                </a:gridCol>
                <a:gridCol w="4752988">
                  <a:extLst>
                    <a:ext uri="{9D8B030D-6E8A-4147-A177-3AD203B41FA5}">
                      <a16:colId xmlns:a16="http://schemas.microsoft.com/office/drawing/2014/main" val="1665260547"/>
                    </a:ext>
                  </a:extLst>
                </a:gridCol>
              </a:tblGrid>
              <a:tr h="510324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Oscillateur RLC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Oscillateur par translation mécanique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77675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3943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69B2C329-7E57-4DDE-8160-898693E5E0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836630"/>
              </p:ext>
            </p:extLst>
          </p:nvPr>
        </p:nvGraphicFramePr>
        <p:xfrm>
          <a:off x="1504604" y="263118"/>
          <a:ext cx="9410006" cy="9826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7018">
                  <a:extLst>
                    <a:ext uri="{9D8B030D-6E8A-4147-A177-3AD203B41FA5}">
                      <a16:colId xmlns:a16="http://schemas.microsoft.com/office/drawing/2014/main" val="157547738"/>
                    </a:ext>
                  </a:extLst>
                </a:gridCol>
                <a:gridCol w="4752988">
                  <a:extLst>
                    <a:ext uri="{9D8B030D-6E8A-4147-A177-3AD203B41FA5}">
                      <a16:colId xmlns:a16="http://schemas.microsoft.com/office/drawing/2014/main" val="1665260547"/>
                    </a:ext>
                  </a:extLst>
                </a:gridCol>
              </a:tblGrid>
              <a:tr h="510324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Oscillateur RLC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Oscillateur par translation mécanique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7767577"/>
                  </a:ext>
                </a:extLst>
              </a:tr>
              <a:tr h="472344"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Courant : </a:t>
                      </a:r>
                      <a:r>
                        <a:rPr lang="fr-FR" sz="2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Déplacement : </a:t>
                      </a:r>
                      <a:r>
                        <a:rPr lang="fr-FR" sz="2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x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9395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6924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BBA5E14C-9D49-480C-A53C-2670B341BF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456025"/>
              </p:ext>
            </p:extLst>
          </p:nvPr>
        </p:nvGraphicFramePr>
        <p:xfrm>
          <a:off x="1504604" y="263118"/>
          <a:ext cx="9410006" cy="14550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7018">
                  <a:extLst>
                    <a:ext uri="{9D8B030D-6E8A-4147-A177-3AD203B41FA5}">
                      <a16:colId xmlns:a16="http://schemas.microsoft.com/office/drawing/2014/main" val="157547738"/>
                    </a:ext>
                  </a:extLst>
                </a:gridCol>
                <a:gridCol w="4752988">
                  <a:extLst>
                    <a:ext uri="{9D8B030D-6E8A-4147-A177-3AD203B41FA5}">
                      <a16:colId xmlns:a16="http://schemas.microsoft.com/office/drawing/2014/main" val="1665260547"/>
                    </a:ext>
                  </a:extLst>
                </a:gridCol>
              </a:tblGrid>
              <a:tr h="510324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Oscillateur RLC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Oscillateur par translation mécanique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7767577"/>
                  </a:ext>
                </a:extLst>
              </a:tr>
              <a:tr h="472344"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Courant : </a:t>
                      </a:r>
                      <a:r>
                        <a:rPr lang="fr-FR" sz="2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Déplacement : </a:t>
                      </a:r>
                      <a:r>
                        <a:rPr lang="fr-FR" sz="2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x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939575"/>
                  </a:ext>
                </a:extLst>
              </a:tr>
              <a:tr h="472344"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Inductance :</a:t>
                      </a:r>
                      <a:r>
                        <a:rPr lang="fr-FR" sz="2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Masse :</a:t>
                      </a:r>
                      <a:r>
                        <a:rPr lang="fr-FR" sz="2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3130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2646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au 1">
                <a:extLst>
                  <a:ext uri="{FF2B5EF4-FFF2-40B4-BE49-F238E27FC236}">
                    <a16:creationId xmlns:a16="http://schemas.microsoft.com/office/drawing/2014/main" id="{8CEEFB32-5B8D-4A39-B29D-9B57E0871F6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6984160"/>
                  </p:ext>
                </p:extLst>
              </p:nvPr>
            </p:nvGraphicFramePr>
            <p:xfrm>
              <a:off x="1504604" y="263118"/>
              <a:ext cx="9410006" cy="197850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657018">
                      <a:extLst>
                        <a:ext uri="{9D8B030D-6E8A-4147-A177-3AD203B41FA5}">
                          <a16:colId xmlns:a16="http://schemas.microsoft.com/office/drawing/2014/main" val="157547738"/>
                        </a:ext>
                      </a:extLst>
                    </a:gridCol>
                    <a:gridCol w="4752988">
                      <a:extLst>
                        <a:ext uri="{9D8B030D-6E8A-4147-A177-3AD203B41FA5}">
                          <a16:colId xmlns:a16="http://schemas.microsoft.com/office/drawing/2014/main" val="1665260547"/>
                        </a:ext>
                      </a:extLst>
                    </a:gridCol>
                  </a:tblGrid>
                  <a:tr h="5103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Oscillateur RLC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Oscillateur par translation mécanique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37767577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Courant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Déplacement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x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4939575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Inductance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Masse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m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03130025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Capacité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Inverse de la raideur :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𝑘</m:t>
                                  </m:r>
                                </m:den>
                              </m:f>
                            </m:oMath>
                          </a14:m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183605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au 1">
                <a:extLst>
                  <a:ext uri="{FF2B5EF4-FFF2-40B4-BE49-F238E27FC236}">
                    <a16:creationId xmlns:a16="http://schemas.microsoft.com/office/drawing/2014/main" id="{8CEEFB32-5B8D-4A39-B29D-9B57E0871F6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6984160"/>
                  </p:ext>
                </p:extLst>
              </p:nvPr>
            </p:nvGraphicFramePr>
            <p:xfrm>
              <a:off x="1504604" y="263118"/>
              <a:ext cx="9410006" cy="197850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657018">
                      <a:extLst>
                        <a:ext uri="{9D8B030D-6E8A-4147-A177-3AD203B41FA5}">
                          <a16:colId xmlns:a16="http://schemas.microsoft.com/office/drawing/2014/main" val="157547738"/>
                        </a:ext>
                      </a:extLst>
                    </a:gridCol>
                    <a:gridCol w="4752988">
                      <a:extLst>
                        <a:ext uri="{9D8B030D-6E8A-4147-A177-3AD203B41FA5}">
                          <a16:colId xmlns:a16="http://schemas.microsoft.com/office/drawing/2014/main" val="1665260547"/>
                        </a:ext>
                      </a:extLst>
                    </a:gridCol>
                  </a:tblGrid>
                  <a:tr h="5103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Oscillateur RLC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Oscillateur par translation mécanique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37767577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Courant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Déplacement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x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4939575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Inductance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Masse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m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03130025"/>
                      </a:ext>
                    </a:extLst>
                  </a:tr>
                  <a:tr h="52349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Capacité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98205" t="-283721" r="-513" b="-69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1836053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02384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au 1">
                <a:extLst>
                  <a:ext uri="{FF2B5EF4-FFF2-40B4-BE49-F238E27FC236}">
                    <a16:creationId xmlns:a16="http://schemas.microsoft.com/office/drawing/2014/main" id="{7800014A-6ACC-4847-A0BB-6169165D1B4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8831234"/>
                  </p:ext>
                </p:extLst>
              </p:nvPr>
            </p:nvGraphicFramePr>
            <p:xfrm>
              <a:off x="1504604" y="263118"/>
              <a:ext cx="9410006" cy="329981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657018">
                      <a:extLst>
                        <a:ext uri="{9D8B030D-6E8A-4147-A177-3AD203B41FA5}">
                          <a16:colId xmlns:a16="http://schemas.microsoft.com/office/drawing/2014/main" val="157547738"/>
                        </a:ext>
                      </a:extLst>
                    </a:gridCol>
                    <a:gridCol w="4752988">
                      <a:extLst>
                        <a:ext uri="{9D8B030D-6E8A-4147-A177-3AD203B41FA5}">
                          <a16:colId xmlns:a16="http://schemas.microsoft.com/office/drawing/2014/main" val="1665260547"/>
                        </a:ext>
                      </a:extLst>
                    </a:gridCol>
                  </a:tblGrid>
                  <a:tr h="5103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Oscillateur RLC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Oscillateur par translation mécanique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37767577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Courant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Déplacement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x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4939575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Inductance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Masse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m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03130025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Capacité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Inverse de la raideur :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𝑘</m:t>
                                  </m:r>
                                </m:den>
                              </m:f>
                            </m:oMath>
                          </a14:m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18360533"/>
                      </a:ext>
                    </a:extLst>
                  </a:tr>
                  <a:tr h="9977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Equation différentielle pour l’oscillateur non amorti :  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𝒅</m:t>
                                      </m:r>
                                    </m:e>
                                    <m:sup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𝒊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𝒅𝒕</m:t>
                                  </m:r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²</m:t>
                                  </m:r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 </m:t>
                              </m:r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𝒊</m:t>
                              </m:r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 0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𝑳𝑪</m:t>
                                      </m:r>
                                    </m:e>
                                  </m:rad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fr-FR" sz="2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Equation différentielle pour l’oscillateur non amorti :   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𝒅</m:t>
                                      </m:r>
                                    </m:e>
                                    <m:sup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𝒙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𝒅𝒕</m:t>
                                  </m:r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²</m:t>
                                  </m:r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 </m:t>
                              </m:r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𝒙</m:t>
                              </m:r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 0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𝒌</m:t>
                                      </m:r>
                                    </m:num>
                                    <m:den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𝒎</m:t>
                                      </m:r>
                                    </m:den>
                                  </m:f>
                                </m:e>
                              </m:rad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fr-FR" sz="2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8512302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au 1">
                <a:extLst>
                  <a:ext uri="{FF2B5EF4-FFF2-40B4-BE49-F238E27FC236}">
                    <a16:creationId xmlns:a16="http://schemas.microsoft.com/office/drawing/2014/main" id="{7800014A-6ACC-4847-A0BB-6169165D1B4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8831234"/>
                  </p:ext>
                </p:extLst>
              </p:nvPr>
            </p:nvGraphicFramePr>
            <p:xfrm>
              <a:off x="1504604" y="263118"/>
              <a:ext cx="9410006" cy="329981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657018">
                      <a:extLst>
                        <a:ext uri="{9D8B030D-6E8A-4147-A177-3AD203B41FA5}">
                          <a16:colId xmlns:a16="http://schemas.microsoft.com/office/drawing/2014/main" val="157547738"/>
                        </a:ext>
                      </a:extLst>
                    </a:gridCol>
                    <a:gridCol w="4752988">
                      <a:extLst>
                        <a:ext uri="{9D8B030D-6E8A-4147-A177-3AD203B41FA5}">
                          <a16:colId xmlns:a16="http://schemas.microsoft.com/office/drawing/2014/main" val="1665260547"/>
                        </a:ext>
                      </a:extLst>
                    </a:gridCol>
                  </a:tblGrid>
                  <a:tr h="5103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Oscillateur RLC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Oscillateur par translation mécanique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37767577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Courant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Déplacement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x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4939575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Inductance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Masse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m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03130025"/>
                      </a:ext>
                    </a:extLst>
                  </a:tr>
                  <a:tr h="52349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Capacité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98205" t="-283721" r="-513" b="-2546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18360533"/>
                      </a:ext>
                    </a:extLst>
                  </a:tr>
                  <a:tr h="1321308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131" t="-152074" r="-102484" b="-9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98205" t="-152074" r="-513" b="-9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8512302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004977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au 1">
                <a:extLst>
                  <a:ext uri="{FF2B5EF4-FFF2-40B4-BE49-F238E27FC236}">
                    <a16:creationId xmlns:a16="http://schemas.microsoft.com/office/drawing/2014/main" id="{0E2D4F3A-D51B-405B-91E2-30C426D65FB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1845882"/>
                  </p:ext>
                </p:extLst>
              </p:nvPr>
            </p:nvGraphicFramePr>
            <p:xfrm>
              <a:off x="1504604" y="263118"/>
              <a:ext cx="9410006" cy="403075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657018">
                      <a:extLst>
                        <a:ext uri="{9D8B030D-6E8A-4147-A177-3AD203B41FA5}">
                          <a16:colId xmlns:a16="http://schemas.microsoft.com/office/drawing/2014/main" val="157547738"/>
                        </a:ext>
                      </a:extLst>
                    </a:gridCol>
                    <a:gridCol w="4752988">
                      <a:extLst>
                        <a:ext uri="{9D8B030D-6E8A-4147-A177-3AD203B41FA5}">
                          <a16:colId xmlns:a16="http://schemas.microsoft.com/office/drawing/2014/main" val="1665260547"/>
                        </a:ext>
                      </a:extLst>
                    </a:gridCol>
                  </a:tblGrid>
                  <a:tr h="5103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Oscillateur RLC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Oscillateur par translation mécanique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37767577"/>
                      </a:ext>
                    </a:extLst>
                  </a:tr>
                  <a:tr h="5103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Courant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Déplacement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x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79754173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Inductance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Masse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m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4939575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Capacité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Inverse de la raideur :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𝑘</m:t>
                                  </m:r>
                                </m:den>
                              </m:f>
                            </m:oMath>
                          </a14:m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03130025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Equation différentielle pour l’oscillateur non amorti :  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𝒅</m:t>
                                      </m:r>
                                    </m:e>
                                    <m:sup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𝒊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𝒅𝒕</m:t>
                                  </m:r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²</m:t>
                                  </m:r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 </m:t>
                              </m:r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𝒊</m:t>
                              </m:r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 0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𝑳𝑪</m:t>
                                      </m:r>
                                    </m:e>
                                  </m:rad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fr-FR" sz="2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Equation différentielle pour l’oscillateur non amorti :   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𝒅</m:t>
                                      </m:r>
                                    </m:e>
                                    <m:sup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𝒙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𝒅𝒕</m:t>
                                  </m:r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²</m:t>
                                  </m:r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 </m:t>
                              </m:r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𝒙</m:t>
                              </m:r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 0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𝒌</m:t>
                                      </m:r>
                                    </m:num>
                                    <m:den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𝒎</m:t>
                                      </m:r>
                                    </m:den>
                                  </m:f>
                                </m:e>
                              </m:rad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fr-FR" sz="2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18360533"/>
                      </a:ext>
                    </a:extLst>
                  </a:tr>
                  <a:tr h="9977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Résistance : </a:t>
                          </a:r>
                          <a:r>
                            <a:rPr lang="fr-FR" sz="2000" b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R</a:t>
                          </a:r>
                          <a:endParaRPr lang="fr-FR" sz="2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Coefficient de frottements fluides : </a:t>
                          </a:r>
                          <a:r>
                            <a:rPr lang="el-GR" sz="2000" b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λ</a:t>
                          </a:r>
                          <a:endParaRPr lang="fr-FR" sz="2000" b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8512302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au 1">
                <a:extLst>
                  <a:ext uri="{FF2B5EF4-FFF2-40B4-BE49-F238E27FC236}">
                    <a16:creationId xmlns:a16="http://schemas.microsoft.com/office/drawing/2014/main" id="{0E2D4F3A-D51B-405B-91E2-30C426D65FB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1845882"/>
                  </p:ext>
                </p:extLst>
              </p:nvPr>
            </p:nvGraphicFramePr>
            <p:xfrm>
              <a:off x="1504604" y="263118"/>
              <a:ext cx="9410006" cy="403075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657018">
                      <a:extLst>
                        <a:ext uri="{9D8B030D-6E8A-4147-A177-3AD203B41FA5}">
                          <a16:colId xmlns:a16="http://schemas.microsoft.com/office/drawing/2014/main" val="157547738"/>
                        </a:ext>
                      </a:extLst>
                    </a:gridCol>
                    <a:gridCol w="4752988">
                      <a:extLst>
                        <a:ext uri="{9D8B030D-6E8A-4147-A177-3AD203B41FA5}">
                          <a16:colId xmlns:a16="http://schemas.microsoft.com/office/drawing/2014/main" val="1665260547"/>
                        </a:ext>
                      </a:extLst>
                    </a:gridCol>
                  </a:tblGrid>
                  <a:tr h="5103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Oscillateur RLC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Oscillateur par translation mécanique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37767577"/>
                      </a:ext>
                    </a:extLst>
                  </a:tr>
                  <a:tr h="5103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Courant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Déplacement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x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79754173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Inductance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Masse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m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4939575"/>
                      </a:ext>
                    </a:extLst>
                  </a:tr>
                  <a:tr h="52349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Capacité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98205" t="-290698" r="-513" b="-3872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03130025"/>
                      </a:ext>
                    </a:extLst>
                  </a:tr>
                  <a:tr h="1016508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131" t="-201198" r="-102484" b="-994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98205" t="-201198" r="-513" b="-9940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18360533"/>
                      </a:ext>
                    </a:extLst>
                  </a:tr>
                  <a:tr h="9977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Résistance : </a:t>
                          </a:r>
                          <a:r>
                            <a:rPr lang="fr-FR" sz="2000" b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R</a:t>
                          </a:r>
                          <a:endParaRPr lang="fr-FR" sz="2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Coefficient de frottements fluides : </a:t>
                          </a:r>
                          <a:r>
                            <a:rPr lang="el-GR" sz="2000" b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λ</a:t>
                          </a:r>
                          <a:endParaRPr lang="fr-FR" sz="2000" b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8512302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85658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au 3">
                <a:extLst>
                  <a:ext uri="{FF2B5EF4-FFF2-40B4-BE49-F238E27FC236}">
                    <a16:creationId xmlns:a16="http://schemas.microsoft.com/office/drawing/2014/main" id="{45BB1C11-099F-42F7-B951-BE03555E912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4225195"/>
                  </p:ext>
                </p:extLst>
              </p:nvPr>
            </p:nvGraphicFramePr>
            <p:xfrm>
              <a:off x="1504604" y="263118"/>
              <a:ext cx="9410006" cy="557936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657018">
                      <a:extLst>
                        <a:ext uri="{9D8B030D-6E8A-4147-A177-3AD203B41FA5}">
                          <a16:colId xmlns:a16="http://schemas.microsoft.com/office/drawing/2014/main" val="157547738"/>
                        </a:ext>
                      </a:extLst>
                    </a:gridCol>
                    <a:gridCol w="4752988">
                      <a:extLst>
                        <a:ext uri="{9D8B030D-6E8A-4147-A177-3AD203B41FA5}">
                          <a16:colId xmlns:a16="http://schemas.microsoft.com/office/drawing/2014/main" val="1665260547"/>
                        </a:ext>
                      </a:extLst>
                    </a:gridCol>
                  </a:tblGrid>
                  <a:tr h="5103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Oscillateur RLC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Oscillateur par translation mécanique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37767577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Courant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Déplacement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x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4939575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Inductance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Masse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m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03130025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Capacité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Inverse de la raideur :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𝑘</m:t>
                                  </m:r>
                                </m:den>
                              </m:f>
                            </m:oMath>
                          </a14:m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18360533"/>
                      </a:ext>
                    </a:extLst>
                  </a:tr>
                  <a:tr h="9977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Equation différentielle pour l’oscillateur non amorti :  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𝒅</m:t>
                                      </m:r>
                                    </m:e>
                                    <m:sup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𝒊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𝒅𝒕</m:t>
                                  </m:r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²</m:t>
                                  </m:r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 </m:t>
                              </m:r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𝒊</m:t>
                              </m:r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 0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𝑳𝑪</m:t>
                                      </m:r>
                                    </m:e>
                                  </m:rad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fr-FR" sz="2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Equation différentielle pour l’oscillateur non amorti :   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𝒅</m:t>
                                      </m:r>
                                    </m:e>
                                    <m:sup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𝒙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𝒅𝒕</m:t>
                                  </m:r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²</m:t>
                                  </m:r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 </m:t>
                              </m:r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𝒙</m:t>
                              </m:r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 0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𝒌</m:t>
                                      </m:r>
                                    </m:num>
                                    <m:den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𝒎</m:t>
                                      </m:r>
                                    </m:den>
                                  </m:f>
                                </m:e>
                              </m:rad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fr-FR" sz="2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85123024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Résistance : </a:t>
                          </a:r>
                          <a:r>
                            <a:rPr lang="fr-FR" sz="2000" b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R</a:t>
                          </a:r>
                          <a:endParaRPr lang="fr-FR" sz="2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Coefficient de frottements fluides : </a:t>
                          </a:r>
                          <a:r>
                            <a:rPr lang="el-GR" sz="2000" b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λ</a:t>
                          </a:r>
                          <a:endParaRPr lang="fr-FR" sz="2000" b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79464115"/>
                      </a:ext>
                    </a:extLst>
                  </a:tr>
                  <a:tr h="919733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Equation différentielle pour l’oscillateur amorti :           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𝒅</m:t>
                                      </m:r>
                                    </m:e>
                                    <m:sup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𝒊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𝒅𝒕</m:t>
                                  </m:r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²</m:t>
                                  </m:r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+</m:t>
                              </m:r>
                            </m:oMath>
                          </a14:m>
                          <a:r>
                            <a:rPr lang="fr-FR" sz="2000" b="1" dirty="0">
                              <a:ea typeface="Cambria Math" panose="020405030504060302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l-G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ω</m:t>
                                      </m:r>
                                    </m:e>
                                    <m:sub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𝟎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𝑸</m:t>
                                  </m:r>
                                </m:den>
                              </m:f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𝒅𝒊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𝒅𝒕</m:t>
                                  </m:r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 </m:t>
                              </m:r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𝒊</m:t>
                              </m:r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 0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𝑳𝑪</m:t>
                                      </m:r>
                                    </m:e>
                                  </m:rad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𝑒𝑡</m:t>
                              </m:r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𝑸</m:t>
                              </m:r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𝑹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𝑳</m:t>
                                      </m:r>
                                    </m:num>
                                    <m:den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𝑪</m:t>
                                      </m:r>
                                    </m:den>
                                  </m:f>
                                </m:e>
                              </m:rad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fr-FR" sz="2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Equation différentielle pour l’oscillateur amorti :           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𝒅</m:t>
                                      </m:r>
                                    </m:e>
                                    <m:sup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𝒙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𝒅𝒕</m:t>
                                  </m:r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²</m:t>
                                  </m:r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+</m:t>
                              </m:r>
                            </m:oMath>
                          </a14:m>
                          <a:r>
                            <a:rPr lang="fr-FR" sz="2000" b="1" dirty="0">
                              <a:ea typeface="Cambria Math" panose="020405030504060302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l-G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ω</m:t>
                                      </m:r>
                                    </m:e>
                                    <m:sub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𝟎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𝑸</m:t>
                                  </m:r>
                                </m:den>
                              </m:f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𝒅𝒙</m:t>
                                  </m:r>
                                </m:num>
                                <m:den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𝒅𝒕</m:t>
                                  </m:r>
                                </m:den>
                              </m:f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 </m:t>
                              </m:r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𝒙</m:t>
                              </m:r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 0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=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𝒌</m:t>
                                      </m:r>
                                    </m:num>
                                    <m:den>
                                      <m:r>
                                        <a:rPr lang="fr-FR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𝒎</m:t>
                                      </m:r>
                                    </m:den>
                                  </m:f>
                                </m:e>
                              </m:rad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𝑒𝑡</m:t>
                              </m:r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𝑸</m:t>
                              </m:r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l-G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λ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fr-FR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𝒌𝒎</m:t>
                                  </m:r>
                                </m:e>
                              </m:rad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fr-FR" sz="2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89153154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au 3">
                <a:extLst>
                  <a:ext uri="{FF2B5EF4-FFF2-40B4-BE49-F238E27FC236}">
                    <a16:creationId xmlns:a16="http://schemas.microsoft.com/office/drawing/2014/main" id="{45BB1C11-099F-42F7-B951-BE03555E912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4225195"/>
                  </p:ext>
                </p:extLst>
              </p:nvPr>
            </p:nvGraphicFramePr>
            <p:xfrm>
              <a:off x="1504604" y="263118"/>
              <a:ext cx="9410006" cy="557936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657018">
                      <a:extLst>
                        <a:ext uri="{9D8B030D-6E8A-4147-A177-3AD203B41FA5}">
                          <a16:colId xmlns:a16="http://schemas.microsoft.com/office/drawing/2014/main" val="157547738"/>
                        </a:ext>
                      </a:extLst>
                    </a:gridCol>
                    <a:gridCol w="4752988">
                      <a:extLst>
                        <a:ext uri="{9D8B030D-6E8A-4147-A177-3AD203B41FA5}">
                          <a16:colId xmlns:a16="http://schemas.microsoft.com/office/drawing/2014/main" val="1665260547"/>
                        </a:ext>
                      </a:extLst>
                    </a:gridCol>
                  </a:tblGrid>
                  <a:tr h="5103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Oscillateur RLC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Oscillateur par translation mécanique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37767577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Courant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Déplacement : 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x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4939575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Inductance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Masse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m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03130025"/>
                      </a:ext>
                    </a:extLst>
                  </a:tr>
                  <a:tr h="52349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Capacité :</a:t>
                          </a:r>
                          <a:r>
                            <a:rPr lang="fr-FR" sz="2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C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98205" t="-283721" r="-513" b="-68953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18360533"/>
                      </a:ext>
                    </a:extLst>
                  </a:tr>
                  <a:tr h="1321308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131" t="-152074" r="-102484" b="-1732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98205" t="-152074" r="-513" b="-1732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85123024"/>
                      </a:ext>
                    </a:extLst>
                  </a:tr>
                  <a:tr h="472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Résistance : </a:t>
                          </a:r>
                          <a:r>
                            <a:rPr lang="fr-FR" sz="2000" b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R</a:t>
                          </a:r>
                          <a:endParaRPr lang="fr-FR" sz="2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Coefficient de frottements fluides : </a:t>
                          </a:r>
                          <a:r>
                            <a:rPr lang="el-GR" sz="2000" b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λ</a:t>
                          </a:r>
                          <a:endParaRPr lang="fr-FR" sz="2000" b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79464115"/>
                      </a:ext>
                    </a:extLst>
                  </a:tr>
                  <a:tr h="180721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131" t="-210101" r="-102484" b="-6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98205" t="-210101" r="-513" b="-6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9153154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13403148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320</Words>
  <Application>Microsoft Office PowerPoint</Application>
  <PresentationFormat>Grand écran</PresentationFormat>
  <Paragraphs>56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6</cp:revision>
  <dcterms:created xsi:type="dcterms:W3CDTF">2019-04-14T09:16:32Z</dcterms:created>
  <dcterms:modified xsi:type="dcterms:W3CDTF">2019-04-16T05:29:57Z</dcterms:modified>
</cp:coreProperties>
</file>