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A2128A-A5A9-4F35-B3F8-E261346428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6B3DA6-88D5-46E5-AC71-07EEAE4FD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E5AB9C-F3FC-4BB3-9803-BE83BFA6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5CB1E3-AF00-40AE-9059-AEBF18CC0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D7DECF-5D71-4B34-ACEE-32C16B291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880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6C0DCA-B87E-4639-B947-00D30E21C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10DD2C4-FC1A-475F-BB15-1A82CBD4CB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D43BF2-6FD7-402C-B378-964161A47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2DA735-3420-4B60-AD2A-1C7F4051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B03448-4FA8-43F4-9B62-8C3DAB23C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00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4C649E-F35B-4300-B8C3-EBC72222EA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3444327-BF4A-465A-A906-408F50239A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D52616-F8BD-4048-9C25-3080C10F7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FC4806-53BF-4036-A515-101700D71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2AD655-B0D4-4048-AA1B-BB1ED5EA9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304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0E478A-3FDA-4392-B3F2-8F78F815C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C134BE1-E6A6-42CF-91FE-89A4F312F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075A09-74FF-4C46-BF18-28E390076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3A7E08-DA3A-417A-ACEA-29ECEAD9A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40CABF-56FE-4E58-A707-F2D12C423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659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A51C3B-223C-4EAD-8CCF-F0EC23E6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A3C38D-5AF6-44D6-9D1E-9C0CD6C79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779C97-DC12-4100-A4D1-C835C681C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8A19DE-90FA-4495-B7B6-C04B7EF8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46724A-C465-4AE6-A16D-CEFCB68A3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964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E2234F-D6BF-418A-A38E-C43CCED23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066788D-48EF-4658-86E3-F9484641E8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03BCF88-EE7B-43D3-B1D1-96F0C6508A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1AA128C-04A2-4CC9-B8C0-BB51E4B99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F31A18-468B-46C4-86E1-2D9721175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AFE59BD-ACD8-4CBC-8C8B-2BC3B122B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2857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C4B099-D426-42E4-B363-0CF06BBE8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2FC572-9925-4B38-BDDD-A5FF7DD51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ED5EAD7-927C-4CA0-8F19-72D2075C7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297B13A-14EF-409D-9C3A-B00B99BE8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507997A-31F9-46ED-9E8F-770D56D2EF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4F7FF58-0BDE-4864-8F55-EC2EAE8C9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A4A977F-AD24-47D3-8EB4-2B959B5C4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E00626D-910F-4C13-AE96-69973199F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773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DACBD8-870E-40B3-B8D1-C4FEC8CE0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9DF0DB9-B70F-4D36-8A39-EA5992A4C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411A4E-B050-4C1B-94D1-F7AEC85B7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60BAD96-E279-49E6-AE4F-087ADB704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347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C59AC8A-1E92-42A6-9E11-128BF40A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AA766A-D8E4-4A4B-BE7B-1F99B884F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D44920-AD90-495E-A484-0DD70F5F2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7425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C3E539-6A9C-4951-8F8C-C03D058BE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783D42F-45E3-410F-95B2-5C88DA7B7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6F39C8D-3FFF-45EA-8CAA-0B4004EE82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514C5A-A37E-4477-811F-6AC49244E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A15DC6-0B9A-4317-9CE9-71B9AC277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238F9-47C4-4D5F-9C05-C8B1B654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983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363750-68DA-45BF-8FBE-3F998BA1F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BFC849-33A4-42D8-9653-84A63731A1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F794EB-0E27-4E6D-A9B6-62E599BCFD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3E6442B-6B8D-4FA3-81C2-3E61ECF65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D922E0-942A-4BB4-AEFC-92CEB3947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976D6CC-72A7-4C8E-90F5-86AD2EF2A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48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54BB589-376A-4BCC-9819-EF8ECC7F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26ACD3-C0B5-4BD0-831E-82361662E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7386B55-2508-49A5-B60E-FBCB76D2D4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80865-0110-4D07-AD3D-53FDB88286D4}" type="datetimeFigureOut">
              <a:rPr lang="fr-FR" smtClean="0"/>
              <a:t>13/05/2019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8167C1-6DFC-4E6C-8811-51142CFC37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CCC0CF-02DF-4DA7-B48A-0A038A7F4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C7FC0-0618-4CDE-BEB3-5718FA8C8B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08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252EBF-1BC4-4DD1-AE3E-FAC9A04024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Mesures et contrôles</a:t>
            </a:r>
          </a:p>
        </p:txBody>
      </p:sp>
    </p:spTree>
    <p:extLst>
      <p:ext uri="{BB962C8B-B14F-4D97-AF65-F5344CB8AC3E}">
        <p14:creationId xmlns:p14="http://schemas.microsoft.com/office/powerpoint/2010/main" val="995675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60CC453-7C91-4246-ABF9-ACA9A8A29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774723"/>
              </p:ext>
            </p:extLst>
          </p:nvPr>
        </p:nvGraphicFramePr>
        <p:xfrm>
          <a:off x="2032000" y="174543"/>
          <a:ext cx="812799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08159142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45170961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57486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Thermistance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Plage de température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Précision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89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au Germanium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-300 °C – - 150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+/- 1,5 %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Pt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-200°C – 600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4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Thermocouples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079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Cuivre/Constantan type 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 °C – 370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15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 err="1"/>
                        <a:t>Chromel</a:t>
                      </a:r>
                      <a:r>
                        <a:rPr lang="fr-FR" sz="2400" b="0" dirty="0"/>
                        <a:t>/</a:t>
                      </a:r>
                      <a:r>
                        <a:rPr lang="fr-FR" sz="2400" b="0" dirty="0" err="1"/>
                        <a:t>Alumel</a:t>
                      </a:r>
                      <a:r>
                        <a:rPr lang="fr-FR" sz="2400" b="0" dirty="0"/>
                        <a:t> type 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-270°C – 1250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883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Fer/Constantan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-210 °C – 800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49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Pt-Rh (10%) / Pt Type 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-50 °C – 1500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+/- 0,4 %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28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075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60CC453-7C91-4246-ABF9-ACA9A8A29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296702"/>
              </p:ext>
            </p:extLst>
          </p:nvPr>
        </p:nvGraphicFramePr>
        <p:xfrm>
          <a:off x="2032000" y="174543"/>
          <a:ext cx="812799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08159142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45170961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57486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Thermistance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Plage de température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Précision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89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au Germanium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-300 °C – - 150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+/- 1,5 %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Pt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-200°C – 600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4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Thermocouples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079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Cuivre/Constantan type 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 °C – 370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15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 err="1"/>
                        <a:t>Chromel</a:t>
                      </a:r>
                      <a:r>
                        <a:rPr lang="fr-FR" sz="2400" b="0" dirty="0"/>
                        <a:t>/</a:t>
                      </a:r>
                      <a:r>
                        <a:rPr lang="fr-FR" sz="2400" b="0" dirty="0" err="1"/>
                        <a:t>Alumel</a:t>
                      </a:r>
                      <a:r>
                        <a:rPr lang="fr-FR" sz="2400" b="0" dirty="0"/>
                        <a:t> type 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-270°C – 1250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883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Fer/Constantan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-210 °C – 800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49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Pt-Rh (10%) / Pt Type 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-50 °C – 1500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+/- 0,4 %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28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130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60CC453-7C91-4246-ABF9-ACA9A8A29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04395"/>
              </p:ext>
            </p:extLst>
          </p:nvPr>
        </p:nvGraphicFramePr>
        <p:xfrm>
          <a:off x="2032000" y="174543"/>
          <a:ext cx="812799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08159142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45170961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57486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Thermistance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Plage de température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Précision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89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au Germanium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-300 °C – - 150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+/- 1,5 %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Pt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-200°C – 600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4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Thermocouples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079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Cuivre/Constantan type 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 °C – 370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15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 err="1"/>
                        <a:t>Chromel</a:t>
                      </a:r>
                      <a:r>
                        <a:rPr lang="fr-FR" sz="2400" b="0" dirty="0"/>
                        <a:t>/</a:t>
                      </a:r>
                      <a:r>
                        <a:rPr lang="fr-FR" sz="2400" b="0" dirty="0" err="1"/>
                        <a:t>Alumel</a:t>
                      </a:r>
                      <a:r>
                        <a:rPr lang="fr-FR" sz="2400" b="0" dirty="0"/>
                        <a:t> type 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-270°C – 1250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883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Fer/Constantan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-210 °C – 800 °C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49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Pt-Rh (10%) / Pt Type 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-50 °C – 1500 °C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+/- 0,4 %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28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070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86D8814-1729-4EDD-8C3D-C5641DBD2DFC}"/>
              </a:ext>
            </a:extLst>
          </p:cNvPr>
          <p:cNvSpPr/>
          <p:nvPr/>
        </p:nvSpPr>
        <p:spPr>
          <a:xfrm>
            <a:off x="140677" y="2747597"/>
            <a:ext cx="2690446" cy="1204546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Phénomène Physique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CB7CFA0-EA7E-4EC4-BAEA-63F0A7A14FC8}"/>
              </a:ext>
            </a:extLst>
          </p:cNvPr>
          <p:cNvCxnSpPr>
            <a:stCxn id="4" idx="3"/>
          </p:cNvCxnSpPr>
          <p:nvPr/>
        </p:nvCxnSpPr>
        <p:spPr>
          <a:xfrm flipV="1">
            <a:off x="2831123" y="3345474"/>
            <a:ext cx="615461" cy="4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A48DBB4F-CEEC-4AC2-8ED8-C5B2173C5505}"/>
              </a:ext>
            </a:extLst>
          </p:cNvPr>
          <p:cNvSpPr/>
          <p:nvPr/>
        </p:nvSpPr>
        <p:spPr>
          <a:xfrm>
            <a:off x="3455377" y="2735507"/>
            <a:ext cx="2189284" cy="11056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Mesurande 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D757A566-8E43-404C-B4EF-3DB142151A42}"/>
              </a:ext>
            </a:extLst>
          </p:cNvPr>
          <p:cNvCxnSpPr>
            <a:stCxn id="7" idx="6"/>
          </p:cNvCxnSpPr>
          <p:nvPr/>
        </p:nvCxnSpPr>
        <p:spPr>
          <a:xfrm>
            <a:off x="5644661" y="3288324"/>
            <a:ext cx="6242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3FB719F0-BE91-4090-B161-44F54C4C28AE}"/>
              </a:ext>
            </a:extLst>
          </p:cNvPr>
          <p:cNvSpPr/>
          <p:nvPr/>
        </p:nvSpPr>
        <p:spPr>
          <a:xfrm>
            <a:off x="6339252" y="2690447"/>
            <a:ext cx="2787163" cy="110562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Capteur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10363BD-4FB4-4BA8-9E13-63B3DEE35705}"/>
              </a:ext>
            </a:extLst>
          </p:cNvPr>
          <p:cNvCxnSpPr>
            <a:stCxn id="10" idx="6"/>
          </p:cNvCxnSpPr>
          <p:nvPr/>
        </p:nvCxnSpPr>
        <p:spPr>
          <a:xfrm flipV="1">
            <a:off x="9126415" y="3226778"/>
            <a:ext cx="553915" cy="164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8CD4C6AE-97FD-4CDB-B60D-B04C9BCA557A}"/>
              </a:ext>
            </a:extLst>
          </p:cNvPr>
          <p:cNvSpPr/>
          <p:nvPr/>
        </p:nvSpPr>
        <p:spPr>
          <a:xfrm>
            <a:off x="9680330" y="2747597"/>
            <a:ext cx="2233248" cy="9913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Affichage de la mesure </a:t>
            </a: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402BD69F-8C60-4347-B3A9-A20269AD9EFB}"/>
              </a:ext>
            </a:extLst>
          </p:cNvPr>
          <p:cNvCxnSpPr>
            <a:stCxn id="10" idx="0"/>
          </p:cNvCxnSpPr>
          <p:nvPr/>
        </p:nvCxnSpPr>
        <p:spPr>
          <a:xfrm flipH="1" flipV="1">
            <a:off x="7728438" y="2013438"/>
            <a:ext cx="4396" cy="677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9BF94994-F074-445E-9E71-475B5DBC2B77}"/>
              </a:ext>
            </a:extLst>
          </p:cNvPr>
          <p:cNvSpPr/>
          <p:nvPr/>
        </p:nvSpPr>
        <p:spPr>
          <a:xfrm>
            <a:off x="6747423" y="1387719"/>
            <a:ext cx="1962028" cy="553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Domaine nominal d’utilisation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B4B031B0-65B2-47B2-8958-2DA3BE013203}"/>
              </a:ext>
            </a:extLst>
          </p:cNvPr>
          <p:cNvSpPr/>
          <p:nvPr/>
        </p:nvSpPr>
        <p:spPr>
          <a:xfrm>
            <a:off x="5385287" y="4262788"/>
            <a:ext cx="1907930" cy="553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Précision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49AEE32-2F1E-4A10-AC0C-3C37A9D60DD9}"/>
              </a:ext>
            </a:extLst>
          </p:cNvPr>
          <p:cNvSpPr/>
          <p:nvPr/>
        </p:nvSpPr>
        <p:spPr>
          <a:xfrm>
            <a:off x="8212016" y="4275252"/>
            <a:ext cx="1688122" cy="553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Etalonnage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F5E5DADA-5866-491E-8CDC-8D6A2A8C803F}"/>
              </a:ext>
            </a:extLst>
          </p:cNvPr>
          <p:cNvSpPr/>
          <p:nvPr/>
        </p:nvSpPr>
        <p:spPr>
          <a:xfrm>
            <a:off x="9952893" y="1408235"/>
            <a:ext cx="1688122" cy="55391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Erreurs ??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DDCC5F9F-7A57-4C38-9333-163247AE7BD6}"/>
              </a:ext>
            </a:extLst>
          </p:cNvPr>
          <p:cNvCxnSpPr>
            <a:stCxn id="10" idx="3"/>
          </p:cNvCxnSpPr>
          <p:nvPr/>
        </p:nvCxnSpPr>
        <p:spPr>
          <a:xfrm flipH="1">
            <a:off x="6400800" y="3634156"/>
            <a:ext cx="346623" cy="594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C8C04DFA-BB6E-4667-9924-FAAADB5BFD54}"/>
              </a:ext>
            </a:extLst>
          </p:cNvPr>
          <p:cNvCxnSpPr>
            <a:stCxn id="10" idx="5"/>
          </p:cNvCxnSpPr>
          <p:nvPr/>
        </p:nvCxnSpPr>
        <p:spPr>
          <a:xfrm>
            <a:off x="8718244" y="3634156"/>
            <a:ext cx="408171" cy="5685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A77B5F7A-6E60-4AEB-9348-B2B554709366}"/>
              </a:ext>
            </a:extLst>
          </p:cNvPr>
          <p:cNvCxnSpPr>
            <a:stCxn id="13" idx="0"/>
          </p:cNvCxnSpPr>
          <p:nvPr/>
        </p:nvCxnSpPr>
        <p:spPr>
          <a:xfrm flipV="1">
            <a:off x="10796954" y="2067659"/>
            <a:ext cx="0" cy="679938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42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FD042153-780A-4766-915A-70848B1125A4}"/>
              </a:ext>
            </a:extLst>
          </p:cNvPr>
          <p:cNvSpPr/>
          <p:nvPr/>
        </p:nvSpPr>
        <p:spPr>
          <a:xfrm>
            <a:off x="3569677" y="254977"/>
            <a:ext cx="4510454" cy="129246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Capteurs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DF09F2C-FD69-43EA-8579-C1351212A589}"/>
              </a:ext>
            </a:extLst>
          </p:cNvPr>
          <p:cNvCxnSpPr>
            <a:cxnSpLocks/>
          </p:cNvCxnSpPr>
          <p:nvPr/>
        </p:nvCxnSpPr>
        <p:spPr>
          <a:xfrm flipH="1">
            <a:off x="3631223" y="1441938"/>
            <a:ext cx="1134209" cy="2127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FE3F78B7-521F-4656-9120-ABD6FA4A2E8C}"/>
              </a:ext>
            </a:extLst>
          </p:cNvPr>
          <p:cNvCxnSpPr/>
          <p:nvPr/>
        </p:nvCxnSpPr>
        <p:spPr>
          <a:xfrm>
            <a:off x="6523892" y="1441938"/>
            <a:ext cx="1679331" cy="21892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697192D1-414C-40C5-9452-29C8F73E778D}"/>
              </a:ext>
            </a:extLst>
          </p:cNvPr>
          <p:cNvSpPr/>
          <p:nvPr/>
        </p:nvSpPr>
        <p:spPr>
          <a:xfrm>
            <a:off x="1195754" y="3631223"/>
            <a:ext cx="4334607" cy="1837592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Capteur actif : Générateur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299E8795-A772-4CDE-8C44-191859D0A68E}"/>
              </a:ext>
            </a:extLst>
          </p:cNvPr>
          <p:cNvSpPr/>
          <p:nvPr/>
        </p:nvSpPr>
        <p:spPr>
          <a:xfrm>
            <a:off x="7029450" y="3631223"/>
            <a:ext cx="4334607" cy="183759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Capteur actif : Résistance</a:t>
            </a:r>
          </a:p>
        </p:txBody>
      </p:sp>
    </p:spTree>
    <p:extLst>
      <p:ext uri="{BB962C8B-B14F-4D97-AF65-F5344CB8AC3E}">
        <p14:creationId xmlns:p14="http://schemas.microsoft.com/office/powerpoint/2010/main" val="1383757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86D8814-1729-4EDD-8C3D-C5641DBD2DFC}"/>
              </a:ext>
            </a:extLst>
          </p:cNvPr>
          <p:cNvSpPr/>
          <p:nvPr/>
        </p:nvSpPr>
        <p:spPr>
          <a:xfrm>
            <a:off x="149470" y="474785"/>
            <a:ext cx="2690446" cy="1204546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Four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CB7CFA0-EA7E-4EC4-BAEA-63F0A7A14FC8}"/>
              </a:ext>
            </a:extLst>
          </p:cNvPr>
          <p:cNvCxnSpPr>
            <a:stCxn id="4" idx="3"/>
          </p:cNvCxnSpPr>
          <p:nvPr/>
        </p:nvCxnSpPr>
        <p:spPr>
          <a:xfrm flipV="1">
            <a:off x="2839916" y="1072662"/>
            <a:ext cx="615461" cy="4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A48DBB4F-CEEC-4AC2-8ED8-C5B2173C5505}"/>
              </a:ext>
            </a:extLst>
          </p:cNvPr>
          <p:cNvSpPr/>
          <p:nvPr/>
        </p:nvSpPr>
        <p:spPr>
          <a:xfrm>
            <a:off x="3455377" y="519845"/>
            <a:ext cx="2189284" cy="11056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Mesurande : T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D757A566-8E43-404C-B4EF-3DB142151A42}"/>
              </a:ext>
            </a:extLst>
          </p:cNvPr>
          <p:cNvCxnSpPr>
            <a:stCxn id="7" idx="6"/>
          </p:cNvCxnSpPr>
          <p:nvPr/>
        </p:nvCxnSpPr>
        <p:spPr>
          <a:xfrm>
            <a:off x="5644661" y="1072662"/>
            <a:ext cx="6242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3FB719F0-BE91-4090-B161-44F54C4C28AE}"/>
              </a:ext>
            </a:extLst>
          </p:cNvPr>
          <p:cNvSpPr/>
          <p:nvPr/>
        </p:nvSpPr>
        <p:spPr>
          <a:xfrm>
            <a:off x="6260122" y="474785"/>
            <a:ext cx="2787163" cy="110562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Capteur : Thermomètre à alcool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10363BD-4FB4-4BA8-9E13-63B3DEE35705}"/>
              </a:ext>
            </a:extLst>
          </p:cNvPr>
          <p:cNvCxnSpPr>
            <a:stCxn id="10" idx="6"/>
          </p:cNvCxnSpPr>
          <p:nvPr/>
        </p:nvCxnSpPr>
        <p:spPr>
          <a:xfrm flipV="1">
            <a:off x="9047285" y="1011116"/>
            <a:ext cx="553915" cy="164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8CD4C6AE-97FD-4CDB-B60D-B04C9BCA557A}"/>
              </a:ext>
            </a:extLst>
          </p:cNvPr>
          <p:cNvSpPr/>
          <p:nvPr/>
        </p:nvSpPr>
        <p:spPr>
          <a:xfrm>
            <a:off x="9601200" y="515454"/>
            <a:ext cx="2233248" cy="9913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Affichage de la mesure : Graduation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4DFCA5D-500E-4B70-8D0B-131C2A646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916" y="1748714"/>
            <a:ext cx="6708532" cy="444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64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15B691-EA71-446F-9A96-B03DC4875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Physique Chimie T STL</a:t>
            </a:r>
          </a:p>
        </p:txBody>
      </p:sp>
    </p:spTree>
    <p:extLst>
      <p:ext uri="{BB962C8B-B14F-4D97-AF65-F5344CB8AC3E}">
        <p14:creationId xmlns:p14="http://schemas.microsoft.com/office/powerpoint/2010/main" val="732501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E586A2C-59B1-4907-B4D8-D409EA9AD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786" y="2644703"/>
            <a:ext cx="5354515" cy="3738512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86D8814-1729-4EDD-8C3D-C5641DBD2DFC}"/>
              </a:ext>
            </a:extLst>
          </p:cNvPr>
          <p:cNvSpPr/>
          <p:nvPr/>
        </p:nvSpPr>
        <p:spPr>
          <a:xfrm>
            <a:off x="149470" y="474785"/>
            <a:ext cx="2690446" cy="1204546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Four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CB7CFA0-EA7E-4EC4-BAEA-63F0A7A14FC8}"/>
              </a:ext>
            </a:extLst>
          </p:cNvPr>
          <p:cNvCxnSpPr>
            <a:stCxn id="4" idx="3"/>
          </p:cNvCxnSpPr>
          <p:nvPr/>
        </p:nvCxnSpPr>
        <p:spPr>
          <a:xfrm flipV="1">
            <a:off x="2839916" y="1072662"/>
            <a:ext cx="615461" cy="4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A48DBB4F-CEEC-4AC2-8ED8-C5B2173C5505}"/>
              </a:ext>
            </a:extLst>
          </p:cNvPr>
          <p:cNvSpPr/>
          <p:nvPr/>
        </p:nvSpPr>
        <p:spPr>
          <a:xfrm>
            <a:off x="3455377" y="519845"/>
            <a:ext cx="2189284" cy="110563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Mesurande : T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D757A566-8E43-404C-B4EF-3DB142151A42}"/>
              </a:ext>
            </a:extLst>
          </p:cNvPr>
          <p:cNvCxnSpPr>
            <a:stCxn id="7" idx="6"/>
          </p:cNvCxnSpPr>
          <p:nvPr/>
        </p:nvCxnSpPr>
        <p:spPr>
          <a:xfrm>
            <a:off x="5644661" y="1072662"/>
            <a:ext cx="6242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3FB719F0-BE91-4090-B161-44F54C4C28AE}"/>
              </a:ext>
            </a:extLst>
          </p:cNvPr>
          <p:cNvSpPr/>
          <p:nvPr/>
        </p:nvSpPr>
        <p:spPr>
          <a:xfrm>
            <a:off x="6260122" y="474785"/>
            <a:ext cx="2787163" cy="110562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Capteur : Thermistance Pt 100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10363BD-4FB4-4BA8-9E13-63B3DEE35705}"/>
              </a:ext>
            </a:extLst>
          </p:cNvPr>
          <p:cNvCxnSpPr>
            <a:stCxn id="10" idx="6"/>
          </p:cNvCxnSpPr>
          <p:nvPr/>
        </p:nvCxnSpPr>
        <p:spPr>
          <a:xfrm flipV="1">
            <a:off x="9047285" y="1011116"/>
            <a:ext cx="553915" cy="164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8CD4C6AE-97FD-4CDB-B60D-B04C9BCA557A}"/>
              </a:ext>
            </a:extLst>
          </p:cNvPr>
          <p:cNvSpPr/>
          <p:nvPr/>
        </p:nvSpPr>
        <p:spPr>
          <a:xfrm>
            <a:off x="9601200" y="515454"/>
            <a:ext cx="2233248" cy="9913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Affichage de la mesure : Graduation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AEE1EB08-CD56-4F76-9018-08E3AC9D550D}"/>
                  </a:ext>
                </a:extLst>
              </p:cNvPr>
              <p:cNvSpPr txBox="1"/>
              <p:nvPr/>
            </p:nvSpPr>
            <p:spPr>
              <a:xfrm>
                <a:off x="6096000" y="1679331"/>
                <a:ext cx="53545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 = R</a:t>
                </a:r>
                <a:r>
                  <a:rPr lang="fr-F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f(T-T</a:t>
                </a:r>
                <a:r>
                  <a:rPr lang="fr-F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lang="fr-F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constante en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f    fonction caractéristique du capteur</a:t>
                </a:r>
              </a:p>
            </p:txBody>
          </p:sp>
        </mc:Choice>
        <mc:Fallback xmlns=""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AEE1EB08-CD56-4F76-9018-08E3AC9D55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679331"/>
                <a:ext cx="5354515" cy="1200329"/>
              </a:xfrm>
              <a:prstGeom prst="rect">
                <a:avLst/>
              </a:prstGeom>
              <a:blipFill>
                <a:blip r:embed="rId3"/>
                <a:stretch>
                  <a:fillRect l="-911" t="-3046" b="-659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286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B3865-2685-4F82-A157-8EA07D776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 STL p.68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D4F07B0-60E6-4A11-B91C-4D1B8D4BA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0639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BEF5615-DF22-4060-893D-7B182C6E213A}"/>
              </a:ext>
            </a:extLst>
          </p:cNvPr>
          <p:cNvSpPr/>
          <p:nvPr/>
        </p:nvSpPr>
        <p:spPr>
          <a:xfrm>
            <a:off x="4695092" y="4018085"/>
            <a:ext cx="2312377" cy="10111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22565B-F41D-410E-A68E-0AFD632E473C}"/>
              </a:ext>
            </a:extLst>
          </p:cNvPr>
          <p:cNvSpPr/>
          <p:nvPr/>
        </p:nvSpPr>
        <p:spPr>
          <a:xfrm>
            <a:off x="4695092" y="2277208"/>
            <a:ext cx="2312377" cy="2751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245842-B28E-4C61-8479-E2B35D24BF23}"/>
              </a:ext>
            </a:extLst>
          </p:cNvPr>
          <p:cNvSpPr/>
          <p:nvPr/>
        </p:nvSpPr>
        <p:spPr>
          <a:xfrm>
            <a:off x="4501667" y="2198077"/>
            <a:ext cx="2602518" cy="26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FA42019B-331E-4B52-8C1F-847F0167AE01}"/>
              </a:ext>
            </a:extLst>
          </p:cNvPr>
          <p:cNvCxnSpPr>
            <a:cxnSpLocks/>
          </p:cNvCxnSpPr>
          <p:nvPr/>
        </p:nvCxnSpPr>
        <p:spPr>
          <a:xfrm>
            <a:off x="5851280" y="1547446"/>
            <a:ext cx="0" cy="2883877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587BE09A-3498-474E-8BF2-940BAFC0B5D2}"/>
              </a:ext>
            </a:extLst>
          </p:cNvPr>
          <p:cNvSpPr/>
          <p:nvPr/>
        </p:nvSpPr>
        <p:spPr>
          <a:xfrm>
            <a:off x="4989176" y="541215"/>
            <a:ext cx="808884" cy="1255813"/>
          </a:xfrm>
          <a:custGeom>
            <a:avLst/>
            <a:gdLst>
              <a:gd name="connsiteX0" fmla="*/ 748763 w 748763"/>
              <a:gd name="connsiteY0" fmla="*/ 1078197 h 1078197"/>
              <a:gd name="connsiteX1" fmla="*/ 1416 w 748763"/>
              <a:gd name="connsiteY1" fmla="*/ 533074 h 1078197"/>
              <a:gd name="connsiteX2" fmla="*/ 546540 w 748763"/>
              <a:gd name="connsiteY2" fmla="*/ 49497 h 1078197"/>
              <a:gd name="connsiteX3" fmla="*/ 564124 w 748763"/>
              <a:gd name="connsiteY3" fmla="*/ 40705 h 10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763" h="1078197">
                <a:moveTo>
                  <a:pt x="748763" y="1078197"/>
                </a:moveTo>
                <a:cubicBezTo>
                  <a:pt x="391941" y="891360"/>
                  <a:pt x="35120" y="704524"/>
                  <a:pt x="1416" y="533074"/>
                </a:cubicBezTo>
                <a:cubicBezTo>
                  <a:pt x="-32288" y="361624"/>
                  <a:pt x="546540" y="49497"/>
                  <a:pt x="546540" y="49497"/>
                </a:cubicBezTo>
                <a:cubicBezTo>
                  <a:pt x="640325" y="-32564"/>
                  <a:pt x="602224" y="4070"/>
                  <a:pt x="564124" y="4070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4B0E8F8C-8320-416E-88A2-657FDD31CF8E}"/>
              </a:ext>
            </a:extLst>
          </p:cNvPr>
          <p:cNvSpPr/>
          <p:nvPr/>
        </p:nvSpPr>
        <p:spPr>
          <a:xfrm>
            <a:off x="5447928" y="231702"/>
            <a:ext cx="808889" cy="6682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/>
              <a:t>Ω</a:t>
            </a:r>
            <a:endParaRPr lang="fr-FR" dirty="0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1693BD1E-5267-47CB-9E99-9BCACAD7B8B9}"/>
              </a:ext>
            </a:extLst>
          </p:cNvPr>
          <p:cNvSpPr/>
          <p:nvPr/>
        </p:nvSpPr>
        <p:spPr>
          <a:xfrm rot="20856955">
            <a:off x="5756450" y="713940"/>
            <a:ext cx="1000734" cy="987264"/>
          </a:xfrm>
          <a:custGeom>
            <a:avLst/>
            <a:gdLst>
              <a:gd name="connsiteX0" fmla="*/ 0 w 1022585"/>
              <a:gd name="connsiteY0" fmla="*/ 1063869 h 1063869"/>
              <a:gd name="connsiteX1" fmla="*/ 1011115 w 1022585"/>
              <a:gd name="connsiteY1" fmla="*/ 580292 h 1063869"/>
              <a:gd name="connsiteX2" fmla="*/ 545123 w 1022585"/>
              <a:gd name="connsiteY2" fmla="*/ 0 h 106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2585" h="1063869">
                <a:moveTo>
                  <a:pt x="0" y="1063869"/>
                </a:moveTo>
                <a:cubicBezTo>
                  <a:pt x="460130" y="910736"/>
                  <a:pt x="920261" y="757603"/>
                  <a:pt x="1011115" y="580292"/>
                </a:cubicBezTo>
                <a:cubicBezTo>
                  <a:pt x="1101969" y="402981"/>
                  <a:pt x="625719" y="106973"/>
                  <a:pt x="545123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91FA3AF4-CFE7-405C-A6ED-39521C8656A1}"/>
              </a:ext>
            </a:extLst>
          </p:cNvPr>
          <p:cNvCxnSpPr/>
          <p:nvPr/>
        </p:nvCxnSpPr>
        <p:spPr>
          <a:xfrm flipH="1">
            <a:off x="6523892" y="4431323"/>
            <a:ext cx="139797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8055AF37-CB13-4BC0-A6EA-777EC0FE4D17}"/>
              </a:ext>
            </a:extLst>
          </p:cNvPr>
          <p:cNvSpPr txBox="1"/>
          <p:nvPr/>
        </p:nvSpPr>
        <p:spPr>
          <a:xfrm>
            <a:off x="8106508" y="4167554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Eau à la température T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F7B170C8-E31F-432A-9CFF-656F080C9444}"/>
              </a:ext>
            </a:extLst>
          </p:cNvPr>
          <p:cNvCxnSpPr/>
          <p:nvPr/>
        </p:nvCxnSpPr>
        <p:spPr>
          <a:xfrm>
            <a:off x="3675185" y="3024554"/>
            <a:ext cx="20574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4FD2C2DE-B25A-43A4-AADA-DB2E57D27E84}"/>
              </a:ext>
            </a:extLst>
          </p:cNvPr>
          <p:cNvSpPr txBox="1"/>
          <p:nvPr/>
        </p:nvSpPr>
        <p:spPr>
          <a:xfrm>
            <a:off x="2831122" y="2839888"/>
            <a:ext cx="1046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Pt 100</a:t>
            </a:r>
          </a:p>
        </p:txBody>
      </p:sp>
    </p:spTree>
    <p:extLst>
      <p:ext uri="{BB962C8B-B14F-4D97-AF65-F5344CB8AC3E}">
        <p14:creationId xmlns:p14="http://schemas.microsoft.com/office/powerpoint/2010/main" val="2224295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B5A9AC0-CDB9-48DA-A203-EB1639FDBD3F}"/>
              </a:ext>
            </a:extLst>
          </p:cNvPr>
          <p:cNvSpPr/>
          <p:nvPr/>
        </p:nvSpPr>
        <p:spPr>
          <a:xfrm>
            <a:off x="1418491" y="1257300"/>
            <a:ext cx="9774116" cy="347296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Cahier des charges :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Mesure de la température dans une réaction chimique pour 500 °C &lt; T &lt; 1200 °C.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Pas de Tungstène car susceptible de réagir avec les produits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Précision exigée : 0,5 %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Temps de réponse d’au moins 20 s</a:t>
            </a:r>
          </a:p>
        </p:txBody>
      </p:sp>
    </p:spTree>
    <p:extLst>
      <p:ext uri="{BB962C8B-B14F-4D97-AF65-F5344CB8AC3E}">
        <p14:creationId xmlns:p14="http://schemas.microsoft.com/office/powerpoint/2010/main" val="4024431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60CC453-7C91-4246-ABF9-ACA9A8A29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219495"/>
              </p:ext>
            </p:extLst>
          </p:nvPr>
        </p:nvGraphicFramePr>
        <p:xfrm>
          <a:off x="2032000" y="174543"/>
          <a:ext cx="812799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081591424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45170961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57486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Thermistance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Plage de température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Précision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89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au Germanium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-300 °C – - 150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+/- 1,5 %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Résistance Pt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-200°C – 600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14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Thermocouples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079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Cuivre/Constantan type 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 °C – 370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815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 err="1"/>
                        <a:t>Chromel</a:t>
                      </a:r>
                      <a:r>
                        <a:rPr lang="fr-FR" sz="2400" b="0" dirty="0"/>
                        <a:t>/</a:t>
                      </a:r>
                      <a:r>
                        <a:rPr lang="fr-FR" sz="2400" b="0" dirty="0" err="1"/>
                        <a:t>Alumel</a:t>
                      </a:r>
                      <a:r>
                        <a:rPr lang="fr-FR" sz="2400" b="0" dirty="0"/>
                        <a:t> type 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-270°C – 870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883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Fer/Constantan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-210 °C – 800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+/- 0,75 %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49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Pt-Rh (10%) / Pt Type 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-50 °C – 1500 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/>
                        <a:t>+/- 0,4 %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28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32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545</Words>
  <Application>Microsoft Office PowerPoint</Application>
  <PresentationFormat>Grand écran</PresentationFormat>
  <Paragraphs>132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Thème Office</vt:lpstr>
      <vt:lpstr>Mesures et contrôles</vt:lpstr>
      <vt:lpstr>Présentation PowerPoint</vt:lpstr>
      <vt:lpstr>Présentation PowerPoint</vt:lpstr>
      <vt:lpstr>Physique Chimie T STL</vt:lpstr>
      <vt:lpstr>Présentation PowerPoint</vt:lpstr>
      <vt:lpstr>T STL p.68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Mesures et contrôles</dc:title>
  <dc:creator>LOIC</dc:creator>
  <cp:lastModifiedBy>LOIC</cp:lastModifiedBy>
  <cp:revision>24</cp:revision>
  <dcterms:created xsi:type="dcterms:W3CDTF">2019-05-12T15:10:01Z</dcterms:created>
  <dcterms:modified xsi:type="dcterms:W3CDTF">2019-05-13T08:23:05Z</dcterms:modified>
</cp:coreProperties>
</file>