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jpe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57" r:id="rId8"/>
    <p:sldId id="263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1978-58D6-4CFD-A4D5-6A2628FD719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608E-DA2A-481B-9404-C8FB0CDB30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3515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1978-58D6-4CFD-A4D5-6A2628FD719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608E-DA2A-481B-9404-C8FB0CDB30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6115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1978-58D6-4CFD-A4D5-6A2628FD719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608E-DA2A-481B-9404-C8FB0CDB30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5041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1978-58D6-4CFD-A4D5-6A2628FD719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608E-DA2A-481B-9404-C8FB0CDB30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1071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1978-58D6-4CFD-A4D5-6A2628FD719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608E-DA2A-481B-9404-C8FB0CDB30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49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1978-58D6-4CFD-A4D5-6A2628FD719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608E-DA2A-481B-9404-C8FB0CDB30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6473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1978-58D6-4CFD-A4D5-6A2628FD719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608E-DA2A-481B-9404-C8FB0CDB30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1781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1978-58D6-4CFD-A4D5-6A2628FD719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608E-DA2A-481B-9404-C8FB0CDB30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4080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1978-58D6-4CFD-A4D5-6A2628FD719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608E-DA2A-481B-9404-C8FB0CDB30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5723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1978-58D6-4CFD-A4D5-6A2628FD719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608E-DA2A-481B-9404-C8FB0CDB30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7238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1978-58D6-4CFD-A4D5-6A2628FD719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2608E-DA2A-481B-9404-C8FB0CDB30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9325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31978-58D6-4CFD-A4D5-6A2628FD719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2608E-DA2A-481B-9404-C8FB0CDB30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2848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eb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5" t="13670" r="1599" b="13776"/>
          <a:stretch/>
        </p:blipFill>
        <p:spPr>
          <a:xfrm>
            <a:off x="1287263" y="349016"/>
            <a:ext cx="5427710" cy="287424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9" t="28034" r="49929" b="7494"/>
          <a:stretch/>
        </p:blipFill>
        <p:spPr>
          <a:xfrm>
            <a:off x="8693840" y="723112"/>
            <a:ext cx="2574790" cy="3238707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846" y="3448629"/>
            <a:ext cx="4816413" cy="3409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11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281080" y="2099479"/>
            <a:ext cx="1891949" cy="29069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1143000" y="2099479"/>
            <a:ext cx="3220871" cy="290697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en arc 5"/>
          <p:cNvCxnSpPr/>
          <p:nvPr/>
        </p:nvCxnSpPr>
        <p:spPr>
          <a:xfrm rot="16200000" flipH="1">
            <a:off x="966717" y="3546617"/>
            <a:ext cx="2906973" cy="12700"/>
          </a:xfrm>
          <a:prstGeom prst="curvedConnector5">
            <a:avLst>
              <a:gd name="adj1" fmla="val 14202"/>
              <a:gd name="adj2" fmla="val 4379094"/>
              <a:gd name="adj3" fmla="val 62324"/>
            </a:avLst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7281080" y="2099480"/>
            <a:ext cx="3220871" cy="290697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rme libre 16"/>
          <p:cNvSpPr/>
          <p:nvPr/>
        </p:nvSpPr>
        <p:spPr>
          <a:xfrm rot="6008624">
            <a:off x="7483971" y="2886389"/>
            <a:ext cx="2884282" cy="1211661"/>
          </a:xfrm>
          <a:custGeom>
            <a:avLst/>
            <a:gdLst>
              <a:gd name="connsiteX0" fmla="*/ 0 w 4135272"/>
              <a:gd name="connsiteY0" fmla="*/ 709683 h 1413146"/>
              <a:gd name="connsiteX1" fmla="*/ 2415654 w 4135272"/>
              <a:gd name="connsiteY1" fmla="*/ 1392071 h 1413146"/>
              <a:gd name="connsiteX2" fmla="*/ 4135272 w 4135272"/>
              <a:gd name="connsiteY2" fmla="*/ 0 h 141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35272" h="1413146">
                <a:moveTo>
                  <a:pt x="0" y="709683"/>
                </a:moveTo>
                <a:cubicBezTo>
                  <a:pt x="863221" y="1110017"/>
                  <a:pt x="1726442" y="1510351"/>
                  <a:pt x="2415654" y="1392071"/>
                </a:cubicBezTo>
                <a:cubicBezTo>
                  <a:pt x="3104866" y="1273791"/>
                  <a:pt x="3835021" y="282054"/>
                  <a:pt x="4135272" y="0"/>
                </a:cubicBezTo>
              </a:path>
            </a:pathLst>
          </a:custGeom>
          <a:solidFill>
            <a:schemeClr val="bg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6" name="Connecteur droit avec flèche 25"/>
          <p:cNvCxnSpPr/>
          <p:nvPr/>
        </p:nvCxnSpPr>
        <p:spPr>
          <a:xfrm flipH="1">
            <a:off x="7745564" y="3556000"/>
            <a:ext cx="52070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3383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8426450" y="1988214"/>
            <a:ext cx="571501" cy="29069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1788331" y="1997879"/>
            <a:ext cx="1342220" cy="29069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1788330" y="1997880"/>
            <a:ext cx="3220871" cy="290697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8"/>
          <p:cNvCxnSpPr/>
          <p:nvPr/>
        </p:nvCxnSpPr>
        <p:spPr>
          <a:xfrm>
            <a:off x="3130551" y="1181100"/>
            <a:ext cx="0" cy="4572000"/>
          </a:xfrm>
          <a:prstGeom prst="lin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7084231" y="1997879"/>
            <a:ext cx="1342220" cy="29069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7084230" y="1997880"/>
            <a:ext cx="3220871" cy="290697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2" name="Connecteur droit avec flèche 11"/>
          <p:cNvCxnSpPr/>
          <p:nvPr/>
        </p:nvCxnSpPr>
        <p:spPr>
          <a:xfrm flipH="1">
            <a:off x="7943850" y="3441700"/>
            <a:ext cx="1054101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>
            <a:off x="8997951" y="1181100"/>
            <a:ext cx="0" cy="4572000"/>
          </a:xfrm>
          <a:prstGeom prst="lin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>
            <a:off x="8426451" y="1181100"/>
            <a:ext cx="0" cy="4572000"/>
          </a:xfrm>
          <a:prstGeom prst="line">
            <a:avLst/>
          </a:prstGeom>
          <a:ln w="19050">
            <a:prstDash val="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>
            <a:off x="8426451" y="1574800"/>
            <a:ext cx="571500" cy="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8426451" y="1000778"/>
            <a:ext cx="5293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accent2"/>
                </a:solidFill>
              </a:rPr>
              <a:t>dx</a:t>
            </a:r>
          </a:p>
        </p:txBody>
      </p:sp>
      <p:cxnSp>
        <p:nvCxnSpPr>
          <p:cNvPr id="19" name="Connecteur droit avec flèche 18"/>
          <p:cNvCxnSpPr/>
          <p:nvPr/>
        </p:nvCxnSpPr>
        <p:spPr>
          <a:xfrm>
            <a:off x="5251450" y="1997879"/>
            <a:ext cx="0" cy="290697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ZoneTexte 19"/>
          <p:cNvSpPr txBox="1"/>
          <p:nvPr/>
        </p:nvSpPr>
        <p:spPr>
          <a:xfrm>
            <a:off x="5288176" y="3257034"/>
            <a:ext cx="24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+mj-lt"/>
              </a:rPr>
              <a:t>L</a:t>
            </a:r>
          </a:p>
        </p:txBody>
      </p:sp>
      <p:cxnSp>
        <p:nvCxnSpPr>
          <p:cNvPr id="23" name="Connecteur droit avec flèche 22"/>
          <p:cNvCxnSpPr/>
          <p:nvPr/>
        </p:nvCxnSpPr>
        <p:spPr>
          <a:xfrm flipH="1">
            <a:off x="2076450" y="3441700"/>
            <a:ext cx="1054101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avec flèche 25"/>
          <p:cNvCxnSpPr/>
          <p:nvPr/>
        </p:nvCxnSpPr>
        <p:spPr>
          <a:xfrm flipH="1" flipV="1">
            <a:off x="8781143" y="4296229"/>
            <a:ext cx="1088571" cy="10885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ZoneTexte 26"/>
          <p:cNvSpPr txBox="1"/>
          <p:nvPr/>
        </p:nvSpPr>
        <p:spPr>
          <a:xfrm>
            <a:off x="9812113" y="5327932"/>
            <a:ext cx="4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dS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6751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Schéma de la balance d’arrachement avec les forces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3936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Tableau différentes valeurs de tension superficielle Perez p415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5939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Résultat de recherche d'images pour &quot;mouillage goutte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59" y="1175658"/>
            <a:ext cx="10970170" cy="491263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ZoneTexte 4"/>
          <p:cNvSpPr txBox="1"/>
          <p:nvPr/>
        </p:nvSpPr>
        <p:spPr>
          <a:xfrm>
            <a:off x="4379686" y="1377042"/>
            <a:ext cx="348172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2000" b="1" dirty="0"/>
              <a:t>G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293586" y="4920342"/>
            <a:ext cx="348172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2000" b="1" dirty="0"/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1719028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L’essentiel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r-FR" dirty="0"/>
              <a:t>Le mouillage se caractérise par un angle de raccordement </a:t>
            </a:r>
            <a:r>
              <a:rPr lang="el-GR" dirty="0"/>
              <a:t>θ</a:t>
            </a:r>
            <a:endParaRPr lang="fr-FR" dirty="0"/>
          </a:p>
          <a:p>
            <a:r>
              <a:rPr lang="fr-FR" dirty="0"/>
              <a:t>Le phénomène à l’origine du mouillage est la tension superficielle</a:t>
            </a:r>
          </a:p>
          <a:p>
            <a:r>
              <a:rPr lang="fr-FR" dirty="0"/>
              <a:t>Il existe différents critères de mouillage : le critère d’étalement, la loi de Young-Dupré et le critère de </a:t>
            </a:r>
            <a:r>
              <a:rPr lang="fr-FR" dirty="0" err="1"/>
              <a:t>Zisman</a:t>
            </a:r>
            <a:endParaRPr lang="fr-FR" dirty="0"/>
          </a:p>
          <a:p>
            <a:r>
              <a:rPr lang="fr-FR" dirty="0"/>
              <a:t>On peut accéder expérimentalement à la tension superficielle grâce à un tensiomètre d’arrachement</a:t>
            </a:r>
          </a:p>
          <a:p>
            <a:r>
              <a:rPr lang="fr-FR" dirty="0"/>
              <a:t>Des traitements de surface (dégraissage, phosphatation …) permettent de modifier les propriétés de mouillage</a:t>
            </a:r>
          </a:p>
        </p:txBody>
      </p:sp>
    </p:spTree>
    <p:extLst>
      <p:ext uri="{BB962C8B-B14F-4D97-AF65-F5344CB8AC3E}">
        <p14:creationId xmlns:p14="http://schemas.microsoft.com/office/powerpoint/2010/main" val="4049959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Résultat de recherche d'images pour &quot;mouillage goutte&quot;">
            <a:extLst>
              <a:ext uri="{FF2B5EF4-FFF2-40B4-BE49-F238E27FC236}">
                <a16:creationId xmlns:a16="http://schemas.microsoft.com/office/drawing/2014/main" id="{A806FC5F-6A0C-4280-B1F3-3453CD41F25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339" y="2116666"/>
            <a:ext cx="4055322" cy="184044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F4745E9A-6E1C-40AB-9703-9B705D3353A3}"/>
              </a:ext>
            </a:extLst>
          </p:cNvPr>
          <p:cNvSpPr/>
          <p:nvPr/>
        </p:nvSpPr>
        <p:spPr>
          <a:xfrm>
            <a:off x="4995333" y="3957108"/>
            <a:ext cx="2396066" cy="77046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Mouillage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D2604284-1543-4DBA-96B2-58C7C820CB8C}"/>
              </a:ext>
            </a:extLst>
          </p:cNvPr>
          <p:cNvCxnSpPr/>
          <p:nvPr/>
        </p:nvCxnSpPr>
        <p:spPr>
          <a:xfrm flipH="1" flipV="1">
            <a:off x="3767667" y="1456267"/>
            <a:ext cx="838200" cy="6603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45773DCA-692A-4384-AA16-1907A0571F93}"/>
              </a:ext>
            </a:extLst>
          </p:cNvPr>
          <p:cNvSpPr/>
          <p:nvPr/>
        </p:nvSpPr>
        <p:spPr>
          <a:xfrm>
            <a:off x="249873" y="364064"/>
            <a:ext cx="3208867" cy="1202269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Symbol" panose="05050102010706020507" pitchFamily="18" charset="2"/>
              <a:buChar char="q"/>
            </a:pP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est l’angle de raccordement :</a:t>
            </a:r>
          </a:p>
          <a:p>
            <a:pPr marL="285750" indent="-285750" algn="ctr">
              <a:buFont typeface="Symbol" panose="05050102010706020507" pitchFamily="18" charset="2"/>
              <a:buChar char="q"/>
            </a:pP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= 0  Mouillage parfait</a:t>
            </a:r>
          </a:p>
          <a:p>
            <a:pPr marL="285750" indent="-285750" algn="ctr">
              <a:buFont typeface="Symbol" panose="05050102010706020507" pitchFamily="18" charset="2"/>
              <a:buChar char="q"/>
            </a:pPr>
            <a:r>
              <a:rPr lang="fr-FR" dirty="0">
                <a:latin typeface="Symbol" panose="05050102010706020507" pitchFamily="18" charset="2"/>
              </a:rPr>
              <a:t>= 180 ° 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Mouillage nul</a:t>
            </a:r>
            <a:endParaRPr lang="fr-FR" dirty="0">
              <a:latin typeface="Symbol" panose="05050102010706020507" pitchFamily="18" charset="2"/>
            </a:endParaRPr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6FD00F64-272D-4A60-AA93-3579FF274181}"/>
              </a:ext>
            </a:extLst>
          </p:cNvPr>
          <p:cNvCxnSpPr>
            <a:cxnSpLocks/>
          </p:cNvCxnSpPr>
          <p:nvPr/>
        </p:nvCxnSpPr>
        <p:spPr>
          <a:xfrm flipV="1">
            <a:off x="7067602" y="1456267"/>
            <a:ext cx="799994" cy="8196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23627E4A-06FC-4514-9B12-AF65B0719401}"/>
              </a:ext>
            </a:extLst>
          </p:cNvPr>
          <p:cNvSpPr/>
          <p:nvPr/>
        </p:nvSpPr>
        <p:spPr>
          <a:xfrm>
            <a:off x="8204201" y="347128"/>
            <a:ext cx="2751666" cy="533400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Quantifier le mouillage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EAF0D2C-9506-49B6-A8A9-6F1B5E8835BD}"/>
              </a:ext>
            </a:extLst>
          </p:cNvPr>
          <p:cNvSpPr txBox="1"/>
          <p:nvPr/>
        </p:nvSpPr>
        <p:spPr>
          <a:xfrm>
            <a:off x="8297333" y="1109133"/>
            <a:ext cx="2825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Tension superficielle : </a:t>
            </a:r>
            <a:r>
              <a:rPr lang="fr-FR" dirty="0">
                <a:latin typeface="Symbol" panose="05050102010706020507" pitchFamily="18" charset="2"/>
              </a:rPr>
              <a:t>g</a:t>
            </a:r>
          </a:p>
          <a:p>
            <a:endParaRPr lang="fr-FR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40DAFEF6-36AA-4F76-B0D6-0F89B7B80CC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136362" y="1566333"/>
            <a:ext cx="2755371" cy="2306109"/>
          </a:xfrm>
          <a:prstGeom prst="rect">
            <a:avLst/>
          </a:prstGeom>
        </p:spPr>
      </p:pic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D197A191-4473-47A4-9DA7-DC61901BD466}"/>
              </a:ext>
            </a:extLst>
          </p:cNvPr>
          <p:cNvSpPr/>
          <p:nvPr/>
        </p:nvSpPr>
        <p:spPr>
          <a:xfrm>
            <a:off x="8297334" y="2275946"/>
            <a:ext cx="3236754" cy="160760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C5532DD1-4A6A-47D6-B25F-C317D87BD7A8}"/>
              </a:ext>
            </a:extLst>
          </p:cNvPr>
          <p:cNvSpPr txBox="1"/>
          <p:nvPr/>
        </p:nvSpPr>
        <p:spPr>
          <a:xfrm>
            <a:off x="8567128" y="2441269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Loi de Young Dupré</a:t>
            </a: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44676398-C635-4BD3-B736-CF9A75750C83}"/>
              </a:ext>
            </a:extLst>
          </p:cNvPr>
          <p:cNvCxnSpPr>
            <a:stCxn id="7" idx="4"/>
          </p:cNvCxnSpPr>
          <p:nvPr/>
        </p:nvCxnSpPr>
        <p:spPr>
          <a:xfrm>
            <a:off x="6193366" y="4727575"/>
            <a:ext cx="0" cy="4709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329D6810-4AAB-4CA8-894A-8B4EE312E3F5}"/>
              </a:ext>
            </a:extLst>
          </p:cNvPr>
          <p:cNvSpPr/>
          <p:nvPr/>
        </p:nvSpPr>
        <p:spPr>
          <a:xfrm>
            <a:off x="4685269" y="5270500"/>
            <a:ext cx="3033127" cy="13970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Application au traitement</a:t>
            </a:r>
          </a:p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de surface : dégraissage,</a:t>
            </a:r>
          </a:p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phosphatation, traitement</a:t>
            </a:r>
          </a:p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au plasma, traitement</a:t>
            </a:r>
          </a:p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corona</a:t>
            </a:r>
          </a:p>
        </p:txBody>
      </p:sp>
    </p:spTree>
    <p:extLst>
      <p:ext uri="{BB962C8B-B14F-4D97-AF65-F5344CB8AC3E}">
        <p14:creationId xmlns:p14="http://schemas.microsoft.com/office/powerpoint/2010/main" val="22015032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</TotalTime>
  <Words>133</Words>
  <Application>Microsoft Office PowerPoint</Application>
  <PresentationFormat>Grand écran</PresentationFormat>
  <Paragraphs>25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Symbol</vt:lpstr>
      <vt:lpstr>Thème Office</vt:lpstr>
      <vt:lpstr>Présentation PowerPoint</vt:lpstr>
      <vt:lpstr>Présentation PowerPoint</vt:lpstr>
      <vt:lpstr>Présentation PowerPoint</vt:lpstr>
      <vt:lpstr>Schéma de la balance d’arrachement avec les forces </vt:lpstr>
      <vt:lpstr>Tableau différentes valeurs de tension superficielle Perez p415</vt:lpstr>
      <vt:lpstr>Présentation PowerPoint</vt:lpstr>
      <vt:lpstr>L’essentiel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LOIC</cp:lastModifiedBy>
  <cp:revision>20</cp:revision>
  <dcterms:created xsi:type="dcterms:W3CDTF">2019-05-31T12:58:59Z</dcterms:created>
  <dcterms:modified xsi:type="dcterms:W3CDTF">2019-06-12T09:28:22Z</dcterms:modified>
</cp:coreProperties>
</file>