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3" r:id="rId4"/>
    <p:sldId id="264" r:id="rId5"/>
    <p:sldId id="268" r:id="rId6"/>
    <p:sldId id="262" r:id="rId7"/>
    <p:sldId id="265" r:id="rId8"/>
    <p:sldId id="266" r:id="rId9"/>
    <p:sldId id="267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92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506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93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279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969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56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24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635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169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42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408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BA1F4-6CDD-4643-A037-3963D8F88842}" type="datetimeFigureOut">
              <a:rPr lang="en-GB" smtClean="0"/>
              <a:t>12/06/2019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F16F4-FB30-4E82-A2A3-266D152B42B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95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777915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535905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0" y="4969042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535905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822246" y="3777915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833936" y="4969042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-11690" y="2586788"/>
            <a:ext cx="469163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535905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6822246" y="2586788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ZoneTexte 13"/>
          <p:cNvSpPr txBox="1"/>
          <p:nvPr/>
        </p:nvSpPr>
        <p:spPr>
          <a:xfrm>
            <a:off x="1973179" y="1468005"/>
            <a:ext cx="7911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Fluide visqueux entre deux plans fixes</a:t>
            </a:r>
            <a:endParaRPr lang="en-GB" sz="2800" dirty="0"/>
          </a:p>
        </p:txBody>
      </p:sp>
      <p:grpSp>
        <p:nvGrpSpPr>
          <p:cNvPr id="150" name="Groupe 149"/>
          <p:cNvGrpSpPr/>
          <p:nvPr/>
        </p:nvGrpSpPr>
        <p:grpSpPr>
          <a:xfrm>
            <a:off x="2237874" y="2403303"/>
            <a:ext cx="7026442" cy="162428"/>
            <a:chOff x="1608449" y="2401330"/>
            <a:chExt cx="7969034" cy="185456"/>
          </a:xfrm>
        </p:grpSpPr>
        <p:cxnSp>
          <p:nvCxnSpPr>
            <p:cNvPr id="17" name="Connecteur droit 16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1" name="Groupe 150"/>
          <p:cNvGrpSpPr/>
          <p:nvPr/>
        </p:nvGrpSpPr>
        <p:grpSpPr>
          <a:xfrm rot="10800000">
            <a:off x="2128557" y="6160169"/>
            <a:ext cx="7026442" cy="162428"/>
            <a:chOff x="1608449" y="2401330"/>
            <a:chExt cx="7969034" cy="185456"/>
          </a:xfrm>
        </p:grpSpPr>
        <p:cxnSp>
          <p:nvCxnSpPr>
            <p:cNvPr id="152" name="Connecteur droit 151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3" name="Connecteur droit 152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4" name="Connecteur droit 153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5" name="Connecteur droit 154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6" name="Connecteur droit 155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7" name="Connecteur droit 156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8" name="Connecteur droit 157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Connecteur droit 158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0" name="Connecteur droit 159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1" name="Connecteur droit 160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2" name="Connecteur droit 161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Connecteur droit 162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Connecteur droit 163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Connecteur droit 164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6" name="Connecteur droit 165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7" name="Connecteur droit 166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8" name="Connecteur droit 167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9" name="Connecteur droit 168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0" name="Connecteur droit 169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1" name="Connecteur droit 170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2" name="Connecteur droit 171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3" name="Connecteur droit 172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4" name="Connecteur droit 173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5" name="Connecteur droit 174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Connecteur droit 175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7" name="Connecteur droit 176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Connecteur droit 177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9" name="Connecteur droit 178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0" name="Connecteur droit 179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1" name="Connecteur droit 180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2" name="Connecteur droit 181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3" name="Connecteur droit 182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4" name="Connecteur droit 183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94" name="Connecteur droit 193"/>
          <p:cNvCxnSpPr/>
          <p:nvPr/>
        </p:nvCxnSpPr>
        <p:spPr>
          <a:xfrm>
            <a:off x="5731343" y="2650957"/>
            <a:ext cx="0" cy="344504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ZoneTexte 195"/>
          <p:cNvSpPr txBox="1"/>
          <p:nvPr/>
        </p:nvSpPr>
        <p:spPr>
          <a:xfrm>
            <a:off x="3859289" y="3164894"/>
            <a:ext cx="1852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Ligne de colorant 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197" name="Connecteur droit 196"/>
          <p:cNvCxnSpPr/>
          <p:nvPr/>
        </p:nvCxnSpPr>
        <p:spPr>
          <a:xfrm>
            <a:off x="5724054" y="2650957"/>
            <a:ext cx="0" cy="344504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7" name="Groupe 216"/>
          <p:cNvGrpSpPr/>
          <p:nvPr/>
        </p:nvGrpSpPr>
        <p:grpSpPr>
          <a:xfrm>
            <a:off x="151847" y="4527645"/>
            <a:ext cx="1595897" cy="1883929"/>
            <a:chOff x="151847" y="4527645"/>
            <a:chExt cx="1595897" cy="1883929"/>
          </a:xfrm>
        </p:grpSpPr>
        <p:grpSp>
          <p:nvGrpSpPr>
            <p:cNvPr id="218" name="Groupe 217"/>
            <p:cNvGrpSpPr/>
            <p:nvPr/>
          </p:nvGrpSpPr>
          <p:grpSpPr>
            <a:xfrm>
              <a:off x="243840" y="4527645"/>
              <a:ext cx="1503904" cy="1647000"/>
              <a:chOff x="243840" y="4527645"/>
              <a:chExt cx="1503904" cy="1647000"/>
            </a:xfrm>
          </p:grpSpPr>
          <p:cxnSp>
            <p:nvCxnSpPr>
              <p:cNvPr id="221" name="Connecteur droit avec flèche 220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2" name="Connecteur droit avec flèche 221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3" name="ZoneTexte 222"/>
              <p:cNvSpPr txBox="1"/>
              <p:nvPr/>
            </p:nvSpPr>
            <p:spPr>
              <a:xfrm>
                <a:off x="251129" y="452764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224" name="ZoneTexte 223"/>
              <p:cNvSpPr txBox="1"/>
              <p:nvPr/>
            </p:nvSpPr>
            <p:spPr>
              <a:xfrm>
                <a:off x="1207813" y="5805313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219" name="Organigramme : Jonction de sommaire 218"/>
            <p:cNvSpPr/>
            <p:nvPr/>
          </p:nvSpPr>
          <p:spPr>
            <a:xfrm>
              <a:off x="151847" y="6068618"/>
              <a:ext cx="183984" cy="183102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ZoneTexte 219"/>
            <p:cNvSpPr txBox="1"/>
            <p:nvPr/>
          </p:nvSpPr>
          <p:spPr>
            <a:xfrm>
              <a:off x="269431" y="6042242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</p:grpSp>
      <p:sp>
        <p:nvSpPr>
          <p:cNvPr id="225" name="ZoneTexte 224"/>
          <p:cNvSpPr txBox="1"/>
          <p:nvPr/>
        </p:nvSpPr>
        <p:spPr>
          <a:xfrm>
            <a:off x="130265" y="67150"/>
            <a:ext cx="11696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Hypothèses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Plans infinis (on néglige les effets de bord en x et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Fluide newtonien visqueux</a:t>
            </a:r>
            <a:endParaRPr lang="en-GB" b="1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BDB1C4A-1CA8-4422-AF2B-B0FC34C08476}"/>
              </a:ext>
            </a:extLst>
          </p:cNvPr>
          <p:cNvCxnSpPr/>
          <p:nvPr/>
        </p:nvCxnSpPr>
        <p:spPr>
          <a:xfrm>
            <a:off x="1973179" y="2555496"/>
            <a:ext cx="0" cy="360467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10B80738-CED9-4430-BC51-9EDC5DEAE420}"/>
              </a:ext>
            </a:extLst>
          </p:cNvPr>
          <p:cNvSpPr txBox="1"/>
          <p:nvPr/>
        </p:nvSpPr>
        <p:spPr>
          <a:xfrm>
            <a:off x="1401709" y="4188812"/>
            <a:ext cx="50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188527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 : coins arrondis 1">
                <a:extLst>
                  <a:ext uri="{FF2B5EF4-FFF2-40B4-BE49-F238E27FC236}">
                    <a16:creationId xmlns:a16="http://schemas.microsoft.com/office/drawing/2014/main" id="{CAAE5184-2D0B-4998-BF59-FC1839825CE3}"/>
                  </a:ext>
                </a:extLst>
              </p:cNvPr>
              <p:cNvSpPr/>
              <p:nvPr/>
            </p:nvSpPr>
            <p:spPr>
              <a:xfrm>
                <a:off x="7535333" y="575732"/>
                <a:ext cx="4106334" cy="1143001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Nombre de Reynolds : R</a:t>
                </a:r>
                <a:r>
                  <a:rPr lang="fr-FR" sz="24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</a:t>
                </a: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µ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𝑉𝐿</m:t>
                        </m:r>
                      </m:num>
                      <m:den>
                        <m:r>
                          <a:rPr lang="el-GR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𝜼</m:t>
                        </m:r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 : coins arrondis 1">
                <a:extLst>
                  <a:ext uri="{FF2B5EF4-FFF2-40B4-BE49-F238E27FC236}">
                    <a16:creationId xmlns:a16="http://schemas.microsoft.com/office/drawing/2014/main" id="{CAAE5184-2D0B-4998-BF59-FC1839825C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333" y="575732"/>
                <a:ext cx="4106334" cy="1143001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llipse 2">
            <a:extLst>
              <a:ext uri="{FF2B5EF4-FFF2-40B4-BE49-F238E27FC236}">
                <a16:creationId xmlns:a16="http://schemas.microsoft.com/office/drawing/2014/main" id="{E025BA60-6F36-4D7B-8C3C-E739351F0ABF}"/>
              </a:ext>
            </a:extLst>
          </p:cNvPr>
          <p:cNvSpPr/>
          <p:nvPr/>
        </p:nvSpPr>
        <p:spPr>
          <a:xfrm>
            <a:off x="4411133" y="2480733"/>
            <a:ext cx="2726267" cy="13885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Viscosité dynamique </a:t>
            </a:r>
            <a:r>
              <a:rPr lang="fr-FR" dirty="0">
                <a:solidFill>
                  <a:srgbClr val="FF0000"/>
                </a:solidFill>
                <a:latin typeface="Symbol" panose="05050102010706020507" pitchFamily="18" charset="2"/>
              </a:rPr>
              <a:t>h</a:t>
            </a:r>
            <a:r>
              <a:rPr lang="fr-FR" dirty="0"/>
              <a:t>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186FF71-4D5B-4608-9960-EDD832808E49}"/>
              </a:ext>
            </a:extLst>
          </p:cNvPr>
          <p:cNvCxnSpPr/>
          <p:nvPr/>
        </p:nvCxnSpPr>
        <p:spPr>
          <a:xfrm flipV="1">
            <a:off x="6934200" y="1794933"/>
            <a:ext cx="601133" cy="795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2C258735-1FBC-42B9-A2D3-87CE1757C5A7}"/>
              </a:ext>
            </a:extLst>
          </p:cNvPr>
          <p:cNvCxnSpPr/>
          <p:nvPr/>
        </p:nvCxnSpPr>
        <p:spPr>
          <a:xfrm flipH="1" flipV="1">
            <a:off x="3937000" y="1913467"/>
            <a:ext cx="626533" cy="821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 : coins arrondis 8">
                <a:extLst>
                  <a:ext uri="{FF2B5EF4-FFF2-40B4-BE49-F238E27FC236}">
                    <a16:creationId xmlns:a16="http://schemas.microsoft.com/office/drawing/2014/main" id="{0CA35E49-9686-48EF-AA57-A6A4532281B6}"/>
                  </a:ext>
                </a:extLst>
              </p:cNvPr>
              <p:cNvSpPr/>
              <p:nvPr/>
            </p:nvSpPr>
            <p:spPr>
              <a:xfrm>
                <a:off x="482610" y="694268"/>
                <a:ext cx="3767666" cy="1083733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Résistance à l’écoulement R</a:t>
                </a:r>
                <a:r>
                  <a:rPr lang="fr-FR" sz="2000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h</a:t>
                </a:r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/>
                        </m:ctrlPr>
                      </m:fPr>
                      <m:num>
                        <m:r>
                          <a:rPr lang="fr-FR" sz="2400" i="1"/>
                          <m:t>8</m:t>
                        </m:r>
                        <m:r>
                          <m:rPr>
                            <m:nor/>
                          </m:rPr>
                          <a:rPr lang="fr-FR" sz="2400" dirty="0">
                            <a:solidFill>
                              <a:srgbClr val="FF0000"/>
                            </a:solidFill>
                            <a:latin typeface="Symbol" panose="05050102010706020507" pitchFamily="18" charset="2"/>
                          </a:rPr>
                          <m:t>h</m:t>
                        </m:r>
                        <m:r>
                          <a:rPr lang="fr-FR" sz="2400" i="1"/>
                          <m:t>𝑙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2400" i="1" smtClean="0"/>
                          <m:t>π</m:t>
                        </m:r>
                        <m:r>
                          <a:rPr lang="fr-FR" sz="2400" i="1"/>
                          <m:t> </m:t>
                        </m:r>
                        <m:sSup>
                          <m:sSupPr>
                            <m:ctrlPr>
                              <a:rPr lang="fr-FR" sz="2400" i="1" smtClean="0"/>
                            </m:ctrlPr>
                          </m:sSupPr>
                          <m:e>
                            <m:r>
                              <a:rPr lang="fr-FR" sz="2400" i="1"/>
                              <m:t>𝑎</m:t>
                            </m:r>
                          </m:e>
                          <m:sup>
                            <m:r>
                              <a:rPr lang="fr-FR" sz="2400" i="1"/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endParaRPr lang="fr-FR" sz="2400" dirty="0"/>
              </a:p>
            </p:txBody>
          </p:sp>
        </mc:Choice>
        <mc:Fallback>
          <p:sp>
            <p:nvSpPr>
              <p:cNvPr id="9" name="Rectangle : coins arrondis 8">
                <a:extLst>
                  <a:ext uri="{FF2B5EF4-FFF2-40B4-BE49-F238E27FC236}">
                    <a16:creationId xmlns:a16="http://schemas.microsoft.com/office/drawing/2014/main" id="{0CA35E49-9686-48EF-AA57-A6A4532281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10" y="694268"/>
                <a:ext cx="3767666" cy="1083733"/>
              </a:xfrm>
              <a:prstGeom prst="roundRect">
                <a:avLst/>
              </a:prstGeom>
              <a:blipFill>
                <a:blip r:embed="rId3"/>
                <a:stretch>
                  <a:fillRect t="-562" r="-971" b="-56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83F233B6-2740-4D0C-912E-4AE86BA2C24F}"/>
              </a:ext>
            </a:extLst>
          </p:cNvPr>
          <p:cNvCxnSpPr>
            <a:stCxn id="3" idx="4"/>
          </p:cNvCxnSpPr>
          <p:nvPr/>
        </p:nvCxnSpPr>
        <p:spPr>
          <a:xfrm flipH="1">
            <a:off x="5774266" y="3869267"/>
            <a:ext cx="1" cy="601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 : coins arrondis 11">
                <a:extLst>
                  <a:ext uri="{FF2B5EF4-FFF2-40B4-BE49-F238E27FC236}">
                    <a16:creationId xmlns:a16="http://schemas.microsoft.com/office/drawing/2014/main" id="{295AF7BF-DA41-4584-B9A8-73413B8137DA}"/>
                  </a:ext>
                </a:extLst>
              </p:cNvPr>
              <p:cNvSpPr/>
              <p:nvPr/>
            </p:nvSpPr>
            <p:spPr>
              <a:xfrm>
                <a:off x="3793066" y="4639733"/>
                <a:ext cx="3826923" cy="1219201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Déformation de particules fluides 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/>
                        <m:t>𝝉</m:t>
                      </m:r>
                      <m:r>
                        <a:rPr lang="fr-FR" b="1" i="1"/>
                        <m:t>=−</m:t>
                      </m:r>
                      <m:r>
                        <a:rPr lang="fr-FR" b="1" i="1"/>
                        <m:t>𝜼</m:t>
                      </m:r>
                      <m:f>
                        <m:fPr>
                          <m:ctrlPr>
                            <a:rPr lang="fr-FR" b="1" i="1"/>
                          </m:ctrlPr>
                        </m:fPr>
                        <m:num>
                          <m:r>
                            <a:rPr lang="fr-FR" b="1" i="1"/>
                            <m:t>𝒅𝒗</m:t>
                          </m:r>
                        </m:num>
                        <m:den>
                          <m:r>
                            <a:rPr lang="fr-FR" b="1" i="1"/>
                            <m:t>𝒅𝒛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12" name="Rectangle : coins arrondis 11">
                <a:extLst>
                  <a:ext uri="{FF2B5EF4-FFF2-40B4-BE49-F238E27FC236}">
                    <a16:creationId xmlns:a16="http://schemas.microsoft.com/office/drawing/2014/main" id="{295AF7BF-DA41-4584-B9A8-73413B813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066" y="4639733"/>
                <a:ext cx="3826923" cy="1219201"/>
              </a:xfrm>
              <a:prstGeom prst="roundRect">
                <a:avLst/>
              </a:prstGeom>
              <a:blipFill>
                <a:blip r:embed="rId4"/>
                <a:stretch>
                  <a:fillRect t="-3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179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584960" y="1468005"/>
            <a:ext cx="829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Si le plan supérieur est déplacé à la vitesse V constante</a:t>
            </a:r>
            <a:endParaRPr lang="en-GB" sz="2800" dirty="0"/>
          </a:p>
        </p:txBody>
      </p:sp>
      <p:grpSp>
        <p:nvGrpSpPr>
          <p:cNvPr id="150" name="Groupe 149"/>
          <p:cNvGrpSpPr/>
          <p:nvPr/>
        </p:nvGrpSpPr>
        <p:grpSpPr>
          <a:xfrm>
            <a:off x="2654120" y="2392276"/>
            <a:ext cx="7026442" cy="162428"/>
            <a:chOff x="1608449" y="2401330"/>
            <a:chExt cx="7969034" cy="185456"/>
          </a:xfrm>
        </p:grpSpPr>
        <p:cxnSp>
          <p:nvCxnSpPr>
            <p:cNvPr id="17" name="Connecteur droit 16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5" name="Rectangle 94"/>
          <p:cNvSpPr/>
          <p:nvPr/>
        </p:nvSpPr>
        <p:spPr>
          <a:xfrm>
            <a:off x="2237874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/>
          <p:cNvSpPr/>
          <p:nvPr/>
        </p:nvSpPr>
        <p:spPr>
          <a:xfrm>
            <a:off x="4535905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2237874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/>
          <p:cNvSpPr/>
          <p:nvPr/>
        </p:nvSpPr>
        <p:spPr>
          <a:xfrm>
            <a:off x="4535905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Rectangle 98"/>
          <p:cNvSpPr/>
          <p:nvPr/>
        </p:nvSpPr>
        <p:spPr>
          <a:xfrm>
            <a:off x="6833936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ctangle 99"/>
          <p:cNvSpPr/>
          <p:nvPr/>
        </p:nvSpPr>
        <p:spPr>
          <a:xfrm>
            <a:off x="6833936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ectangle 100"/>
          <p:cNvSpPr/>
          <p:nvPr/>
        </p:nvSpPr>
        <p:spPr>
          <a:xfrm>
            <a:off x="2237874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Rectangle 101"/>
          <p:cNvSpPr/>
          <p:nvPr/>
        </p:nvSpPr>
        <p:spPr>
          <a:xfrm>
            <a:off x="4535905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ectangle 102"/>
          <p:cNvSpPr/>
          <p:nvPr/>
        </p:nvSpPr>
        <p:spPr>
          <a:xfrm>
            <a:off x="6833936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e 137"/>
          <p:cNvGrpSpPr/>
          <p:nvPr/>
        </p:nvGrpSpPr>
        <p:grpSpPr>
          <a:xfrm rot="10800000">
            <a:off x="2128557" y="6160169"/>
            <a:ext cx="7026442" cy="162428"/>
            <a:chOff x="1608449" y="2401330"/>
            <a:chExt cx="7969034" cy="185456"/>
          </a:xfrm>
        </p:grpSpPr>
        <p:cxnSp>
          <p:nvCxnSpPr>
            <p:cNvPr id="139" name="Connecteur droit 138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0" name="Connecteur droit 139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Connecteur droit 140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Connecteur droit 141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Connecteur droit 142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Connecteur droit 143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Connecteur droit 144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6" name="Connecteur droit 145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Connecteur droit 148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Connecteur droit 185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Connecteur droit 186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Connecteur droit 187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0" name="Connecteur droit 189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Connecteur droit 190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Connecteur droit 192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Connecteur droit 193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Connecteur droit 194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Connecteur droit 195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Connecteur droit 196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Connecteur droit 197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Connecteur droit 198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Connecteur droit 200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Connecteur droit 201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3" name="Connecteur droit 202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Connecteur droit 203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Connecteur droit 204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6" name="Connecteur droit 205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9" name="Connecteur droit 208"/>
          <p:cNvCxnSpPr/>
          <p:nvPr/>
        </p:nvCxnSpPr>
        <p:spPr>
          <a:xfrm>
            <a:off x="5731343" y="2650957"/>
            <a:ext cx="0" cy="344504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Rectangle 210"/>
          <p:cNvSpPr/>
          <p:nvPr/>
        </p:nvSpPr>
        <p:spPr>
          <a:xfrm>
            <a:off x="0" y="3777915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2" name="Rectangle 211"/>
          <p:cNvSpPr/>
          <p:nvPr/>
        </p:nvSpPr>
        <p:spPr>
          <a:xfrm>
            <a:off x="0" y="4969042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3" name="Rectangle 212"/>
          <p:cNvSpPr/>
          <p:nvPr/>
        </p:nvSpPr>
        <p:spPr>
          <a:xfrm>
            <a:off x="6822246" y="3777915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4" name="Rectangle 213"/>
          <p:cNvSpPr/>
          <p:nvPr/>
        </p:nvSpPr>
        <p:spPr>
          <a:xfrm>
            <a:off x="6833936" y="4969042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5" name="Rectangle 214"/>
          <p:cNvSpPr/>
          <p:nvPr/>
        </p:nvSpPr>
        <p:spPr>
          <a:xfrm>
            <a:off x="-11690" y="2586788"/>
            <a:ext cx="469163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6" name="Rectangle 215"/>
          <p:cNvSpPr/>
          <p:nvPr/>
        </p:nvSpPr>
        <p:spPr>
          <a:xfrm>
            <a:off x="6822246" y="2586788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c 4"/>
          <p:cNvSpPr/>
          <p:nvPr/>
        </p:nvSpPr>
        <p:spPr>
          <a:xfrm flipH="1">
            <a:off x="5731341" y="2580544"/>
            <a:ext cx="749920" cy="7303685"/>
          </a:xfrm>
          <a:prstGeom prst="arc">
            <a:avLst>
              <a:gd name="adj1" fmla="val 16200270"/>
              <a:gd name="adj2" fmla="val 20375385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2" name="ZoneTexte 221"/>
          <p:cNvSpPr txBox="1"/>
          <p:nvPr/>
        </p:nvSpPr>
        <p:spPr>
          <a:xfrm>
            <a:off x="130265" y="67150"/>
            <a:ext cx="11696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Hypothèses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Plans infinis (on néglige les effets de bord en x et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Fluide newtonien visqueux</a:t>
            </a:r>
          </a:p>
        </p:txBody>
      </p:sp>
      <p:grpSp>
        <p:nvGrpSpPr>
          <p:cNvPr id="8" name="Groupe 7"/>
          <p:cNvGrpSpPr/>
          <p:nvPr/>
        </p:nvGrpSpPr>
        <p:grpSpPr>
          <a:xfrm>
            <a:off x="151847" y="4527645"/>
            <a:ext cx="1595897" cy="1883929"/>
            <a:chOff x="151847" y="4527645"/>
            <a:chExt cx="1595897" cy="1883929"/>
          </a:xfrm>
        </p:grpSpPr>
        <p:grpSp>
          <p:nvGrpSpPr>
            <p:cNvPr id="217" name="Groupe 216"/>
            <p:cNvGrpSpPr/>
            <p:nvPr/>
          </p:nvGrpSpPr>
          <p:grpSpPr>
            <a:xfrm>
              <a:off x="243840" y="4527645"/>
              <a:ext cx="1503904" cy="1647000"/>
              <a:chOff x="243840" y="4527645"/>
              <a:chExt cx="1503904" cy="1647000"/>
            </a:xfrm>
          </p:grpSpPr>
          <p:cxnSp>
            <p:nvCxnSpPr>
              <p:cNvPr id="218" name="Connecteur droit avec flèche 217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9" name="Connecteur droit avec flèche 218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0" name="ZoneTexte 219"/>
              <p:cNvSpPr txBox="1"/>
              <p:nvPr/>
            </p:nvSpPr>
            <p:spPr>
              <a:xfrm>
                <a:off x="251129" y="452764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221" name="ZoneTexte 220"/>
              <p:cNvSpPr txBox="1"/>
              <p:nvPr/>
            </p:nvSpPr>
            <p:spPr>
              <a:xfrm>
                <a:off x="1207813" y="5805313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7" name="Organigramme : Jonction de sommaire 6"/>
            <p:cNvSpPr/>
            <p:nvPr/>
          </p:nvSpPr>
          <p:spPr>
            <a:xfrm>
              <a:off x="151847" y="6068618"/>
              <a:ext cx="183984" cy="183102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ZoneTexte 224"/>
            <p:cNvSpPr txBox="1"/>
            <p:nvPr/>
          </p:nvSpPr>
          <p:spPr>
            <a:xfrm>
              <a:off x="269431" y="6042242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</p:grpSp>
      <p:cxnSp>
        <p:nvCxnSpPr>
          <p:cNvPr id="104" name="Connecteur droit avec flèche 103">
            <a:extLst>
              <a:ext uri="{FF2B5EF4-FFF2-40B4-BE49-F238E27FC236}">
                <a16:creationId xmlns:a16="http://schemas.microsoft.com/office/drawing/2014/main" id="{9480A610-3480-43CA-A3A7-410458A94B00}"/>
              </a:ext>
            </a:extLst>
          </p:cNvPr>
          <p:cNvCxnSpPr/>
          <p:nvPr/>
        </p:nvCxnSpPr>
        <p:spPr>
          <a:xfrm>
            <a:off x="1973179" y="2555496"/>
            <a:ext cx="0" cy="360467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ZoneTexte 104">
            <a:extLst>
              <a:ext uri="{FF2B5EF4-FFF2-40B4-BE49-F238E27FC236}">
                <a16:creationId xmlns:a16="http://schemas.microsoft.com/office/drawing/2014/main" id="{62C259DF-DF4A-426F-90EB-580C2192DD65}"/>
              </a:ext>
            </a:extLst>
          </p:cNvPr>
          <p:cNvSpPr txBox="1"/>
          <p:nvPr/>
        </p:nvSpPr>
        <p:spPr>
          <a:xfrm>
            <a:off x="1401709" y="4188812"/>
            <a:ext cx="50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9447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e 149"/>
          <p:cNvGrpSpPr/>
          <p:nvPr/>
        </p:nvGrpSpPr>
        <p:grpSpPr>
          <a:xfrm>
            <a:off x="2964021" y="2392276"/>
            <a:ext cx="7026442" cy="162428"/>
            <a:chOff x="1608449" y="2401330"/>
            <a:chExt cx="7969034" cy="185456"/>
          </a:xfrm>
        </p:grpSpPr>
        <p:cxnSp>
          <p:nvCxnSpPr>
            <p:cNvPr id="17" name="Connecteur droit 16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5" name="Rectangle 94"/>
          <p:cNvSpPr/>
          <p:nvPr/>
        </p:nvSpPr>
        <p:spPr>
          <a:xfrm>
            <a:off x="2237874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/>
          <p:cNvSpPr/>
          <p:nvPr/>
        </p:nvSpPr>
        <p:spPr>
          <a:xfrm>
            <a:off x="4535905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2237874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/>
          <p:cNvSpPr/>
          <p:nvPr/>
        </p:nvSpPr>
        <p:spPr>
          <a:xfrm>
            <a:off x="4535905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Rectangle 98"/>
          <p:cNvSpPr/>
          <p:nvPr/>
        </p:nvSpPr>
        <p:spPr>
          <a:xfrm>
            <a:off x="6833936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ctangle 99"/>
          <p:cNvSpPr/>
          <p:nvPr/>
        </p:nvSpPr>
        <p:spPr>
          <a:xfrm>
            <a:off x="6833936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ectangle 100"/>
          <p:cNvSpPr/>
          <p:nvPr/>
        </p:nvSpPr>
        <p:spPr>
          <a:xfrm>
            <a:off x="2237874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Rectangle 101"/>
          <p:cNvSpPr/>
          <p:nvPr/>
        </p:nvSpPr>
        <p:spPr>
          <a:xfrm>
            <a:off x="4535905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ectangle 102"/>
          <p:cNvSpPr/>
          <p:nvPr/>
        </p:nvSpPr>
        <p:spPr>
          <a:xfrm>
            <a:off x="6833936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e 137"/>
          <p:cNvGrpSpPr/>
          <p:nvPr/>
        </p:nvGrpSpPr>
        <p:grpSpPr>
          <a:xfrm rot="10800000">
            <a:off x="2128557" y="6160169"/>
            <a:ext cx="7026442" cy="162428"/>
            <a:chOff x="1608449" y="2401330"/>
            <a:chExt cx="7969034" cy="185456"/>
          </a:xfrm>
        </p:grpSpPr>
        <p:cxnSp>
          <p:nvCxnSpPr>
            <p:cNvPr id="139" name="Connecteur droit 138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0" name="Connecteur droit 139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Connecteur droit 140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Connecteur droit 141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Connecteur droit 142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Connecteur droit 143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Connecteur droit 144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6" name="Connecteur droit 145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Connecteur droit 148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Connecteur droit 185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Connecteur droit 186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Connecteur droit 187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0" name="Connecteur droit 189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Connecteur droit 190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Connecteur droit 192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Connecteur droit 193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Connecteur droit 194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Connecteur droit 195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Connecteur droit 196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Connecteur droit 197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Connecteur droit 198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Connecteur droit 200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Connecteur droit 201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3" name="Connecteur droit 202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Connecteur droit 203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Connecteur droit 204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6" name="Connecteur droit 205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9" name="Connecteur droit 208"/>
          <p:cNvCxnSpPr/>
          <p:nvPr/>
        </p:nvCxnSpPr>
        <p:spPr>
          <a:xfrm>
            <a:off x="5731343" y="2650957"/>
            <a:ext cx="0" cy="344504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0" y="3777915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/>
          <p:cNvSpPr/>
          <p:nvPr/>
        </p:nvSpPr>
        <p:spPr>
          <a:xfrm>
            <a:off x="0" y="4969042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6822246" y="3777915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6833936" y="4969042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-11690" y="2586788"/>
            <a:ext cx="469163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Rectangle 87"/>
          <p:cNvSpPr/>
          <p:nvPr/>
        </p:nvSpPr>
        <p:spPr>
          <a:xfrm>
            <a:off x="6822246" y="2586788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9" name="Groupe 88"/>
          <p:cNvGrpSpPr/>
          <p:nvPr/>
        </p:nvGrpSpPr>
        <p:grpSpPr>
          <a:xfrm>
            <a:off x="243840" y="4527645"/>
            <a:ext cx="1503904" cy="1647000"/>
            <a:chOff x="243840" y="4527645"/>
            <a:chExt cx="1503904" cy="1647000"/>
          </a:xfrm>
        </p:grpSpPr>
        <p:cxnSp>
          <p:nvCxnSpPr>
            <p:cNvPr id="90" name="Connecteur droit avec flèche 89"/>
            <p:cNvCxnSpPr/>
            <p:nvPr/>
          </p:nvCxnSpPr>
          <p:spPr>
            <a:xfrm flipV="1">
              <a:off x="243840" y="4720046"/>
              <a:ext cx="0" cy="144012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/>
            <p:cNvCxnSpPr/>
            <p:nvPr/>
          </p:nvCxnSpPr>
          <p:spPr>
            <a:xfrm>
              <a:off x="243840" y="6160169"/>
              <a:ext cx="10276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ZoneTexte 91"/>
            <p:cNvSpPr txBox="1"/>
            <p:nvPr/>
          </p:nvSpPr>
          <p:spPr>
            <a:xfrm>
              <a:off x="251129" y="4527645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z</a:t>
              </a:r>
              <a:endParaRPr lang="en-GB" dirty="0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1207813" y="5805313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x</a:t>
              </a:r>
              <a:endParaRPr lang="en-GB" dirty="0"/>
            </a:p>
          </p:txBody>
        </p:sp>
      </p:grpSp>
      <p:sp>
        <p:nvSpPr>
          <p:cNvPr id="94" name="Arc 93"/>
          <p:cNvSpPr/>
          <p:nvPr/>
        </p:nvSpPr>
        <p:spPr>
          <a:xfrm flipH="1">
            <a:off x="5731065" y="2544469"/>
            <a:ext cx="1876224" cy="7840362"/>
          </a:xfrm>
          <a:prstGeom prst="arc">
            <a:avLst>
              <a:gd name="adj1" fmla="val 16203001"/>
              <a:gd name="adj2" fmla="val 20375385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ZoneTexte 103"/>
          <p:cNvSpPr txBox="1"/>
          <p:nvPr/>
        </p:nvSpPr>
        <p:spPr>
          <a:xfrm>
            <a:off x="1584960" y="1468005"/>
            <a:ext cx="829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Si le plan supérieur est déplacé à la vitesse V constante</a:t>
            </a:r>
            <a:endParaRPr lang="en-GB" sz="2800" dirty="0"/>
          </a:p>
        </p:txBody>
      </p:sp>
      <p:grpSp>
        <p:nvGrpSpPr>
          <p:cNvPr id="105" name="Groupe 104"/>
          <p:cNvGrpSpPr/>
          <p:nvPr/>
        </p:nvGrpSpPr>
        <p:grpSpPr>
          <a:xfrm>
            <a:off x="151847" y="4527645"/>
            <a:ext cx="1595897" cy="1883929"/>
            <a:chOff x="151847" y="4527645"/>
            <a:chExt cx="1595897" cy="1883929"/>
          </a:xfrm>
        </p:grpSpPr>
        <p:grpSp>
          <p:nvGrpSpPr>
            <p:cNvPr id="106" name="Groupe 105"/>
            <p:cNvGrpSpPr/>
            <p:nvPr/>
          </p:nvGrpSpPr>
          <p:grpSpPr>
            <a:xfrm>
              <a:off x="243840" y="4527645"/>
              <a:ext cx="1503904" cy="1647000"/>
              <a:chOff x="243840" y="4527645"/>
              <a:chExt cx="1503904" cy="1647000"/>
            </a:xfrm>
          </p:grpSpPr>
          <p:cxnSp>
            <p:nvCxnSpPr>
              <p:cNvPr id="109" name="Connecteur droit avec flèche 108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avec flèche 109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1" name="ZoneTexte 110"/>
              <p:cNvSpPr txBox="1"/>
              <p:nvPr/>
            </p:nvSpPr>
            <p:spPr>
              <a:xfrm>
                <a:off x="251129" y="452764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112" name="ZoneTexte 111"/>
              <p:cNvSpPr txBox="1"/>
              <p:nvPr/>
            </p:nvSpPr>
            <p:spPr>
              <a:xfrm>
                <a:off x="1207813" y="5805313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107" name="Organigramme : Jonction de sommaire 106"/>
            <p:cNvSpPr/>
            <p:nvPr/>
          </p:nvSpPr>
          <p:spPr>
            <a:xfrm>
              <a:off x="151847" y="6068618"/>
              <a:ext cx="183984" cy="183102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ZoneTexte 107"/>
            <p:cNvSpPr txBox="1"/>
            <p:nvPr/>
          </p:nvSpPr>
          <p:spPr>
            <a:xfrm>
              <a:off x="269431" y="6042242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</p:grpSp>
      <p:sp>
        <p:nvSpPr>
          <p:cNvPr id="113" name="ZoneTexte 112"/>
          <p:cNvSpPr txBox="1"/>
          <p:nvPr/>
        </p:nvSpPr>
        <p:spPr>
          <a:xfrm>
            <a:off x="130265" y="67150"/>
            <a:ext cx="11696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Hypothèses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Plans infinis (on néglige les effets de bord en x et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Fluide newtonien visqueux</a:t>
            </a:r>
          </a:p>
        </p:txBody>
      </p:sp>
      <p:cxnSp>
        <p:nvCxnSpPr>
          <p:cNvPr id="114" name="Connecteur droit avec flèche 113">
            <a:extLst>
              <a:ext uri="{FF2B5EF4-FFF2-40B4-BE49-F238E27FC236}">
                <a16:creationId xmlns:a16="http://schemas.microsoft.com/office/drawing/2014/main" id="{D0CA81E4-60D7-4839-A354-D5740BCB53F0}"/>
              </a:ext>
            </a:extLst>
          </p:cNvPr>
          <p:cNvCxnSpPr/>
          <p:nvPr/>
        </p:nvCxnSpPr>
        <p:spPr>
          <a:xfrm>
            <a:off x="1973179" y="2555496"/>
            <a:ext cx="0" cy="360467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ZoneTexte 114">
            <a:extLst>
              <a:ext uri="{FF2B5EF4-FFF2-40B4-BE49-F238E27FC236}">
                <a16:creationId xmlns:a16="http://schemas.microsoft.com/office/drawing/2014/main" id="{544ABECF-E87B-452D-96A4-06F6AB2E982D}"/>
              </a:ext>
            </a:extLst>
          </p:cNvPr>
          <p:cNvSpPr txBox="1"/>
          <p:nvPr/>
        </p:nvSpPr>
        <p:spPr>
          <a:xfrm>
            <a:off x="1401709" y="4188812"/>
            <a:ext cx="50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81409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e 149"/>
          <p:cNvGrpSpPr/>
          <p:nvPr/>
        </p:nvGrpSpPr>
        <p:grpSpPr>
          <a:xfrm>
            <a:off x="4188417" y="2399691"/>
            <a:ext cx="7026442" cy="162428"/>
            <a:chOff x="1608449" y="2401330"/>
            <a:chExt cx="7969034" cy="185456"/>
          </a:xfrm>
        </p:grpSpPr>
        <p:cxnSp>
          <p:nvCxnSpPr>
            <p:cNvPr id="17" name="Connecteur droit 16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5" name="Rectangle 94"/>
          <p:cNvSpPr/>
          <p:nvPr/>
        </p:nvSpPr>
        <p:spPr>
          <a:xfrm>
            <a:off x="2237874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/>
          <p:cNvSpPr/>
          <p:nvPr/>
        </p:nvSpPr>
        <p:spPr>
          <a:xfrm>
            <a:off x="4535905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2237874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/>
          <p:cNvSpPr/>
          <p:nvPr/>
        </p:nvSpPr>
        <p:spPr>
          <a:xfrm>
            <a:off x="4535905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Rectangle 98"/>
          <p:cNvSpPr/>
          <p:nvPr/>
        </p:nvSpPr>
        <p:spPr>
          <a:xfrm>
            <a:off x="6833936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ctangle 99"/>
          <p:cNvSpPr/>
          <p:nvPr/>
        </p:nvSpPr>
        <p:spPr>
          <a:xfrm>
            <a:off x="6833936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ectangle 100"/>
          <p:cNvSpPr/>
          <p:nvPr/>
        </p:nvSpPr>
        <p:spPr>
          <a:xfrm>
            <a:off x="2237874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Rectangle 101"/>
          <p:cNvSpPr/>
          <p:nvPr/>
        </p:nvSpPr>
        <p:spPr>
          <a:xfrm>
            <a:off x="4535905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ectangle 102"/>
          <p:cNvSpPr/>
          <p:nvPr/>
        </p:nvSpPr>
        <p:spPr>
          <a:xfrm>
            <a:off x="6833936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e 137"/>
          <p:cNvGrpSpPr/>
          <p:nvPr/>
        </p:nvGrpSpPr>
        <p:grpSpPr>
          <a:xfrm rot="10800000">
            <a:off x="2128557" y="6160169"/>
            <a:ext cx="7026442" cy="162428"/>
            <a:chOff x="1608449" y="2401330"/>
            <a:chExt cx="7969034" cy="185456"/>
          </a:xfrm>
        </p:grpSpPr>
        <p:cxnSp>
          <p:nvCxnSpPr>
            <p:cNvPr id="139" name="Connecteur droit 138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0" name="Connecteur droit 139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Connecteur droit 140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Connecteur droit 141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Connecteur droit 142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Connecteur droit 143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Connecteur droit 144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6" name="Connecteur droit 145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Connecteur droit 148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Connecteur droit 185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Connecteur droit 186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Connecteur droit 187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0" name="Connecteur droit 189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Connecteur droit 190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Connecteur droit 192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Connecteur droit 193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Connecteur droit 194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Connecteur droit 195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Connecteur droit 196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Connecteur droit 197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Connecteur droit 198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Connecteur droit 200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Connecteur droit 201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3" name="Connecteur droit 202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Connecteur droit 203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Connecteur droit 204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6" name="Connecteur droit 205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9" name="Connecteur droit 208"/>
          <p:cNvCxnSpPr/>
          <p:nvPr/>
        </p:nvCxnSpPr>
        <p:spPr>
          <a:xfrm>
            <a:off x="5731343" y="2650957"/>
            <a:ext cx="0" cy="344504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0" y="3777915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/>
          <p:cNvSpPr/>
          <p:nvPr/>
        </p:nvSpPr>
        <p:spPr>
          <a:xfrm>
            <a:off x="0" y="4969042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6822246" y="3777915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6833936" y="4969042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-11690" y="2586788"/>
            <a:ext cx="469163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Rectangle 87"/>
          <p:cNvSpPr/>
          <p:nvPr/>
        </p:nvSpPr>
        <p:spPr>
          <a:xfrm>
            <a:off x="6822246" y="2586788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9" name="Groupe 88"/>
          <p:cNvGrpSpPr/>
          <p:nvPr/>
        </p:nvGrpSpPr>
        <p:grpSpPr>
          <a:xfrm>
            <a:off x="243840" y="4527645"/>
            <a:ext cx="1503904" cy="1647000"/>
            <a:chOff x="243840" y="4527645"/>
            <a:chExt cx="1503904" cy="1647000"/>
          </a:xfrm>
        </p:grpSpPr>
        <p:cxnSp>
          <p:nvCxnSpPr>
            <p:cNvPr id="90" name="Connecteur droit avec flèche 89"/>
            <p:cNvCxnSpPr/>
            <p:nvPr/>
          </p:nvCxnSpPr>
          <p:spPr>
            <a:xfrm flipV="1">
              <a:off x="243840" y="4720046"/>
              <a:ext cx="0" cy="144012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/>
            <p:cNvCxnSpPr/>
            <p:nvPr/>
          </p:nvCxnSpPr>
          <p:spPr>
            <a:xfrm>
              <a:off x="243840" y="6160169"/>
              <a:ext cx="10276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ZoneTexte 91"/>
            <p:cNvSpPr txBox="1"/>
            <p:nvPr/>
          </p:nvSpPr>
          <p:spPr>
            <a:xfrm>
              <a:off x="251129" y="4527645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z</a:t>
              </a:r>
              <a:endParaRPr lang="en-GB" dirty="0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1207813" y="5805313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x</a:t>
              </a:r>
              <a:endParaRPr lang="en-GB" dirty="0"/>
            </a:p>
          </p:txBody>
        </p:sp>
      </p:grpSp>
      <p:sp>
        <p:nvSpPr>
          <p:cNvPr id="94" name="Arc 93"/>
          <p:cNvSpPr/>
          <p:nvPr/>
        </p:nvSpPr>
        <p:spPr>
          <a:xfrm flipH="1">
            <a:off x="5731065" y="2544468"/>
            <a:ext cx="4340254" cy="8695031"/>
          </a:xfrm>
          <a:prstGeom prst="arc">
            <a:avLst>
              <a:gd name="adj1" fmla="val 16203001"/>
              <a:gd name="adj2" fmla="val 20375385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ZoneTexte 103"/>
          <p:cNvSpPr txBox="1"/>
          <p:nvPr/>
        </p:nvSpPr>
        <p:spPr>
          <a:xfrm>
            <a:off x="1584960" y="1468005"/>
            <a:ext cx="829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Si le plan supérieur est déplacé à la vitesse V constante</a:t>
            </a:r>
            <a:endParaRPr lang="en-GB" sz="2800" dirty="0"/>
          </a:p>
        </p:txBody>
      </p:sp>
      <p:grpSp>
        <p:nvGrpSpPr>
          <p:cNvPr id="105" name="Groupe 104"/>
          <p:cNvGrpSpPr/>
          <p:nvPr/>
        </p:nvGrpSpPr>
        <p:grpSpPr>
          <a:xfrm>
            <a:off x="151847" y="4527645"/>
            <a:ext cx="1595897" cy="1883929"/>
            <a:chOff x="151847" y="4527645"/>
            <a:chExt cx="1595897" cy="1883929"/>
          </a:xfrm>
        </p:grpSpPr>
        <p:grpSp>
          <p:nvGrpSpPr>
            <p:cNvPr id="106" name="Groupe 105"/>
            <p:cNvGrpSpPr/>
            <p:nvPr/>
          </p:nvGrpSpPr>
          <p:grpSpPr>
            <a:xfrm>
              <a:off x="243840" y="4527645"/>
              <a:ext cx="1503904" cy="1647000"/>
              <a:chOff x="243840" y="4527645"/>
              <a:chExt cx="1503904" cy="1647000"/>
            </a:xfrm>
          </p:grpSpPr>
          <p:cxnSp>
            <p:nvCxnSpPr>
              <p:cNvPr id="109" name="Connecteur droit avec flèche 108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avec flèche 109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1" name="ZoneTexte 110"/>
              <p:cNvSpPr txBox="1"/>
              <p:nvPr/>
            </p:nvSpPr>
            <p:spPr>
              <a:xfrm>
                <a:off x="251129" y="452764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112" name="ZoneTexte 111"/>
              <p:cNvSpPr txBox="1"/>
              <p:nvPr/>
            </p:nvSpPr>
            <p:spPr>
              <a:xfrm>
                <a:off x="1207813" y="5805313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107" name="Organigramme : Jonction de sommaire 106"/>
            <p:cNvSpPr/>
            <p:nvPr/>
          </p:nvSpPr>
          <p:spPr>
            <a:xfrm>
              <a:off x="151847" y="6068618"/>
              <a:ext cx="183984" cy="183102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ZoneTexte 107"/>
            <p:cNvSpPr txBox="1"/>
            <p:nvPr/>
          </p:nvSpPr>
          <p:spPr>
            <a:xfrm>
              <a:off x="269431" y="6042242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</p:grpSp>
      <p:sp>
        <p:nvSpPr>
          <p:cNvPr id="113" name="ZoneTexte 112"/>
          <p:cNvSpPr txBox="1"/>
          <p:nvPr/>
        </p:nvSpPr>
        <p:spPr>
          <a:xfrm>
            <a:off x="130265" y="67150"/>
            <a:ext cx="11696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Hypothèses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Plans infinis (on néglige les effets de bord en x et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Fluide newtonien visqueux</a:t>
            </a:r>
          </a:p>
        </p:txBody>
      </p:sp>
      <p:cxnSp>
        <p:nvCxnSpPr>
          <p:cNvPr id="114" name="Connecteur droit avec flèche 113">
            <a:extLst>
              <a:ext uri="{FF2B5EF4-FFF2-40B4-BE49-F238E27FC236}">
                <a16:creationId xmlns:a16="http://schemas.microsoft.com/office/drawing/2014/main" id="{F5F3CAC5-598C-44AD-8D1E-E046477420F1}"/>
              </a:ext>
            </a:extLst>
          </p:cNvPr>
          <p:cNvCxnSpPr/>
          <p:nvPr/>
        </p:nvCxnSpPr>
        <p:spPr>
          <a:xfrm>
            <a:off x="1973179" y="2555496"/>
            <a:ext cx="0" cy="360467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ZoneTexte 114">
            <a:extLst>
              <a:ext uri="{FF2B5EF4-FFF2-40B4-BE49-F238E27FC236}">
                <a16:creationId xmlns:a16="http://schemas.microsoft.com/office/drawing/2014/main" id="{19DE32F6-B4CF-468D-B139-705063AC4FA9}"/>
              </a:ext>
            </a:extLst>
          </p:cNvPr>
          <p:cNvSpPr txBox="1"/>
          <p:nvPr/>
        </p:nvSpPr>
        <p:spPr>
          <a:xfrm>
            <a:off x="1401709" y="4188812"/>
            <a:ext cx="50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884829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e 149"/>
          <p:cNvGrpSpPr/>
          <p:nvPr/>
        </p:nvGrpSpPr>
        <p:grpSpPr>
          <a:xfrm>
            <a:off x="4188417" y="2399691"/>
            <a:ext cx="7026442" cy="162428"/>
            <a:chOff x="1608449" y="2401330"/>
            <a:chExt cx="7969034" cy="185456"/>
          </a:xfrm>
        </p:grpSpPr>
        <p:cxnSp>
          <p:nvCxnSpPr>
            <p:cNvPr id="17" name="Connecteur droit 16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Connecteur droit 36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necteur droit 38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Connecteur droit 39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Connecteur droit 42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Connecteur droit 43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necteur droit 49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5" name="Rectangle 94"/>
          <p:cNvSpPr/>
          <p:nvPr/>
        </p:nvSpPr>
        <p:spPr>
          <a:xfrm>
            <a:off x="2237874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/>
          <p:cNvSpPr/>
          <p:nvPr/>
        </p:nvSpPr>
        <p:spPr>
          <a:xfrm>
            <a:off x="4535905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2237874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/>
          <p:cNvSpPr/>
          <p:nvPr/>
        </p:nvSpPr>
        <p:spPr>
          <a:xfrm>
            <a:off x="4535905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Rectangle 98"/>
          <p:cNvSpPr/>
          <p:nvPr/>
        </p:nvSpPr>
        <p:spPr>
          <a:xfrm>
            <a:off x="6833936" y="3777915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ctangle 99"/>
          <p:cNvSpPr/>
          <p:nvPr/>
        </p:nvSpPr>
        <p:spPr>
          <a:xfrm>
            <a:off x="6833936" y="4969042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Rectangle 100"/>
          <p:cNvSpPr/>
          <p:nvPr/>
        </p:nvSpPr>
        <p:spPr>
          <a:xfrm>
            <a:off x="2237874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Rectangle 101"/>
          <p:cNvSpPr/>
          <p:nvPr/>
        </p:nvSpPr>
        <p:spPr>
          <a:xfrm>
            <a:off x="4535905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Rectangle 102"/>
          <p:cNvSpPr/>
          <p:nvPr/>
        </p:nvSpPr>
        <p:spPr>
          <a:xfrm>
            <a:off x="6833936" y="2586788"/>
            <a:ext cx="2298031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8" name="Groupe 137"/>
          <p:cNvGrpSpPr/>
          <p:nvPr/>
        </p:nvGrpSpPr>
        <p:grpSpPr>
          <a:xfrm rot="10800000">
            <a:off x="2128557" y="6160169"/>
            <a:ext cx="7026442" cy="162428"/>
            <a:chOff x="1608449" y="2401330"/>
            <a:chExt cx="7969034" cy="185456"/>
          </a:xfrm>
        </p:grpSpPr>
        <p:cxnSp>
          <p:nvCxnSpPr>
            <p:cNvPr id="139" name="Connecteur droit 138"/>
            <p:cNvCxnSpPr/>
            <p:nvPr/>
          </p:nvCxnSpPr>
          <p:spPr>
            <a:xfrm>
              <a:off x="1608449" y="2586786"/>
              <a:ext cx="7844590" cy="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0" name="Connecteur droit 139"/>
            <p:cNvCxnSpPr/>
            <p:nvPr/>
          </p:nvCxnSpPr>
          <p:spPr>
            <a:xfrm flipV="1">
              <a:off x="160844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Connecteur droit 140"/>
            <p:cNvCxnSpPr/>
            <p:nvPr/>
          </p:nvCxnSpPr>
          <p:spPr>
            <a:xfrm flipV="1">
              <a:off x="1845071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Connecteur droit 141"/>
            <p:cNvCxnSpPr/>
            <p:nvPr/>
          </p:nvCxnSpPr>
          <p:spPr>
            <a:xfrm flipV="1">
              <a:off x="2109767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Connecteur droit 142"/>
            <p:cNvCxnSpPr/>
            <p:nvPr/>
          </p:nvCxnSpPr>
          <p:spPr>
            <a:xfrm flipV="1">
              <a:off x="2346389" y="243438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Connecteur droit 143"/>
            <p:cNvCxnSpPr/>
            <p:nvPr/>
          </p:nvCxnSpPr>
          <p:spPr>
            <a:xfrm flipV="1">
              <a:off x="260907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Connecteur droit 144"/>
            <p:cNvCxnSpPr/>
            <p:nvPr/>
          </p:nvCxnSpPr>
          <p:spPr>
            <a:xfrm flipV="1">
              <a:off x="2845696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6" name="Connecteur droit 145"/>
            <p:cNvCxnSpPr/>
            <p:nvPr/>
          </p:nvCxnSpPr>
          <p:spPr>
            <a:xfrm flipV="1">
              <a:off x="3110392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/>
            <p:cNvCxnSpPr/>
            <p:nvPr/>
          </p:nvCxnSpPr>
          <p:spPr>
            <a:xfrm flipV="1">
              <a:off x="3347014" y="2430834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/>
            <p:cNvCxnSpPr/>
            <p:nvPr/>
          </p:nvCxnSpPr>
          <p:spPr>
            <a:xfrm flipV="1">
              <a:off x="358403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9" name="Connecteur droit 148"/>
            <p:cNvCxnSpPr/>
            <p:nvPr/>
          </p:nvCxnSpPr>
          <p:spPr>
            <a:xfrm flipV="1">
              <a:off x="3820656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/>
            <p:cNvCxnSpPr/>
            <p:nvPr/>
          </p:nvCxnSpPr>
          <p:spPr>
            <a:xfrm flipV="1">
              <a:off x="4085352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Connecteur droit 185"/>
            <p:cNvCxnSpPr/>
            <p:nvPr/>
          </p:nvCxnSpPr>
          <p:spPr>
            <a:xfrm flipV="1">
              <a:off x="4321974" y="241656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Connecteur droit 186"/>
            <p:cNvCxnSpPr/>
            <p:nvPr/>
          </p:nvCxnSpPr>
          <p:spPr>
            <a:xfrm flipV="1">
              <a:off x="458465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Connecteur droit 187"/>
            <p:cNvCxnSpPr/>
            <p:nvPr/>
          </p:nvCxnSpPr>
          <p:spPr>
            <a:xfrm flipV="1">
              <a:off x="4821281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flipV="1">
              <a:off x="5085977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0" name="Connecteur droit 189"/>
            <p:cNvCxnSpPr/>
            <p:nvPr/>
          </p:nvCxnSpPr>
          <p:spPr>
            <a:xfrm flipV="1">
              <a:off x="5322599" y="2413016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Connecteur droit 190"/>
            <p:cNvCxnSpPr/>
            <p:nvPr/>
          </p:nvCxnSpPr>
          <p:spPr>
            <a:xfrm flipV="1">
              <a:off x="557056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5807186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Connecteur droit 192"/>
            <p:cNvCxnSpPr/>
            <p:nvPr/>
          </p:nvCxnSpPr>
          <p:spPr>
            <a:xfrm flipV="1">
              <a:off x="6071882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Connecteur droit 193"/>
            <p:cNvCxnSpPr/>
            <p:nvPr/>
          </p:nvCxnSpPr>
          <p:spPr>
            <a:xfrm flipV="1">
              <a:off x="6308504" y="242270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Connecteur droit 194"/>
            <p:cNvCxnSpPr/>
            <p:nvPr/>
          </p:nvCxnSpPr>
          <p:spPr>
            <a:xfrm flipV="1">
              <a:off x="657118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Connecteur droit 195"/>
            <p:cNvCxnSpPr/>
            <p:nvPr/>
          </p:nvCxnSpPr>
          <p:spPr>
            <a:xfrm flipV="1">
              <a:off x="6807811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Connecteur droit 196"/>
            <p:cNvCxnSpPr/>
            <p:nvPr/>
          </p:nvCxnSpPr>
          <p:spPr>
            <a:xfrm flipV="1">
              <a:off x="7072507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Connecteur droit 197"/>
            <p:cNvCxnSpPr/>
            <p:nvPr/>
          </p:nvCxnSpPr>
          <p:spPr>
            <a:xfrm flipV="1">
              <a:off x="7309129" y="2419148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Connecteur droit 198"/>
            <p:cNvCxnSpPr/>
            <p:nvPr/>
          </p:nvCxnSpPr>
          <p:spPr>
            <a:xfrm flipV="1">
              <a:off x="754614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/>
            <p:nvPr/>
          </p:nvCxnSpPr>
          <p:spPr>
            <a:xfrm flipV="1">
              <a:off x="7782771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Connecteur droit 200"/>
            <p:cNvCxnSpPr/>
            <p:nvPr/>
          </p:nvCxnSpPr>
          <p:spPr>
            <a:xfrm flipV="1">
              <a:off x="8047467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Connecteur droit 201"/>
            <p:cNvCxnSpPr/>
            <p:nvPr/>
          </p:nvCxnSpPr>
          <p:spPr>
            <a:xfrm flipV="1">
              <a:off x="8284089" y="2404882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3" name="Connecteur droit 202"/>
            <p:cNvCxnSpPr/>
            <p:nvPr/>
          </p:nvCxnSpPr>
          <p:spPr>
            <a:xfrm flipV="1">
              <a:off x="854677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4" name="Connecteur droit 203"/>
            <p:cNvCxnSpPr/>
            <p:nvPr/>
          </p:nvCxnSpPr>
          <p:spPr>
            <a:xfrm flipV="1">
              <a:off x="8783396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5" name="Connecteur droit 204"/>
            <p:cNvCxnSpPr/>
            <p:nvPr/>
          </p:nvCxnSpPr>
          <p:spPr>
            <a:xfrm flipV="1">
              <a:off x="9048092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6" name="Connecteur droit 205"/>
            <p:cNvCxnSpPr/>
            <p:nvPr/>
          </p:nvCxnSpPr>
          <p:spPr>
            <a:xfrm flipV="1">
              <a:off x="9284714" y="2401330"/>
              <a:ext cx="292769" cy="152400"/>
            </a:xfrm>
            <a:prstGeom prst="line">
              <a:avLst/>
            </a:prstGeom>
            <a:ln w="571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09" name="Connecteur droit 208"/>
          <p:cNvCxnSpPr/>
          <p:nvPr/>
        </p:nvCxnSpPr>
        <p:spPr>
          <a:xfrm>
            <a:off x="5731343" y="2650957"/>
            <a:ext cx="0" cy="3445043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0" y="3777915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/>
          <p:cNvSpPr/>
          <p:nvPr/>
        </p:nvSpPr>
        <p:spPr>
          <a:xfrm>
            <a:off x="0" y="4969042"/>
            <a:ext cx="4535905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6822246" y="3777915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/>
          <p:cNvSpPr/>
          <p:nvPr/>
        </p:nvSpPr>
        <p:spPr>
          <a:xfrm>
            <a:off x="6833936" y="4969042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Rectangle 86"/>
          <p:cNvSpPr/>
          <p:nvPr/>
        </p:nvSpPr>
        <p:spPr>
          <a:xfrm>
            <a:off x="-11690" y="2586788"/>
            <a:ext cx="469163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Rectangle 87"/>
          <p:cNvSpPr/>
          <p:nvPr/>
        </p:nvSpPr>
        <p:spPr>
          <a:xfrm>
            <a:off x="6822246" y="2586788"/>
            <a:ext cx="5358064" cy="1191127"/>
          </a:xfrm>
          <a:prstGeom prst="rect">
            <a:avLst/>
          </a:prstGeom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9" name="Groupe 88"/>
          <p:cNvGrpSpPr/>
          <p:nvPr/>
        </p:nvGrpSpPr>
        <p:grpSpPr>
          <a:xfrm>
            <a:off x="243840" y="4527645"/>
            <a:ext cx="1503904" cy="1647000"/>
            <a:chOff x="243840" y="4527645"/>
            <a:chExt cx="1503904" cy="1647000"/>
          </a:xfrm>
        </p:grpSpPr>
        <p:cxnSp>
          <p:nvCxnSpPr>
            <p:cNvPr id="90" name="Connecteur droit avec flèche 89"/>
            <p:cNvCxnSpPr/>
            <p:nvPr/>
          </p:nvCxnSpPr>
          <p:spPr>
            <a:xfrm flipV="1">
              <a:off x="243840" y="4720046"/>
              <a:ext cx="0" cy="144012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/>
            <p:cNvCxnSpPr/>
            <p:nvPr/>
          </p:nvCxnSpPr>
          <p:spPr>
            <a:xfrm>
              <a:off x="243840" y="6160169"/>
              <a:ext cx="10276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2" name="ZoneTexte 91"/>
            <p:cNvSpPr txBox="1"/>
            <p:nvPr/>
          </p:nvSpPr>
          <p:spPr>
            <a:xfrm>
              <a:off x="251129" y="4527645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z</a:t>
              </a:r>
              <a:endParaRPr lang="en-GB" dirty="0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1207813" y="5805313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x</a:t>
              </a:r>
              <a:endParaRPr lang="en-GB" dirty="0"/>
            </a:p>
          </p:txBody>
        </p:sp>
      </p:grpSp>
      <p:sp>
        <p:nvSpPr>
          <p:cNvPr id="104" name="ZoneTexte 103"/>
          <p:cNvSpPr txBox="1"/>
          <p:nvPr/>
        </p:nvSpPr>
        <p:spPr>
          <a:xfrm>
            <a:off x="1584960" y="1468005"/>
            <a:ext cx="829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Si le plan supérieur est déplacé à la vitesse V constante</a:t>
            </a:r>
            <a:endParaRPr lang="en-GB" sz="2800" dirty="0"/>
          </a:p>
        </p:txBody>
      </p:sp>
      <p:grpSp>
        <p:nvGrpSpPr>
          <p:cNvPr id="105" name="Groupe 104"/>
          <p:cNvGrpSpPr/>
          <p:nvPr/>
        </p:nvGrpSpPr>
        <p:grpSpPr>
          <a:xfrm>
            <a:off x="151847" y="4527645"/>
            <a:ext cx="1595897" cy="1883929"/>
            <a:chOff x="151847" y="4527645"/>
            <a:chExt cx="1595897" cy="1883929"/>
          </a:xfrm>
        </p:grpSpPr>
        <p:grpSp>
          <p:nvGrpSpPr>
            <p:cNvPr id="106" name="Groupe 105"/>
            <p:cNvGrpSpPr/>
            <p:nvPr/>
          </p:nvGrpSpPr>
          <p:grpSpPr>
            <a:xfrm>
              <a:off x="243840" y="4527645"/>
              <a:ext cx="1503904" cy="1647000"/>
              <a:chOff x="243840" y="4527645"/>
              <a:chExt cx="1503904" cy="1647000"/>
            </a:xfrm>
          </p:grpSpPr>
          <p:cxnSp>
            <p:nvCxnSpPr>
              <p:cNvPr id="109" name="Connecteur droit avec flèche 108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avec flèche 109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1" name="ZoneTexte 110"/>
              <p:cNvSpPr txBox="1"/>
              <p:nvPr/>
            </p:nvSpPr>
            <p:spPr>
              <a:xfrm>
                <a:off x="251129" y="452764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112" name="ZoneTexte 111"/>
              <p:cNvSpPr txBox="1"/>
              <p:nvPr/>
            </p:nvSpPr>
            <p:spPr>
              <a:xfrm>
                <a:off x="1207813" y="5805313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107" name="Organigramme : Jonction de sommaire 106"/>
            <p:cNvSpPr/>
            <p:nvPr/>
          </p:nvSpPr>
          <p:spPr>
            <a:xfrm>
              <a:off x="151847" y="6068618"/>
              <a:ext cx="183984" cy="183102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ZoneTexte 107"/>
            <p:cNvSpPr txBox="1"/>
            <p:nvPr/>
          </p:nvSpPr>
          <p:spPr>
            <a:xfrm>
              <a:off x="269431" y="6042242"/>
              <a:ext cx="539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</p:grpSp>
      <p:sp>
        <p:nvSpPr>
          <p:cNvPr id="113" name="ZoneTexte 112"/>
          <p:cNvSpPr txBox="1"/>
          <p:nvPr/>
        </p:nvSpPr>
        <p:spPr>
          <a:xfrm>
            <a:off x="130265" y="67150"/>
            <a:ext cx="116963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Hypothèses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Plans infinis (on néglige les effets de bord en x et 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Fluide newtonien visqueux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Vitesse V constante suffisamment faible pour se placer en </a:t>
            </a:r>
            <a:r>
              <a:rPr lang="fr-FR" b="1" dirty="0"/>
              <a:t>régime permanent</a:t>
            </a:r>
            <a:endParaRPr lang="en-GB" b="1" dirty="0"/>
          </a:p>
        </p:txBody>
      </p:sp>
      <p:cxnSp>
        <p:nvCxnSpPr>
          <p:cNvPr id="114" name="Connecteur droit avec flèche 113">
            <a:extLst>
              <a:ext uri="{FF2B5EF4-FFF2-40B4-BE49-F238E27FC236}">
                <a16:creationId xmlns:a16="http://schemas.microsoft.com/office/drawing/2014/main" id="{F5F3CAC5-598C-44AD-8D1E-E046477420F1}"/>
              </a:ext>
            </a:extLst>
          </p:cNvPr>
          <p:cNvCxnSpPr/>
          <p:nvPr/>
        </p:nvCxnSpPr>
        <p:spPr>
          <a:xfrm>
            <a:off x="1973179" y="2555496"/>
            <a:ext cx="0" cy="360467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ZoneTexte 114">
            <a:extLst>
              <a:ext uri="{FF2B5EF4-FFF2-40B4-BE49-F238E27FC236}">
                <a16:creationId xmlns:a16="http://schemas.microsoft.com/office/drawing/2014/main" id="{19DE32F6-B4CF-468D-B139-705063AC4FA9}"/>
              </a:ext>
            </a:extLst>
          </p:cNvPr>
          <p:cNvSpPr txBox="1"/>
          <p:nvPr/>
        </p:nvSpPr>
        <p:spPr>
          <a:xfrm>
            <a:off x="1401709" y="4188812"/>
            <a:ext cx="501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e</a:t>
            </a:r>
          </a:p>
        </p:txBody>
      </p:sp>
      <p:cxnSp>
        <p:nvCxnSpPr>
          <p:cNvPr id="3" name="Connecteur droit 2"/>
          <p:cNvCxnSpPr/>
          <p:nvPr/>
        </p:nvCxnSpPr>
        <p:spPr>
          <a:xfrm flipV="1">
            <a:off x="5767557" y="2588018"/>
            <a:ext cx="2129840" cy="355358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43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e 20"/>
          <p:cNvGrpSpPr/>
          <p:nvPr/>
        </p:nvGrpSpPr>
        <p:grpSpPr>
          <a:xfrm>
            <a:off x="3954149" y="1970415"/>
            <a:ext cx="3604890" cy="3651744"/>
            <a:chOff x="3954149" y="1970415"/>
            <a:chExt cx="3604890" cy="3651744"/>
          </a:xfrm>
        </p:grpSpPr>
        <p:sp>
          <p:nvSpPr>
            <p:cNvPr id="8" name="Parallélogramme 7"/>
            <p:cNvSpPr/>
            <p:nvPr/>
          </p:nvSpPr>
          <p:spPr>
            <a:xfrm>
              <a:off x="4964520" y="2919413"/>
              <a:ext cx="2123985" cy="1400175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e 9"/>
            <p:cNvGrpSpPr/>
            <p:nvPr/>
          </p:nvGrpSpPr>
          <p:grpSpPr>
            <a:xfrm>
              <a:off x="4452042" y="1970415"/>
              <a:ext cx="3106997" cy="3581320"/>
              <a:chOff x="65865" y="4628495"/>
              <a:chExt cx="1636720" cy="1886586"/>
            </a:xfrm>
          </p:grpSpPr>
          <p:cxnSp>
            <p:nvCxnSpPr>
              <p:cNvPr id="13" name="Connecteur droit avec flèche 12"/>
              <p:cNvCxnSpPr/>
              <p:nvPr/>
            </p:nvCxnSpPr>
            <p:spPr>
              <a:xfrm flipV="1">
                <a:off x="243840" y="4720046"/>
                <a:ext cx="0" cy="14401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avec flèche 13"/>
              <p:cNvCxnSpPr/>
              <p:nvPr/>
            </p:nvCxnSpPr>
            <p:spPr>
              <a:xfrm>
                <a:off x="243840" y="6160169"/>
                <a:ext cx="102761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ZoneTexte 14"/>
              <p:cNvSpPr txBox="1"/>
              <p:nvPr/>
            </p:nvSpPr>
            <p:spPr>
              <a:xfrm>
                <a:off x="65865" y="4628495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z</a:t>
                </a:r>
                <a:endParaRPr lang="en-GB" dirty="0"/>
              </a:p>
            </p:txBody>
          </p:sp>
          <p:sp>
            <p:nvSpPr>
              <p:cNvPr id="16" name="ZoneTexte 15"/>
              <p:cNvSpPr txBox="1"/>
              <p:nvPr/>
            </p:nvSpPr>
            <p:spPr>
              <a:xfrm>
                <a:off x="1162654" y="6145749"/>
                <a:ext cx="53993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x</a:t>
                </a:r>
                <a:endParaRPr lang="en-GB" dirty="0"/>
              </a:p>
            </p:txBody>
          </p:sp>
        </p:grpSp>
        <p:sp>
          <p:nvSpPr>
            <p:cNvPr id="11" name="Organigramme : Jonction de sommaire 10"/>
            <p:cNvSpPr/>
            <p:nvPr/>
          </p:nvSpPr>
          <p:spPr>
            <a:xfrm>
              <a:off x="4615262" y="4704210"/>
              <a:ext cx="349258" cy="347584"/>
            </a:xfrm>
            <a:prstGeom prst="flowChartSummingJunction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4806917" y="4921053"/>
              <a:ext cx="1024955" cy="70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y</a:t>
              </a:r>
              <a:endParaRPr lang="en-GB" dirty="0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4276819" y="4037839"/>
              <a:ext cx="6511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z     </a:t>
              </a:r>
              <a:r>
                <a:rPr lang="fr-FR" sz="2800" dirty="0"/>
                <a:t>-</a:t>
              </a:r>
              <a:endParaRPr lang="en-GB" sz="2800" dirty="0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3954149" y="2628139"/>
              <a:ext cx="9797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err="1"/>
                <a:t>z+dz</a:t>
              </a:r>
              <a:r>
                <a:rPr lang="fr-FR" dirty="0"/>
                <a:t>     </a:t>
              </a:r>
              <a:r>
                <a:rPr lang="fr-FR" sz="2800" dirty="0"/>
                <a:t>-</a:t>
              </a:r>
              <a:endParaRPr lang="en-GB" sz="2800" dirty="0"/>
            </a:p>
          </p:txBody>
        </p:sp>
        <p:sp>
          <p:nvSpPr>
            <p:cNvPr id="19" name="Flèche droite 18"/>
            <p:cNvSpPr/>
            <p:nvPr/>
          </p:nvSpPr>
          <p:spPr>
            <a:xfrm rot="10800000">
              <a:off x="5323541" y="4184232"/>
              <a:ext cx="1016662" cy="270711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Flèche droite 19"/>
            <p:cNvSpPr/>
            <p:nvPr/>
          </p:nvSpPr>
          <p:spPr>
            <a:xfrm>
              <a:off x="5651400" y="2754393"/>
              <a:ext cx="1016662" cy="270711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010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973029"/>
              </p:ext>
            </p:extLst>
          </p:nvPr>
        </p:nvGraphicFramePr>
        <p:xfrm>
          <a:off x="2032000" y="719666"/>
          <a:ext cx="8724900" cy="41063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Fluide</a:t>
                      </a:r>
                      <a:endParaRPr lang="en-GB" b="1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Viscosité (à 20°C et P=1bar)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en </a:t>
                      </a:r>
                      <a:r>
                        <a:rPr lang="fr-FR" baseline="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Pa.s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= Pl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Air 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1,8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−5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Eau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−3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Lait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−3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Sang (taux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d’hématies normal)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−3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Huile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d’olive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84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−3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Glycérol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1,5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892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Miel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Goudron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2,3 </a:t>
                      </a:r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9605">
                <a:tc>
                  <a:txBody>
                    <a:bodyPr/>
                    <a:lstStyle/>
                    <a:p>
                      <a:pPr algn="l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Manteau</a:t>
                      </a:r>
                      <a:r>
                        <a:rPr lang="fr-FR" baseline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terrestre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</a:t>
                      </a:r>
                      <a:r>
                        <a:rPr lang="en-GB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21</a:t>
                      </a:r>
                      <a:endPara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421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112" y="117657"/>
            <a:ext cx="6211888" cy="656889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25900" y="4394200"/>
            <a:ext cx="4762500" cy="16383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68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207894"/>
              </p:ext>
            </p:extLst>
          </p:nvPr>
        </p:nvGraphicFramePr>
        <p:xfrm>
          <a:off x="2069431" y="1503947"/>
          <a:ext cx="8386010" cy="28480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54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7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2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51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Artère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Capillaire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Veine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6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Différence de pression (kPa)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10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1.5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6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Débit volumique (m</a:t>
                      </a:r>
                      <a:r>
                        <a:rPr lang="fr-FR" sz="2400" baseline="30000">
                          <a:effectLst/>
                        </a:rPr>
                        <a:t>3</a:t>
                      </a:r>
                      <a:r>
                        <a:rPr lang="fr-FR" sz="2400">
                          <a:effectLst/>
                        </a:rPr>
                        <a:t>.s</a:t>
                      </a:r>
                      <a:r>
                        <a:rPr lang="fr-FR" sz="2400" baseline="30000">
                          <a:effectLst/>
                        </a:rPr>
                        <a:t>-1</a:t>
                      </a:r>
                      <a:r>
                        <a:rPr lang="fr-FR" sz="2400">
                          <a:effectLst/>
                        </a:rPr>
                        <a:t>)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9.10</a:t>
                      </a:r>
                      <a:r>
                        <a:rPr lang="fr-FR" sz="2400" baseline="30000">
                          <a:effectLst/>
                        </a:rPr>
                        <a:t>-5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9.2 .10</a:t>
                      </a:r>
                      <a:r>
                        <a:rPr lang="fr-FR" sz="2400" baseline="30000">
                          <a:effectLst/>
                        </a:rPr>
                        <a:t>-5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8.8 10</a:t>
                      </a:r>
                      <a:r>
                        <a:rPr lang="fr-FR" sz="2400" baseline="30000" dirty="0">
                          <a:effectLst/>
                        </a:rPr>
                        <a:t>-5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8677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304</Words>
  <Application>Microsoft Office PowerPoint</Application>
  <PresentationFormat>Grand écran</PresentationFormat>
  <Paragraphs>90</Paragraphs>
  <Slides>10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21</cp:revision>
  <dcterms:created xsi:type="dcterms:W3CDTF">2019-04-13T08:41:37Z</dcterms:created>
  <dcterms:modified xsi:type="dcterms:W3CDTF">2019-06-12T12:58:56Z</dcterms:modified>
</cp:coreProperties>
</file>