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607BB6-E204-41F5-B567-76FC5B6081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7960103-1EBC-4315-8CC6-4EC46C13DA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24DD99-2E65-416D-BB2F-01B1BD7E8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C73951-5E30-4BD7-A63C-A398EA72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A2C6F05-0562-4ED0-BD85-CF13EB0C3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7664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5E1BFD-DC5B-4470-AF77-A1A0CDD8C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858FC70-FE41-47C1-9CCE-DC1773A87B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E574A2-944A-47B9-9CAF-098C8D258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1F224EA-7C43-4BB5-855A-CB8F81FBA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6524D4B-2503-4FC6-A437-3B6E39E55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8911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357E702-09BA-470C-A529-B33ED5F29A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FD8FAC4-AC23-4E03-B700-51C0BBA24C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BA23D8-4E11-4FC3-A052-9B314E6DB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871B45-F51D-45F8-A2C1-39323A637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E2BA95-21C7-468A-B7B0-99E036D9E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1836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46E3E6-9B31-4E20-80D5-FEA417C24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1FA721-FD6C-4F96-BF39-9F34C8C824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4DADD7-F3C3-4196-9C0E-F7D3FEC98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BEB55D-AE98-4F38-A5A8-5F6941FD8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8B9199F-CF7D-4673-B33C-2442DEC14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2397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8A77A6-9335-4A1A-A38F-8405AD803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475E132-9C04-42BB-83CE-25DA7BBE13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227325-591A-48D4-9128-F4ADE7159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491023F-2896-42DC-B97B-0F9327EB0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C9C381-472D-4FDF-8210-63EFE8F06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1120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7AD132-5988-4F55-949D-E2FEBA217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6DB474-CF35-4849-B4A2-E44B15DEFD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0327B26-DBA1-4632-9BF4-EA82CB2299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A76FCB2-5A67-4487-8E26-466ABA79F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90C0CF-F9D9-4F70-BA9B-02E8DF29B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19A3BEF-DB5C-4582-925E-C4086043B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0406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6CE781-165A-4FD1-B849-6BB830913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99FE1C-4709-41EA-BCFD-B9C726B75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7A18DBE-9F3A-4834-B89A-959AA30D6A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4911D3C-64D4-459F-B596-09A8D19050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1314C6A-6EF7-4A7D-B632-94EE001AFC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C5EBB41-6DE3-4996-AFF8-8F316BDAE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DC04095-6FD4-4C47-8444-DB80B63F8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8EA570B-5408-468A-BDF7-8D49FFDE4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366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261FC9-6584-431D-B91F-F8DD74A50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D6B07D5-84F8-4933-B501-CC588AEC9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B07786A-43C2-4529-9F6A-A2660027E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A19075-4C0F-4028-B60E-254461D93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0036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58F52BA-4BE7-4BDD-9430-6530E01B9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22421BA-ED9B-4C16-AAFC-48C6BE3C0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3430CC5-D143-4C43-A260-B2A17EA4B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9348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D095CF-EDD0-48F1-B547-8CDCC4FEF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49EE28-6DCC-47B3-BE5B-7FB0F0AD4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CC9AB7-E2A0-4B42-97F7-FC295267D6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4A72597-DA09-4BF9-A8C7-DD1E61E61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86A77B6-0672-4AA6-9086-567A4B541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8A03EE7-336D-44B4-B10A-85DAEE0C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537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CC2FAE-8F5D-453C-A3EE-BFC06C3D6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25C6184-CC81-4887-A393-DEEAE6142F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CB8E0D2-FDAC-4C3C-A2BC-18801A9402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5634BEF-6183-4404-8AC4-E55333A6C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25B1C49-CC59-4578-987A-F96B5F38E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FB9F990-4A5B-4083-84A5-4209725B8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657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AA2376-6FDE-4C29-BEC3-A19FC4B99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AD10C5-F579-44DE-9C3E-C4A89C12A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929813-DF71-4C74-ADED-522DEB410A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32BED-9BCE-48BB-8508-B1D2E0267838}" type="datetimeFigureOut">
              <a:rPr lang="fr-FR" smtClean="0"/>
              <a:t>30/05/2019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EF952CD-3B87-4674-9406-3917FF5AC2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C238125-3755-4050-A757-59241CA890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0F064-C22F-444F-B4F8-05E7555D46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776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E3AE02-0370-4BEB-889B-1561200991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Irréversibilité</a:t>
            </a:r>
          </a:p>
        </p:txBody>
      </p:sp>
    </p:spTree>
    <p:extLst>
      <p:ext uri="{BB962C8B-B14F-4D97-AF65-F5344CB8AC3E}">
        <p14:creationId xmlns:p14="http://schemas.microsoft.com/office/powerpoint/2010/main" val="2685760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5A170D72-46FD-45AE-A3CC-DC50B184B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992" y="795744"/>
            <a:ext cx="10034016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3200" b="0" i="1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</a:t>
            </a:r>
            <a:r>
              <a:rPr kumimoji="0" lang="fr-FR" altLang="fr-FR" sz="3200" b="1" i="1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 existe une fonction d'état U, appelée énergie interne, telle qu'au cours d'une transformation quelconque d'un système fermé :</a:t>
            </a:r>
            <a:endParaRPr kumimoji="0" lang="fr-FR" altLang="fr-FR" sz="32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rgbClr val="990033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990033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482771C7-9069-4338-A64A-00F6E32C155C}"/>
                  </a:ext>
                </a:extLst>
              </p:cNvPr>
              <p:cNvSpPr txBox="1"/>
              <p:nvPr/>
            </p:nvSpPr>
            <p:spPr>
              <a:xfrm>
                <a:off x="2436114" y="3625773"/>
                <a:ext cx="7319772" cy="79560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fr-FR" sz="48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4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fr-FR" sz="4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fr-FR" sz="4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+∆</m:t>
                      </m:r>
                      <m:sSub>
                        <m:sSubPr>
                          <m:ctrlPr>
                            <a:rPr lang="fr-FR" sz="4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4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fr-FR" sz="4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fr-FR" sz="4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+∆</m:t>
                      </m:r>
                      <m:r>
                        <a:rPr lang="fr-FR" sz="4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𝑈</m:t>
                      </m:r>
                      <m:r>
                        <a:rPr lang="fr-FR" sz="4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sz="4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𝑊</m:t>
                      </m:r>
                      <m:r>
                        <a:rPr lang="fr-FR" sz="4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sz="4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𝑄</m:t>
                      </m:r>
                    </m:oMath>
                  </m:oMathPara>
                </a14:m>
                <a:endParaRPr lang="fr-FR" sz="4800" dirty="0">
                  <a:solidFill>
                    <a:srgbClr val="002060"/>
                  </a:solidFill>
                </a:endParaRP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482771C7-9069-4338-A64A-00F6E32C15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6114" y="3625773"/>
                <a:ext cx="7319772" cy="79560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9212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BD02665-BD6F-449C-A672-9FF1A659CAC8}"/>
              </a:ext>
            </a:extLst>
          </p:cNvPr>
          <p:cNvSpPr/>
          <p:nvPr/>
        </p:nvSpPr>
        <p:spPr>
          <a:xfrm>
            <a:off x="3346704" y="1719072"/>
            <a:ext cx="6172200" cy="401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m</a:t>
            </a:r>
            <a:r>
              <a:rPr lang="fr-FR" sz="28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eau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= 0,250 kg</a:t>
            </a:r>
          </a:p>
          <a:p>
            <a:pPr algn="just"/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/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lang="fr-FR" sz="28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m,eau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= 4,18.10</a:t>
            </a:r>
            <a:r>
              <a:rPr lang="fr-FR" sz="28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3 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J.kg</a:t>
            </a:r>
            <a:r>
              <a:rPr lang="fr-FR" sz="28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.K</a:t>
            </a:r>
            <a:r>
              <a:rPr lang="fr-FR" sz="28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</a:p>
          <a:p>
            <a:pPr algn="just"/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/>
            <a:r>
              <a:rPr lang="fr-FR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L</a:t>
            </a:r>
            <a:r>
              <a:rPr lang="fr-FR" sz="2800" baseline="-25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solidification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= - 334 kJ.kg</a:t>
            </a:r>
            <a:r>
              <a:rPr lang="fr-FR" sz="28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-1</a:t>
            </a:r>
          </a:p>
          <a:p>
            <a:pPr algn="just"/>
            <a:endParaRPr lang="fr-FR" sz="2800" baseline="30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= 273 K</a:t>
            </a:r>
          </a:p>
          <a:p>
            <a:pPr algn="just"/>
            <a:endParaRPr lang="fr-FR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/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fr-FR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fr-FR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= 267 K </a:t>
            </a:r>
          </a:p>
        </p:txBody>
      </p:sp>
    </p:spTree>
    <p:extLst>
      <p:ext uri="{BB962C8B-B14F-4D97-AF65-F5344CB8AC3E}">
        <p14:creationId xmlns:p14="http://schemas.microsoft.com/office/powerpoint/2010/main" val="508757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40E56C6D-65BB-4087-991F-4D90092F6AF1}"/>
                  </a:ext>
                </a:extLst>
              </p:cNvPr>
              <p:cNvSpPr/>
              <p:nvPr/>
            </p:nvSpPr>
            <p:spPr>
              <a:xfrm>
                <a:off x="3328416" y="310896"/>
                <a:ext cx="6263640" cy="1865376"/>
              </a:xfrm>
              <a:prstGeom prst="round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Second principe de la thermodynamique :</a:t>
                </a:r>
              </a:p>
              <a:p>
                <a:pPr algn="ctr"/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fr-FR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𝑆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𝑐𝑟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éé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é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𝑐h𝑎𝑛𝑔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é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</m:t>
                    </m:r>
                    <m:sSub>
                      <m:sSubPr>
                        <m:ctrlP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𝑐𝑟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éé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sSub>
                          <m:sSubPr>
                            <m:ctrlPr>
                              <a:rPr lang="fr-FR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𝑡h𝑒𝑟𝑚𝑜𝑠𝑡𝑎𝑡</m:t>
                            </m:r>
                          </m:sub>
                        </m:sSub>
                      </m:den>
                    </m:f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" name="Rectangle : coins arrondis 3">
                <a:extLst>
                  <a:ext uri="{FF2B5EF4-FFF2-40B4-BE49-F238E27FC236}">
                    <a16:creationId xmlns:a16="http://schemas.microsoft.com/office/drawing/2014/main" id="{40E56C6D-65BB-4087-991F-4D90092F6A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8416" y="310896"/>
                <a:ext cx="6263640" cy="1865376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C41B1EDB-A6E5-4903-B479-0D1CDAE5D46E}"/>
              </a:ext>
            </a:extLst>
          </p:cNvPr>
          <p:cNvCxnSpPr>
            <a:stCxn id="4" idx="2"/>
          </p:cNvCxnSpPr>
          <p:nvPr/>
        </p:nvCxnSpPr>
        <p:spPr>
          <a:xfrm>
            <a:off x="6460236" y="2176272"/>
            <a:ext cx="32004" cy="12527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206AB804-A32F-4AE1-9DF2-CE666DCABACF}"/>
              </a:ext>
            </a:extLst>
          </p:cNvPr>
          <p:cNvSpPr txBox="1"/>
          <p:nvPr/>
        </p:nvSpPr>
        <p:spPr>
          <a:xfrm>
            <a:off x="6711696" y="2487168"/>
            <a:ext cx="4288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Quantification de l’irréversibilité d’une transformation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 : coins arrondis 12">
                <a:extLst>
                  <a:ext uri="{FF2B5EF4-FFF2-40B4-BE49-F238E27FC236}">
                    <a16:creationId xmlns:a16="http://schemas.microsoft.com/office/drawing/2014/main" id="{FF823154-0965-43C2-A3E1-89641A10818E}"/>
                  </a:ext>
                </a:extLst>
              </p:cNvPr>
              <p:cNvSpPr/>
              <p:nvPr/>
            </p:nvSpPr>
            <p:spPr>
              <a:xfrm>
                <a:off x="3797046" y="3662947"/>
                <a:ext cx="5390388" cy="1426464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𝑐𝑟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éé</m:t>
                        </m:r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0                Transformation réversible</a:t>
                </a:r>
              </a:p>
              <a:p>
                <a:pPr algn="ctr"/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S</a:t>
                </a:r>
                <a:r>
                  <a:rPr lang="fr-FR" baseline="-25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créée</a:t>
                </a:r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&gt; 0                     Transformation irréversible</a:t>
                </a:r>
              </a:p>
            </p:txBody>
          </p:sp>
        </mc:Choice>
        <mc:Fallback>
          <p:sp>
            <p:nvSpPr>
              <p:cNvPr id="13" name="Rectangle : coins arrondis 12">
                <a:extLst>
                  <a:ext uri="{FF2B5EF4-FFF2-40B4-BE49-F238E27FC236}">
                    <a16:creationId xmlns:a16="http://schemas.microsoft.com/office/drawing/2014/main" id="{FF823154-0965-43C2-A3E1-89641A1081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7046" y="3662947"/>
                <a:ext cx="5390388" cy="1426464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Flèche : droite 13">
            <a:extLst>
              <a:ext uri="{FF2B5EF4-FFF2-40B4-BE49-F238E27FC236}">
                <a16:creationId xmlns:a16="http://schemas.microsoft.com/office/drawing/2014/main" id="{15C771B3-7E7D-406A-82D0-C67FCB9D71EB}"/>
              </a:ext>
            </a:extLst>
          </p:cNvPr>
          <p:cNvSpPr/>
          <p:nvPr/>
        </p:nvSpPr>
        <p:spPr>
          <a:xfrm>
            <a:off x="5565648" y="4599433"/>
            <a:ext cx="530352" cy="14630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 : droite 14">
            <a:extLst>
              <a:ext uri="{FF2B5EF4-FFF2-40B4-BE49-F238E27FC236}">
                <a16:creationId xmlns:a16="http://schemas.microsoft.com/office/drawing/2014/main" id="{D937572E-5E26-4165-9856-C8F9010FFC93}"/>
              </a:ext>
            </a:extLst>
          </p:cNvPr>
          <p:cNvSpPr/>
          <p:nvPr/>
        </p:nvSpPr>
        <p:spPr>
          <a:xfrm>
            <a:off x="5498592" y="4056140"/>
            <a:ext cx="530352" cy="14630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94118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95</Words>
  <Application>Microsoft Office PowerPoint</Application>
  <PresentationFormat>Grand écran</PresentationFormat>
  <Paragraphs>20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Thème Office</vt:lpstr>
      <vt:lpstr>Irréversibilité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Irréversibilité</dc:title>
  <dc:creator>LOIC</dc:creator>
  <cp:lastModifiedBy>LOIC</cp:lastModifiedBy>
  <cp:revision>9</cp:revision>
  <dcterms:created xsi:type="dcterms:W3CDTF">2019-05-30T15:26:11Z</dcterms:created>
  <dcterms:modified xsi:type="dcterms:W3CDTF">2019-05-30T20:00:12Z</dcterms:modified>
</cp:coreProperties>
</file>