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56" r:id="rId2"/>
    <p:sldId id="257" r:id="rId3"/>
    <p:sldId id="260" r:id="rId4"/>
    <p:sldId id="259" r:id="rId5"/>
    <p:sldId id="261" r:id="rId6"/>
    <p:sldId id="263" r:id="rId7"/>
    <p:sldId id="264" r:id="rId8"/>
    <p:sldId id="262" r:id="rId9"/>
    <p:sldId id="266" r:id="rId10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A30EC"/>
    <a:srgbClr val="4E4E4E"/>
    <a:srgbClr val="EA0B02"/>
    <a:srgbClr val="2C2BA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13" d="100"/>
          <a:sy n="113" d="100"/>
        </p:scale>
        <p:origin x="474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image" Target="../media/image6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6558AD0-BF14-4DE2-BEDD-98BC7A3D41FB}" type="datetimeFigureOut">
              <a:rPr lang="fr-FR" smtClean="0"/>
              <a:t>12/06/2019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FDCCAE9-2824-4961-B8B1-E641823303F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9909450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DCCAE9-2824-4961-B8B1-E641823303F8}" type="slidenum">
              <a:rPr lang="fr-FR" smtClean="0"/>
              <a:t>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019939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A80FA2-46F2-4B9F-B737-D3FD58BDBA2C}" type="datetimeFigureOut">
              <a:rPr lang="fr-FR" smtClean="0"/>
              <a:t>12/06/2019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3F809E-26BC-4174-8F3A-A721CF566A9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07794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A80FA2-46F2-4B9F-B737-D3FD58BDBA2C}" type="datetimeFigureOut">
              <a:rPr lang="fr-FR" smtClean="0"/>
              <a:t>12/06/2019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3F809E-26BC-4174-8F3A-A721CF566A9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056376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A80FA2-46F2-4B9F-B737-D3FD58BDBA2C}" type="datetimeFigureOut">
              <a:rPr lang="fr-FR" smtClean="0"/>
              <a:t>12/06/2019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3F809E-26BC-4174-8F3A-A721CF566A9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958030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A80FA2-46F2-4B9F-B737-D3FD58BDBA2C}" type="datetimeFigureOut">
              <a:rPr lang="fr-FR" smtClean="0"/>
              <a:t>12/06/2019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3F809E-26BC-4174-8F3A-A721CF566A9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610062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A80FA2-46F2-4B9F-B737-D3FD58BDBA2C}" type="datetimeFigureOut">
              <a:rPr lang="fr-FR" smtClean="0"/>
              <a:t>12/06/2019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3F809E-26BC-4174-8F3A-A721CF566A9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776549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A80FA2-46F2-4B9F-B737-D3FD58BDBA2C}" type="datetimeFigureOut">
              <a:rPr lang="fr-FR" smtClean="0"/>
              <a:t>12/06/2019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3F809E-26BC-4174-8F3A-A721CF566A9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52900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A80FA2-46F2-4B9F-B737-D3FD58BDBA2C}" type="datetimeFigureOut">
              <a:rPr lang="fr-FR" smtClean="0"/>
              <a:t>12/06/2019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3F809E-26BC-4174-8F3A-A721CF566A9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744503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A80FA2-46F2-4B9F-B737-D3FD58BDBA2C}" type="datetimeFigureOut">
              <a:rPr lang="fr-FR" smtClean="0"/>
              <a:t>12/06/2019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3F809E-26BC-4174-8F3A-A721CF566A9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643356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A80FA2-46F2-4B9F-B737-D3FD58BDBA2C}" type="datetimeFigureOut">
              <a:rPr lang="fr-FR" smtClean="0"/>
              <a:t>12/06/2019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3F809E-26BC-4174-8F3A-A721CF566A9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055622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A80FA2-46F2-4B9F-B737-D3FD58BDBA2C}" type="datetimeFigureOut">
              <a:rPr lang="fr-FR" smtClean="0"/>
              <a:t>12/06/2019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3F809E-26BC-4174-8F3A-A721CF566A9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849903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A80FA2-46F2-4B9F-B737-D3FD58BDBA2C}" type="datetimeFigureOut">
              <a:rPr lang="fr-FR" smtClean="0"/>
              <a:t>12/06/2019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3F809E-26BC-4174-8F3A-A721CF566A9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368417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3A80FA2-46F2-4B9F-B737-D3FD58BDBA2C}" type="datetimeFigureOut">
              <a:rPr lang="fr-FR" smtClean="0"/>
              <a:t>12/06/2019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73F809E-26BC-4174-8F3A-A721CF566A9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08841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7.e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5" Type="http://schemas.openxmlformats.org/officeDocument/2006/relationships/image" Target="../media/image6.emf"/><Relationship Id="rId4" Type="http://schemas.openxmlformats.org/officeDocument/2006/relationships/oleObject" Target="../embeddings/oleObject1.bin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318" t="22025" r="6769" b="5836"/>
          <a:stretch/>
        </p:blipFill>
        <p:spPr>
          <a:xfrm>
            <a:off x="6329608" y="3187700"/>
            <a:ext cx="3422404" cy="3683000"/>
          </a:xfrm>
          <a:prstGeom prst="rect">
            <a:avLst/>
          </a:prstGeom>
        </p:spPr>
      </p:pic>
      <p:pic>
        <p:nvPicPr>
          <p:cNvPr id="5" name="Image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066"/>
          <a:stretch/>
        </p:blipFill>
        <p:spPr>
          <a:xfrm flipH="1">
            <a:off x="2843458" y="514350"/>
            <a:ext cx="6972300" cy="2673350"/>
          </a:xfrm>
          <a:prstGeom prst="rect">
            <a:avLst/>
          </a:prstGeom>
        </p:spPr>
      </p:pic>
      <p:pic>
        <p:nvPicPr>
          <p:cNvPr id="6" name="Image 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00" t="22274" r="52872" b="5836"/>
          <a:stretch/>
        </p:blipFill>
        <p:spPr>
          <a:xfrm>
            <a:off x="3163764" y="3187700"/>
            <a:ext cx="3133971" cy="3670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168390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ZoneTexte 9"/>
          <p:cNvSpPr txBox="1"/>
          <p:nvPr/>
        </p:nvSpPr>
        <p:spPr>
          <a:xfrm>
            <a:off x="955560" y="1325219"/>
            <a:ext cx="18710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/>
              <a:t>Champ électrique</a:t>
            </a:r>
          </a:p>
        </p:txBody>
      </p:sp>
      <p:sp>
        <p:nvSpPr>
          <p:cNvPr id="15" name="ZoneTexte 14"/>
          <p:cNvSpPr txBox="1"/>
          <p:nvPr/>
        </p:nvSpPr>
        <p:spPr>
          <a:xfrm>
            <a:off x="10026878" y="2485556"/>
            <a:ext cx="153894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000" b="1" dirty="0"/>
              <a:t>Direction de</a:t>
            </a:r>
          </a:p>
          <a:p>
            <a:r>
              <a:rPr lang="fr-FR" sz="2000" b="1" dirty="0"/>
              <a:t> propagation</a:t>
            </a:r>
          </a:p>
        </p:txBody>
      </p:sp>
      <p:sp>
        <p:nvSpPr>
          <p:cNvPr id="8" name="Rectangle 7"/>
          <p:cNvSpPr/>
          <p:nvPr/>
        </p:nvSpPr>
        <p:spPr>
          <a:xfrm>
            <a:off x="6989438" y="4025646"/>
            <a:ext cx="395287" cy="3714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ZoneTexte 16"/>
          <p:cNvSpPr txBox="1"/>
          <p:nvPr/>
        </p:nvSpPr>
        <p:spPr>
          <a:xfrm>
            <a:off x="10247172" y="3367514"/>
            <a:ext cx="34817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200" b="1" dirty="0"/>
              <a:t>z</a:t>
            </a:r>
          </a:p>
        </p:txBody>
      </p:sp>
      <p:pic>
        <p:nvPicPr>
          <p:cNvPr id="9" name="Image 8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525"/>
          <a:stretch/>
        </p:blipFill>
        <p:spPr>
          <a:xfrm>
            <a:off x="1346783" y="1821548"/>
            <a:ext cx="9074475" cy="3123809"/>
          </a:xfrm>
          <a:prstGeom prst="rect">
            <a:avLst/>
          </a:prstGeom>
        </p:spPr>
      </p:pic>
      <p:cxnSp>
        <p:nvCxnSpPr>
          <p:cNvPr id="19" name="Connecteur droit avec flèche 18"/>
          <p:cNvCxnSpPr/>
          <p:nvPr/>
        </p:nvCxnSpPr>
        <p:spPr>
          <a:xfrm flipV="1">
            <a:off x="1346783" y="2075543"/>
            <a:ext cx="0" cy="2592614"/>
          </a:xfrm>
          <a:prstGeom prst="straightConnector1">
            <a:avLst/>
          </a:prstGeom>
          <a:ln w="57150">
            <a:solidFill>
              <a:srgbClr val="2A30EC"/>
            </a:solidFill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21" name="Rectangle 20"/>
          <p:cNvSpPr/>
          <p:nvPr/>
        </p:nvSpPr>
        <p:spPr>
          <a:xfrm>
            <a:off x="9659257" y="3484675"/>
            <a:ext cx="413829" cy="4676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22" name="Image 2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892" b="81711"/>
          <a:stretch/>
        </p:blipFill>
        <p:spPr>
          <a:xfrm>
            <a:off x="1413248" y="1789890"/>
            <a:ext cx="688724" cy="571305"/>
          </a:xfrm>
          <a:prstGeom prst="rect">
            <a:avLst/>
          </a:prstGeom>
        </p:spPr>
      </p:pic>
      <p:sp>
        <p:nvSpPr>
          <p:cNvPr id="23" name="Rectangle 22"/>
          <p:cNvSpPr/>
          <p:nvPr/>
        </p:nvSpPr>
        <p:spPr>
          <a:xfrm>
            <a:off x="1478551" y="3424350"/>
            <a:ext cx="2541905" cy="929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4" name="Rectangle 23"/>
          <p:cNvSpPr/>
          <p:nvPr/>
        </p:nvSpPr>
        <p:spPr>
          <a:xfrm>
            <a:off x="4051412" y="2529653"/>
            <a:ext cx="2173289" cy="8537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5" name="Rectangle 24"/>
          <p:cNvSpPr/>
          <p:nvPr/>
        </p:nvSpPr>
        <p:spPr>
          <a:xfrm>
            <a:off x="6243751" y="3424350"/>
            <a:ext cx="2307431" cy="8537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6" name="Rectangle 25"/>
          <p:cNvSpPr/>
          <p:nvPr/>
        </p:nvSpPr>
        <p:spPr>
          <a:xfrm>
            <a:off x="6396151" y="3576750"/>
            <a:ext cx="2307431" cy="8537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7" name="Rectangle 26"/>
          <p:cNvSpPr/>
          <p:nvPr/>
        </p:nvSpPr>
        <p:spPr>
          <a:xfrm>
            <a:off x="8590063" y="2529653"/>
            <a:ext cx="1373994" cy="8537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8" name="Rectangle 27"/>
          <p:cNvSpPr/>
          <p:nvPr/>
        </p:nvSpPr>
        <p:spPr>
          <a:xfrm rot="1375156">
            <a:off x="5980272" y="3166118"/>
            <a:ext cx="285750" cy="16833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843431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4600" y="2159036"/>
            <a:ext cx="9220200" cy="2302726"/>
          </a:xfrm>
          <a:prstGeom prst="rect">
            <a:avLst/>
          </a:prstGeom>
        </p:spPr>
      </p:pic>
      <p:sp>
        <p:nvSpPr>
          <p:cNvPr id="8" name="ZoneTexte 7"/>
          <p:cNvSpPr txBox="1"/>
          <p:nvPr/>
        </p:nvSpPr>
        <p:spPr>
          <a:xfrm>
            <a:off x="2959419" y="1750573"/>
            <a:ext cx="11242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Polariseur</a:t>
            </a:r>
          </a:p>
        </p:txBody>
      </p:sp>
      <p:sp>
        <p:nvSpPr>
          <p:cNvPr id="9" name="ZoneTexte 8"/>
          <p:cNvSpPr txBox="1"/>
          <p:nvPr/>
        </p:nvSpPr>
        <p:spPr>
          <a:xfrm>
            <a:off x="8051800" y="1750573"/>
            <a:ext cx="11122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Analyseur</a:t>
            </a:r>
          </a:p>
        </p:txBody>
      </p:sp>
      <p:sp>
        <p:nvSpPr>
          <p:cNvPr id="10" name="ZoneTexte 9"/>
          <p:cNvSpPr txBox="1"/>
          <p:nvPr/>
        </p:nvSpPr>
        <p:spPr>
          <a:xfrm>
            <a:off x="4542577" y="1750573"/>
            <a:ext cx="26242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Cuve contenant le produit</a:t>
            </a:r>
          </a:p>
        </p:txBody>
      </p:sp>
      <p:sp>
        <p:nvSpPr>
          <p:cNvPr id="11" name="ZoneTexte 10"/>
          <p:cNvSpPr txBox="1"/>
          <p:nvPr/>
        </p:nvSpPr>
        <p:spPr>
          <a:xfrm>
            <a:off x="563213" y="4824931"/>
            <a:ext cx="22815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Lumière non polarisée</a:t>
            </a:r>
          </a:p>
        </p:txBody>
      </p:sp>
      <p:sp>
        <p:nvSpPr>
          <p:cNvPr id="12" name="ZoneTexte 11"/>
          <p:cNvSpPr txBox="1"/>
          <p:nvPr/>
        </p:nvSpPr>
        <p:spPr>
          <a:xfrm>
            <a:off x="2662164" y="5141061"/>
            <a:ext cx="32847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Lumière polarisée rectilignement</a:t>
            </a:r>
          </a:p>
        </p:txBody>
      </p:sp>
      <p:sp>
        <p:nvSpPr>
          <p:cNvPr id="13" name="ZoneTexte 12"/>
          <p:cNvSpPr txBox="1"/>
          <p:nvPr/>
        </p:nvSpPr>
        <p:spPr>
          <a:xfrm>
            <a:off x="5946909" y="4824931"/>
            <a:ext cx="328474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Lumière polarisée rectilignement</a:t>
            </a:r>
          </a:p>
          <a:p>
            <a:pPr algn="ctr"/>
            <a:r>
              <a:rPr lang="fr-FR" dirty="0"/>
              <a:t>déviée par l’échantillon</a:t>
            </a:r>
          </a:p>
        </p:txBody>
      </p:sp>
      <p:sp>
        <p:nvSpPr>
          <p:cNvPr id="14" name="ZoneTexte 13"/>
          <p:cNvSpPr txBox="1"/>
          <p:nvPr/>
        </p:nvSpPr>
        <p:spPr>
          <a:xfrm>
            <a:off x="10571806" y="3025091"/>
            <a:ext cx="121379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Intensité </a:t>
            </a:r>
          </a:p>
          <a:p>
            <a:r>
              <a:rPr lang="fr-FR" dirty="0"/>
              <a:t>lumineuse </a:t>
            </a:r>
          </a:p>
          <a:p>
            <a:r>
              <a:rPr lang="fr-FR" dirty="0"/>
              <a:t>nulle</a:t>
            </a:r>
          </a:p>
        </p:txBody>
      </p:sp>
      <p:sp>
        <p:nvSpPr>
          <p:cNvPr id="20" name="ZoneTexte 19"/>
          <p:cNvSpPr txBox="1"/>
          <p:nvPr/>
        </p:nvSpPr>
        <p:spPr>
          <a:xfrm>
            <a:off x="10464800" y="3895330"/>
            <a:ext cx="158665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400" b="1" dirty="0" err="1"/>
              <a:t>Exctinction</a:t>
            </a:r>
            <a:endParaRPr lang="fr-FR" sz="2400" b="1" dirty="0"/>
          </a:p>
        </p:txBody>
      </p:sp>
      <p:sp>
        <p:nvSpPr>
          <p:cNvPr id="23" name="Accolade fermante 22"/>
          <p:cNvSpPr/>
          <p:nvPr/>
        </p:nvSpPr>
        <p:spPr>
          <a:xfrm rot="5400000">
            <a:off x="1823453" y="3795897"/>
            <a:ext cx="355481" cy="1687212"/>
          </a:xfrm>
          <a:prstGeom prst="rightBrace">
            <a:avLst>
              <a:gd name="adj1" fmla="val 42949"/>
              <a:gd name="adj2" fmla="val 50000"/>
            </a:avLst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4" name="Accolade fermante 23"/>
          <p:cNvSpPr/>
          <p:nvPr/>
        </p:nvSpPr>
        <p:spPr>
          <a:xfrm rot="5400000">
            <a:off x="3800834" y="4201104"/>
            <a:ext cx="565608" cy="1102298"/>
          </a:xfrm>
          <a:prstGeom prst="rightBrace">
            <a:avLst>
              <a:gd name="adj1" fmla="val 42949"/>
              <a:gd name="adj2" fmla="val 51152"/>
            </a:avLst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5" name="Accolade fermante 24"/>
          <p:cNvSpPr/>
          <p:nvPr/>
        </p:nvSpPr>
        <p:spPr>
          <a:xfrm rot="5400000">
            <a:off x="7239079" y="3941026"/>
            <a:ext cx="347795" cy="1404646"/>
          </a:xfrm>
          <a:prstGeom prst="rightBrace">
            <a:avLst>
              <a:gd name="adj1" fmla="val 42949"/>
              <a:gd name="adj2" fmla="val 50000"/>
            </a:avLst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15" name="Connecteur droit 14"/>
          <p:cNvCxnSpPr/>
          <p:nvPr/>
        </p:nvCxnSpPr>
        <p:spPr>
          <a:xfrm>
            <a:off x="3005138" y="3467100"/>
            <a:ext cx="795337" cy="19656"/>
          </a:xfrm>
          <a:prstGeom prst="line">
            <a:avLst/>
          </a:prstGeom>
          <a:ln w="12700">
            <a:solidFill>
              <a:srgbClr val="4E4E4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Connecteur droit 15"/>
          <p:cNvCxnSpPr/>
          <p:nvPr/>
        </p:nvCxnSpPr>
        <p:spPr>
          <a:xfrm>
            <a:off x="2938521" y="3463358"/>
            <a:ext cx="676275" cy="19050"/>
          </a:xfrm>
          <a:prstGeom prst="line">
            <a:avLst/>
          </a:prstGeom>
          <a:ln w="12700">
            <a:solidFill>
              <a:srgbClr val="4E4E4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Ellipse 16"/>
          <p:cNvSpPr/>
          <p:nvPr/>
        </p:nvSpPr>
        <p:spPr>
          <a:xfrm rot="274315">
            <a:off x="2971211" y="2565447"/>
            <a:ext cx="833904" cy="1761115"/>
          </a:xfrm>
          <a:prstGeom prst="ellipse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18" name="Connecteur droit avec flèche 17"/>
          <p:cNvCxnSpPr>
            <a:stCxn id="17" idx="0"/>
            <a:endCxn id="17" idx="4"/>
          </p:cNvCxnSpPr>
          <p:nvPr/>
        </p:nvCxnSpPr>
        <p:spPr>
          <a:xfrm flipH="1">
            <a:off x="3317973" y="2568249"/>
            <a:ext cx="140380" cy="1755511"/>
          </a:xfrm>
          <a:prstGeom prst="straightConnector1">
            <a:avLst/>
          </a:prstGeom>
          <a:ln w="57150">
            <a:solidFill>
              <a:srgbClr val="FFC000"/>
            </a:solidFill>
            <a:headEnd type="triangle"/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9" name="Ellipse 18"/>
          <p:cNvSpPr/>
          <p:nvPr/>
        </p:nvSpPr>
        <p:spPr>
          <a:xfrm>
            <a:off x="7931189" y="2426007"/>
            <a:ext cx="881743" cy="1645559"/>
          </a:xfrm>
          <a:prstGeom prst="ellipse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21" name="Connecteur droit avec flèche 20"/>
          <p:cNvCxnSpPr/>
          <p:nvPr/>
        </p:nvCxnSpPr>
        <p:spPr>
          <a:xfrm flipH="1">
            <a:off x="8076487" y="2779286"/>
            <a:ext cx="643797" cy="1211091"/>
          </a:xfrm>
          <a:prstGeom prst="straightConnector1">
            <a:avLst/>
          </a:prstGeom>
          <a:ln w="57150">
            <a:solidFill>
              <a:srgbClr val="FFC000"/>
            </a:solidFill>
            <a:headEnd type="triangle"/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5938256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51000" y="3403636"/>
            <a:ext cx="9220200" cy="2302726"/>
          </a:xfrm>
          <a:prstGeom prst="rect">
            <a:avLst/>
          </a:prstGeom>
        </p:spPr>
      </p:pic>
      <p:pic>
        <p:nvPicPr>
          <p:cNvPr id="7" name="Imag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51000" y="736635"/>
            <a:ext cx="9220200" cy="2339905"/>
          </a:xfrm>
          <a:prstGeom prst="rect">
            <a:avLst/>
          </a:prstGeom>
        </p:spPr>
      </p:pic>
      <p:sp>
        <p:nvSpPr>
          <p:cNvPr id="8" name="ZoneTexte 7"/>
          <p:cNvSpPr txBox="1"/>
          <p:nvPr/>
        </p:nvSpPr>
        <p:spPr>
          <a:xfrm>
            <a:off x="3251200" y="349178"/>
            <a:ext cx="11242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Polariseur</a:t>
            </a:r>
          </a:p>
        </p:txBody>
      </p:sp>
      <p:sp>
        <p:nvSpPr>
          <p:cNvPr id="9" name="ZoneTexte 8"/>
          <p:cNvSpPr txBox="1"/>
          <p:nvPr/>
        </p:nvSpPr>
        <p:spPr>
          <a:xfrm>
            <a:off x="8331200" y="367303"/>
            <a:ext cx="11122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Analyseur</a:t>
            </a:r>
          </a:p>
        </p:txBody>
      </p:sp>
      <p:sp>
        <p:nvSpPr>
          <p:cNvPr id="10" name="ZoneTexte 9"/>
          <p:cNvSpPr txBox="1"/>
          <p:nvPr/>
        </p:nvSpPr>
        <p:spPr>
          <a:xfrm>
            <a:off x="5041187" y="349178"/>
            <a:ext cx="26242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Cuve contenant le produit</a:t>
            </a:r>
          </a:p>
        </p:txBody>
      </p:sp>
      <p:sp>
        <p:nvSpPr>
          <p:cNvPr id="11" name="ZoneTexte 10"/>
          <p:cNvSpPr txBox="1"/>
          <p:nvPr/>
        </p:nvSpPr>
        <p:spPr>
          <a:xfrm>
            <a:off x="969613" y="6069531"/>
            <a:ext cx="22815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Lumière non polarisée</a:t>
            </a:r>
          </a:p>
        </p:txBody>
      </p:sp>
      <p:sp>
        <p:nvSpPr>
          <p:cNvPr id="12" name="ZoneTexte 11"/>
          <p:cNvSpPr txBox="1"/>
          <p:nvPr/>
        </p:nvSpPr>
        <p:spPr>
          <a:xfrm>
            <a:off x="3068564" y="6385661"/>
            <a:ext cx="32847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Lumière polarisée rectilignement</a:t>
            </a:r>
          </a:p>
        </p:txBody>
      </p:sp>
      <p:sp>
        <p:nvSpPr>
          <p:cNvPr id="13" name="ZoneTexte 12"/>
          <p:cNvSpPr txBox="1"/>
          <p:nvPr/>
        </p:nvSpPr>
        <p:spPr>
          <a:xfrm>
            <a:off x="6353309" y="6069531"/>
            <a:ext cx="328474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Lumière polarisée rectilignement</a:t>
            </a:r>
          </a:p>
          <a:p>
            <a:pPr algn="ctr"/>
            <a:r>
              <a:rPr lang="fr-FR" dirty="0"/>
              <a:t>déviée par l’échantillon</a:t>
            </a:r>
          </a:p>
        </p:txBody>
      </p:sp>
      <p:sp>
        <p:nvSpPr>
          <p:cNvPr id="14" name="ZoneTexte 13"/>
          <p:cNvSpPr txBox="1"/>
          <p:nvPr/>
        </p:nvSpPr>
        <p:spPr>
          <a:xfrm>
            <a:off x="10978206" y="4269691"/>
            <a:ext cx="121379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Intensité </a:t>
            </a:r>
          </a:p>
          <a:p>
            <a:r>
              <a:rPr lang="fr-FR" dirty="0"/>
              <a:t>lumineuse </a:t>
            </a:r>
          </a:p>
          <a:p>
            <a:r>
              <a:rPr lang="fr-FR" dirty="0"/>
              <a:t>nulle</a:t>
            </a:r>
          </a:p>
        </p:txBody>
      </p:sp>
      <p:sp>
        <p:nvSpPr>
          <p:cNvPr id="15" name="ZoneTexte 14"/>
          <p:cNvSpPr txBox="1"/>
          <p:nvPr/>
        </p:nvSpPr>
        <p:spPr>
          <a:xfrm>
            <a:off x="10978206" y="1444922"/>
            <a:ext cx="121379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Intensité </a:t>
            </a:r>
          </a:p>
          <a:p>
            <a:r>
              <a:rPr lang="fr-FR" dirty="0"/>
              <a:t>lumineuse </a:t>
            </a:r>
          </a:p>
          <a:p>
            <a:r>
              <a:rPr lang="fr-FR" dirty="0"/>
              <a:t>faible</a:t>
            </a:r>
          </a:p>
        </p:txBody>
      </p:sp>
      <p:sp>
        <p:nvSpPr>
          <p:cNvPr id="17" name="Virage 16"/>
          <p:cNvSpPr/>
          <p:nvPr/>
        </p:nvSpPr>
        <p:spPr>
          <a:xfrm rot="2651964" flipH="1">
            <a:off x="9132341" y="1057084"/>
            <a:ext cx="622300" cy="514648"/>
          </a:xfrm>
          <a:prstGeom prst="bentArrow">
            <a:avLst>
              <a:gd name="adj1" fmla="val 25000"/>
              <a:gd name="adj2" fmla="val 25000"/>
              <a:gd name="adj3" fmla="val 25000"/>
              <a:gd name="adj4" fmla="val 875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sp>
        <p:nvSpPr>
          <p:cNvPr id="18" name="Flèche vers le bas 17"/>
          <p:cNvSpPr/>
          <p:nvPr/>
        </p:nvSpPr>
        <p:spPr>
          <a:xfrm>
            <a:off x="5626100" y="2850026"/>
            <a:ext cx="977900" cy="82236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9" name="Flèche vers le bas 18"/>
          <p:cNvSpPr/>
          <p:nvPr/>
        </p:nvSpPr>
        <p:spPr>
          <a:xfrm>
            <a:off x="10978206" y="2368251"/>
            <a:ext cx="977900" cy="1901439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0" name="ZoneTexte 19"/>
          <p:cNvSpPr txBox="1"/>
          <p:nvPr/>
        </p:nvSpPr>
        <p:spPr>
          <a:xfrm>
            <a:off x="10605347" y="5187277"/>
            <a:ext cx="158665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400" b="1" dirty="0" err="1"/>
              <a:t>Exctinction</a:t>
            </a:r>
            <a:endParaRPr lang="fr-FR" sz="2400" b="1" dirty="0"/>
          </a:p>
        </p:txBody>
      </p:sp>
      <p:sp>
        <p:nvSpPr>
          <p:cNvPr id="23" name="Accolade fermante 22"/>
          <p:cNvSpPr/>
          <p:nvPr/>
        </p:nvSpPr>
        <p:spPr>
          <a:xfrm rot="5400000">
            <a:off x="2229853" y="5040497"/>
            <a:ext cx="355481" cy="1687212"/>
          </a:xfrm>
          <a:prstGeom prst="rightBrace">
            <a:avLst>
              <a:gd name="adj1" fmla="val 42949"/>
              <a:gd name="adj2" fmla="val 50000"/>
            </a:avLst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4" name="Accolade fermante 23"/>
          <p:cNvSpPr/>
          <p:nvPr/>
        </p:nvSpPr>
        <p:spPr>
          <a:xfrm rot="5400000">
            <a:off x="4207234" y="5445704"/>
            <a:ext cx="565608" cy="1102298"/>
          </a:xfrm>
          <a:prstGeom prst="rightBrace">
            <a:avLst>
              <a:gd name="adj1" fmla="val 42949"/>
              <a:gd name="adj2" fmla="val 51152"/>
            </a:avLst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5" name="Accolade fermante 24"/>
          <p:cNvSpPr/>
          <p:nvPr/>
        </p:nvSpPr>
        <p:spPr>
          <a:xfrm rot="5400000">
            <a:off x="7645479" y="5185626"/>
            <a:ext cx="347795" cy="1404646"/>
          </a:xfrm>
          <a:prstGeom prst="rightBrace">
            <a:avLst>
              <a:gd name="adj1" fmla="val 42949"/>
              <a:gd name="adj2" fmla="val 50000"/>
            </a:avLst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3" name="Connecteur droit 2"/>
          <p:cNvCxnSpPr/>
          <p:nvPr/>
        </p:nvCxnSpPr>
        <p:spPr>
          <a:xfrm>
            <a:off x="3357563" y="4709737"/>
            <a:ext cx="676275" cy="19050"/>
          </a:xfrm>
          <a:prstGeom prst="line">
            <a:avLst/>
          </a:prstGeom>
          <a:ln w="12700">
            <a:solidFill>
              <a:srgbClr val="4E4E4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Connecteur droit 20"/>
          <p:cNvCxnSpPr/>
          <p:nvPr/>
        </p:nvCxnSpPr>
        <p:spPr>
          <a:xfrm>
            <a:off x="3357562" y="1950792"/>
            <a:ext cx="564357" cy="23264"/>
          </a:xfrm>
          <a:prstGeom prst="line">
            <a:avLst/>
          </a:prstGeom>
          <a:ln w="12700">
            <a:solidFill>
              <a:srgbClr val="4E4E4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Ellipse 1"/>
          <p:cNvSpPr/>
          <p:nvPr/>
        </p:nvSpPr>
        <p:spPr>
          <a:xfrm rot="274315">
            <a:off x="3320063" y="1057638"/>
            <a:ext cx="833904" cy="1761115"/>
          </a:xfrm>
          <a:prstGeom prst="ellipse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5" name="Connecteur droit avec flèche 4"/>
          <p:cNvCxnSpPr>
            <a:stCxn id="2" idx="0"/>
            <a:endCxn id="2" idx="4"/>
          </p:cNvCxnSpPr>
          <p:nvPr/>
        </p:nvCxnSpPr>
        <p:spPr>
          <a:xfrm flipH="1">
            <a:off x="3666825" y="1060440"/>
            <a:ext cx="140380" cy="1755511"/>
          </a:xfrm>
          <a:prstGeom prst="straightConnector1">
            <a:avLst/>
          </a:prstGeom>
          <a:ln w="57150">
            <a:solidFill>
              <a:srgbClr val="FFC000"/>
            </a:solidFill>
            <a:headEnd type="triangle"/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26" name="Ellipse 25"/>
          <p:cNvSpPr/>
          <p:nvPr/>
        </p:nvSpPr>
        <p:spPr>
          <a:xfrm>
            <a:off x="8376557" y="1027204"/>
            <a:ext cx="881743" cy="1645559"/>
          </a:xfrm>
          <a:prstGeom prst="ellipse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27" name="Connecteur droit avec flèche 26"/>
          <p:cNvCxnSpPr/>
          <p:nvPr/>
        </p:nvCxnSpPr>
        <p:spPr>
          <a:xfrm flipH="1">
            <a:off x="8376558" y="1774293"/>
            <a:ext cx="881742" cy="321716"/>
          </a:xfrm>
          <a:prstGeom prst="straightConnector1">
            <a:avLst/>
          </a:prstGeom>
          <a:ln w="57150">
            <a:solidFill>
              <a:srgbClr val="FFC000"/>
            </a:solidFill>
            <a:headEnd type="triangle"/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2" name="Connecteur droit avec flèche 31"/>
          <p:cNvCxnSpPr/>
          <p:nvPr/>
        </p:nvCxnSpPr>
        <p:spPr>
          <a:xfrm flipH="1">
            <a:off x="625756" y="838053"/>
            <a:ext cx="140380" cy="1755511"/>
          </a:xfrm>
          <a:prstGeom prst="straightConnector1">
            <a:avLst/>
          </a:prstGeom>
          <a:ln w="57150">
            <a:solidFill>
              <a:srgbClr val="FFC000"/>
            </a:solidFill>
            <a:headEnd type="triangle"/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33" name="ZoneTexte 32"/>
          <p:cNvSpPr txBox="1"/>
          <p:nvPr/>
        </p:nvSpPr>
        <p:spPr>
          <a:xfrm>
            <a:off x="197468" y="44137"/>
            <a:ext cx="139948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>
                <a:solidFill>
                  <a:srgbClr val="FFC000"/>
                </a:solidFill>
              </a:rPr>
              <a:t>Axe de </a:t>
            </a:r>
          </a:p>
          <a:p>
            <a:r>
              <a:rPr lang="fr-FR" b="1" dirty="0">
                <a:solidFill>
                  <a:srgbClr val="FFC000"/>
                </a:solidFill>
              </a:rPr>
              <a:t>transmission</a:t>
            </a:r>
          </a:p>
        </p:txBody>
      </p:sp>
      <p:sp>
        <p:nvSpPr>
          <p:cNvPr id="34" name="Ellipse 33"/>
          <p:cNvSpPr/>
          <p:nvPr/>
        </p:nvSpPr>
        <p:spPr>
          <a:xfrm rot="274315">
            <a:off x="3390253" y="3811826"/>
            <a:ext cx="833904" cy="1761115"/>
          </a:xfrm>
          <a:prstGeom prst="ellipse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35" name="Connecteur droit avec flèche 34"/>
          <p:cNvCxnSpPr>
            <a:stCxn id="34" idx="0"/>
            <a:endCxn id="34" idx="4"/>
          </p:cNvCxnSpPr>
          <p:nvPr/>
        </p:nvCxnSpPr>
        <p:spPr>
          <a:xfrm flipH="1">
            <a:off x="3737015" y="3814628"/>
            <a:ext cx="140380" cy="1755511"/>
          </a:xfrm>
          <a:prstGeom prst="straightConnector1">
            <a:avLst/>
          </a:prstGeom>
          <a:ln w="57150">
            <a:solidFill>
              <a:srgbClr val="FFC000"/>
            </a:solidFill>
            <a:headEnd type="triangle"/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36" name="Ellipse 35"/>
          <p:cNvSpPr/>
          <p:nvPr/>
        </p:nvSpPr>
        <p:spPr>
          <a:xfrm>
            <a:off x="8350231" y="3672386"/>
            <a:ext cx="881743" cy="1645559"/>
          </a:xfrm>
          <a:prstGeom prst="ellipse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37" name="Connecteur droit avec flèche 36"/>
          <p:cNvCxnSpPr/>
          <p:nvPr/>
        </p:nvCxnSpPr>
        <p:spPr>
          <a:xfrm flipH="1">
            <a:off x="8495529" y="4025665"/>
            <a:ext cx="643797" cy="1211091"/>
          </a:xfrm>
          <a:prstGeom prst="straightConnector1">
            <a:avLst/>
          </a:prstGeom>
          <a:ln w="57150">
            <a:solidFill>
              <a:srgbClr val="FFC000"/>
            </a:solidFill>
            <a:headEnd type="triangle"/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1443395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001" y="495763"/>
            <a:ext cx="4262056" cy="2842758"/>
          </a:xfrm>
          <a:prstGeom prst="rect">
            <a:avLst/>
          </a:prstGeom>
        </p:spPr>
      </p:pic>
      <p:sp>
        <p:nvSpPr>
          <p:cNvPr id="5" name="ZoneTexte 4"/>
          <p:cNvSpPr txBox="1"/>
          <p:nvPr/>
        </p:nvSpPr>
        <p:spPr>
          <a:xfrm>
            <a:off x="1434801" y="3643321"/>
            <a:ext cx="23077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dirty="0"/>
              <a:t>D-Fructose</a:t>
            </a:r>
          </a:p>
        </p:txBody>
      </p:sp>
      <p:graphicFrame>
        <p:nvGraphicFramePr>
          <p:cNvPr id="6" name="Obje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26222993"/>
              </p:ext>
            </p:extLst>
          </p:nvPr>
        </p:nvGraphicFramePr>
        <p:xfrm>
          <a:off x="6037377" y="1422635"/>
          <a:ext cx="2087858" cy="78377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4" name="CS ChemDraw Drawing" r:id="rId4" imgW="502681" imgH="188515" progId="ChemDraw.Document.6.0">
                  <p:embed/>
                </p:oleObj>
              </mc:Choice>
              <mc:Fallback>
                <p:oleObj name="CS ChemDraw Drawing" r:id="rId4" imgW="502681" imgH="188515" progId="ChemDraw.Document.6.0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037377" y="1422635"/>
                        <a:ext cx="2087858" cy="78377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ZoneTexte 6"/>
          <p:cNvSpPr txBox="1"/>
          <p:nvPr/>
        </p:nvSpPr>
        <p:spPr>
          <a:xfrm>
            <a:off x="6282531" y="2692190"/>
            <a:ext cx="184331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dirty="0"/>
              <a:t>Éthanol</a:t>
            </a:r>
          </a:p>
        </p:txBody>
      </p:sp>
      <p:sp>
        <p:nvSpPr>
          <p:cNvPr id="9" name="ZoneTexte 8"/>
          <p:cNvSpPr txBox="1"/>
          <p:nvPr/>
        </p:nvSpPr>
        <p:spPr>
          <a:xfrm>
            <a:off x="9158515" y="4503345"/>
            <a:ext cx="27359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dirty="0"/>
              <a:t>(</a:t>
            </a:r>
            <a:r>
              <a:rPr lang="fr-FR" sz="3600" b="1" dirty="0"/>
              <a:t>-</a:t>
            </a:r>
            <a:r>
              <a:rPr lang="fr-FR" sz="3600" dirty="0"/>
              <a:t>)-Limonène</a:t>
            </a:r>
          </a:p>
        </p:txBody>
      </p:sp>
      <p:graphicFrame>
        <p:nvGraphicFramePr>
          <p:cNvPr id="10" name="Obje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23027179"/>
              </p:ext>
            </p:extLst>
          </p:nvPr>
        </p:nvGraphicFramePr>
        <p:xfrm>
          <a:off x="9640717" y="311969"/>
          <a:ext cx="1771537" cy="419137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5" name="CS ChemDraw Drawing" r:id="rId6" imgW="372941" imgH="883247" progId="ChemDraw.Document.6.0">
                  <p:embed/>
                </p:oleObj>
              </mc:Choice>
              <mc:Fallback>
                <p:oleObj name="CS ChemDraw Drawing" r:id="rId6" imgW="372941" imgH="883247" progId="ChemDraw.Document.6.0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9640717" y="311969"/>
                        <a:ext cx="1771537" cy="419137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29809270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175" y="1562100"/>
            <a:ext cx="10915650" cy="3733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955973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4738441"/>
            <a:ext cx="12192000" cy="102069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4" name="Espace réservé du contenu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1772" y="431233"/>
            <a:ext cx="9753600" cy="3105150"/>
          </a:xfr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5" name="ZoneTexte 4"/>
              <p:cNvSpPr txBox="1"/>
              <p:nvPr/>
            </p:nvSpPr>
            <p:spPr>
              <a:xfrm>
                <a:off x="0" y="4702629"/>
                <a:ext cx="1187633" cy="59484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Sup>
                        <m:sSubSupPr>
                          <m:ctrlPr>
                            <a:rPr lang="fr-FR" sz="3200" i="1" smtClean="0">
                              <a:latin typeface="Cambria Math" panose="02040503050406030204" pitchFamily="18" charset="0"/>
                            </a:rPr>
                          </m:ctrlPr>
                        </m:sSubSupPr>
                        <m:e>
                          <m:d>
                            <m:dPr>
                              <m:begChr m:val="["/>
                              <m:endChr m:val="]"/>
                              <m:ctrlPr>
                                <a:rPr lang="fr-FR" sz="3200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l-GR" sz="3200" b="0" i="1" smtClean="0">
                                  <a:latin typeface="Cambria Math" panose="02040503050406030204" pitchFamily="18" charset="0"/>
                                </a:rPr>
                                <m:t>𝛼</m:t>
                              </m:r>
                            </m:e>
                          </m:d>
                        </m:e>
                        <m:sub>
                          <m:r>
                            <a:rPr lang="fr-FR" sz="3200" b="0" i="1" smtClean="0">
                              <a:latin typeface="Cambria Math" panose="02040503050406030204" pitchFamily="18" charset="0"/>
                            </a:rPr>
                            <m:t>𝐷</m:t>
                          </m:r>
                        </m:sub>
                        <m:sup>
                          <m:r>
                            <a:rPr lang="fr-FR" sz="3200" b="0" i="1" smtClean="0">
                              <a:latin typeface="Cambria Math" panose="02040503050406030204" pitchFamily="18" charset="0"/>
                            </a:rPr>
                            <m:t>20</m:t>
                          </m:r>
                        </m:sup>
                      </m:sSubSup>
                    </m:oMath>
                  </m:oMathPara>
                </a14:m>
                <a:endParaRPr lang="fr-FR" dirty="0"/>
              </a:p>
            </p:txBody>
          </p:sp>
        </mc:Choice>
        <mc:Fallback xmlns="">
          <p:sp>
            <p:nvSpPr>
              <p:cNvPr id="5" name="ZoneTexte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0" y="4702629"/>
                <a:ext cx="1187633" cy="594843"/>
              </a:xfrm>
              <a:prstGeom prst="rect">
                <a:avLst/>
              </a:prstGeom>
              <a:blipFill rotWithShape="0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ZoneTexte 6"/>
              <p:cNvSpPr txBox="1"/>
              <p:nvPr/>
            </p:nvSpPr>
            <p:spPr>
              <a:xfrm>
                <a:off x="0" y="5297472"/>
                <a:ext cx="3153046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r-FR" sz="2400" b="0" dirty="0"/>
                  <a:t>(</a:t>
                </a:r>
                <a14:m>
                  <m:oMath xmlns:m="http://schemas.openxmlformats.org/officeDocument/2006/math">
                    <m:r>
                      <a:rPr lang="fr-FR" sz="2400" b="0" i="1" smtClean="0">
                        <a:latin typeface="Cambria Math" panose="02040503050406030204" pitchFamily="18" charset="0"/>
                      </a:rPr>
                      <m:t>°.</m:t>
                    </m:r>
                    <m:sSup>
                      <m:sSupPr>
                        <m:ctrlPr>
                          <a:rPr lang="fr-FR" sz="2400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fr-FR" sz="2400" b="0" i="1" smtClean="0">
                            <a:latin typeface="Cambria Math" panose="02040503050406030204" pitchFamily="18" charset="0"/>
                          </a:rPr>
                          <m:t>𝑑𝑚</m:t>
                        </m:r>
                      </m:e>
                      <m:sup>
                        <m:r>
                          <a:rPr lang="fr-FR" sz="2400" b="0" i="1" smtClean="0">
                            <a:latin typeface="Cambria Math" panose="02040503050406030204" pitchFamily="18" charset="0"/>
                          </a:rPr>
                          <m:t>−1</m:t>
                        </m:r>
                      </m:sup>
                    </m:sSup>
                    <m:r>
                      <a:rPr lang="fr-FR" sz="2400" i="1">
                        <a:latin typeface="Cambria Math" panose="02040503050406030204" pitchFamily="18" charset="0"/>
                      </a:rPr>
                      <m:t>.</m:t>
                    </m:r>
                    <m:sSup>
                      <m:sSupPr>
                        <m:ctrlPr>
                          <a:rPr lang="fr-FR" sz="24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fr-FR" sz="2400" b="0" i="1" smtClean="0">
                            <a:latin typeface="Cambria Math" panose="02040503050406030204" pitchFamily="18" charset="0"/>
                          </a:rPr>
                          <m:t>𝑔</m:t>
                        </m:r>
                      </m:e>
                      <m:sup>
                        <m:r>
                          <a:rPr lang="fr-FR" sz="2400" b="0" i="1" smtClean="0">
                            <a:latin typeface="Cambria Math" panose="02040503050406030204" pitchFamily="18" charset="0"/>
                          </a:rPr>
                          <m:t>−1</m:t>
                        </m:r>
                      </m:sup>
                    </m:sSup>
                    <m:r>
                      <a:rPr lang="fr-FR" sz="2400" i="1">
                        <a:latin typeface="Cambria Math" panose="02040503050406030204" pitchFamily="18" charset="0"/>
                      </a:rPr>
                      <m:t>.</m:t>
                    </m:r>
                    <m:r>
                      <a:rPr lang="fr-FR" sz="2400" b="0" i="1" smtClean="0">
                        <a:latin typeface="Cambria Math" panose="02040503050406030204" pitchFamily="18" charset="0"/>
                      </a:rPr>
                      <m:t>𝑚𝐿</m:t>
                    </m:r>
                  </m:oMath>
                </a14:m>
                <a:r>
                  <a:rPr lang="fr-FR" sz="2400" dirty="0"/>
                  <a:t>)</a:t>
                </a:r>
              </a:p>
            </p:txBody>
          </p:sp>
        </mc:Choice>
        <mc:Fallback xmlns="">
          <p:sp>
            <p:nvSpPr>
              <p:cNvPr id="7" name="ZoneTexte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0" y="5297472"/>
                <a:ext cx="3153046" cy="461665"/>
              </a:xfrm>
              <a:prstGeom prst="rect">
                <a:avLst/>
              </a:prstGeom>
              <a:blipFill rotWithShape="0">
                <a:blip r:embed="rId4"/>
                <a:stretch>
                  <a:fillRect l="-2901" t="-10526" b="-28947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ZoneTexte 7"/>
          <p:cNvSpPr txBox="1"/>
          <p:nvPr/>
        </p:nvSpPr>
        <p:spPr>
          <a:xfrm>
            <a:off x="2816679" y="4987179"/>
            <a:ext cx="19269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/>
              <a:t>+112</a:t>
            </a:r>
          </a:p>
        </p:txBody>
      </p:sp>
      <p:sp>
        <p:nvSpPr>
          <p:cNvPr id="9" name="ZoneTexte 8"/>
          <p:cNvSpPr txBox="1"/>
          <p:nvPr/>
        </p:nvSpPr>
        <p:spPr>
          <a:xfrm>
            <a:off x="8545103" y="4981797"/>
            <a:ext cx="19269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/>
              <a:t>+18,7</a:t>
            </a:r>
          </a:p>
        </p:txBody>
      </p:sp>
    </p:spTree>
    <p:extLst>
      <p:ext uri="{BB962C8B-B14F-4D97-AF65-F5344CB8AC3E}">
        <p14:creationId xmlns:p14="http://schemas.microsoft.com/office/powerpoint/2010/main" val="289633067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L’essentiel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553030"/>
            <a:ext cx="10515600" cy="5050970"/>
          </a:xfrm>
        </p:spPr>
        <p:txBody>
          <a:bodyPr/>
          <a:lstStyle/>
          <a:p>
            <a:r>
              <a:rPr lang="fr-FR" dirty="0"/>
              <a:t>La lumière naturelle est non polarisée</a:t>
            </a:r>
          </a:p>
          <a:p>
            <a:endParaRPr lang="fr-FR" dirty="0"/>
          </a:p>
          <a:p>
            <a:r>
              <a:rPr lang="fr-FR" dirty="0"/>
              <a:t>En faisant passer de la lumière non polarisée à travers un polariseur, on obtient une lumière polarisée rectilignement</a:t>
            </a:r>
          </a:p>
          <a:p>
            <a:endParaRPr lang="fr-FR" dirty="0"/>
          </a:p>
          <a:p>
            <a:r>
              <a:rPr lang="fr-FR" dirty="0"/>
              <a:t>Les molécules chirales dévient le plan de polarisation de la lumière</a:t>
            </a:r>
          </a:p>
          <a:p>
            <a:endParaRPr lang="fr-FR" dirty="0"/>
          </a:p>
          <a:p>
            <a:r>
              <a:rPr lang="fr-FR" dirty="0"/>
              <a:t>Cette déviation permet de mesurer la concentration d’une solution de molécules optiquement actives et d’un </a:t>
            </a:r>
            <a:r>
              <a:rPr lang="fr-FR"/>
              <a:t>excès énantiomérique par </a:t>
            </a:r>
            <a:r>
              <a:rPr lang="fr-FR" dirty="0"/>
              <a:t>la loi de Biot</a:t>
            </a:r>
          </a:p>
        </p:txBody>
      </p:sp>
    </p:spTree>
    <p:extLst>
      <p:ext uri="{BB962C8B-B14F-4D97-AF65-F5344CB8AC3E}">
        <p14:creationId xmlns:p14="http://schemas.microsoft.com/office/powerpoint/2010/main" val="225022152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llipse 3">
            <a:extLst>
              <a:ext uri="{FF2B5EF4-FFF2-40B4-BE49-F238E27FC236}">
                <a16:creationId xmlns:a16="http://schemas.microsoft.com/office/drawing/2014/main" id="{7D34DE92-D314-482F-98AF-561EB8804535}"/>
              </a:ext>
            </a:extLst>
          </p:cNvPr>
          <p:cNvSpPr/>
          <p:nvPr/>
        </p:nvSpPr>
        <p:spPr>
          <a:xfrm>
            <a:off x="3843866" y="101600"/>
            <a:ext cx="3877733" cy="17272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dirty="0">
                <a:latin typeface="Cambria Math" panose="02040503050406030204" pitchFamily="18" charset="0"/>
                <a:ea typeface="Cambria Math" panose="02040503050406030204" pitchFamily="18" charset="0"/>
              </a:rPr>
              <a:t>Polarisation</a:t>
            </a:r>
          </a:p>
        </p:txBody>
      </p:sp>
      <p:pic>
        <p:nvPicPr>
          <p:cNvPr id="1026" name="Picture 2" descr="RÃ©sultat de recherche d'images pour &quot;soleil&quot;">
            <a:extLst>
              <a:ext uri="{FF2B5EF4-FFF2-40B4-BE49-F238E27FC236}">
                <a16:creationId xmlns:a16="http://schemas.microsoft.com/office/drawing/2014/main" id="{578CA002-BDA7-4476-9CBE-FBF40B23587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3511" y="2184400"/>
            <a:ext cx="3292793" cy="2057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ZoneTexte 4">
            <a:extLst>
              <a:ext uri="{FF2B5EF4-FFF2-40B4-BE49-F238E27FC236}">
                <a16:creationId xmlns:a16="http://schemas.microsoft.com/office/drawing/2014/main" id="{C3985856-36EA-40F3-83AF-160BAB4758A2}"/>
              </a:ext>
            </a:extLst>
          </p:cNvPr>
          <p:cNvSpPr txBox="1"/>
          <p:nvPr/>
        </p:nvSpPr>
        <p:spPr>
          <a:xfrm>
            <a:off x="824571" y="4411134"/>
            <a:ext cx="28617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Lumière non polarisée</a:t>
            </a:r>
          </a:p>
        </p:txBody>
      </p:sp>
      <p:cxnSp>
        <p:nvCxnSpPr>
          <p:cNvPr id="7" name="Connecteur droit avec flèche 6">
            <a:extLst>
              <a:ext uri="{FF2B5EF4-FFF2-40B4-BE49-F238E27FC236}">
                <a16:creationId xmlns:a16="http://schemas.microsoft.com/office/drawing/2014/main" id="{A4940263-94EB-4FC9-B9D4-E2EE5973FB0A}"/>
              </a:ext>
            </a:extLst>
          </p:cNvPr>
          <p:cNvCxnSpPr/>
          <p:nvPr/>
        </p:nvCxnSpPr>
        <p:spPr>
          <a:xfrm>
            <a:off x="3843866" y="3213100"/>
            <a:ext cx="1024467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8" name="Picture 4" descr="RÃ©sultat de recherche d'images pour &quot;Polariseur&quot;">
            <a:extLst>
              <a:ext uri="{FF2B5EF4-FFF2-40B4-BE49-F238E27FC236}">
                <a16:creationId xmlns:a16="http://schemas.microsoft.com/office/drawing/2014/main" id="{237A6E9C-54D6-40BC-8E4F-CEF8CD55D86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8333" y="1961092"/>
            <a:ext cx="2190750" cy="2190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ZoneTexte 9">
            <a:extLst>
              <a:ext uri="{FF2B5EF4-FFF2-40B4-BE49-F238E27FC236}">
                <a16:creationId xmlns:a16="http://schemas.microsoft.com/office/drawing/2014/main" id="{BC98E73F-4E17-48FA-B878-09AEDEBC538E}"/>
              </a:ext>
            </a:extLst>
          </p:cNvPr>
          <p:cNvSpPr txBox="1"/>
          <p:nvPr/>
        </p:nvSpPr>
        <p:spPr>
          <a:xfrm>
            <a:off x="5396570" y="4402668"/>
            <a:ext cx="28617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latin typeface="Cambria Math" panose="02040503050406030204" pitchFamily="18" charset="0"/>
                <a:ea typeface="Cambria Math" panose="02040503050406030204" pitchFamily="18" charset="0"/>
              </a:rPr>
              <a:t>Polariseu</a:t>
            </a:r>
            <a:r>
              <a:rPr lang="fr-FR" dirty="0"/>
              <a:t>r</a:t>
            </a:r>
          </a:p>
        </p:txBody>
      </p:sp>
      <p:cxnSp>
        <p:nvCxnSpPr>
          <p:cNvPr id="9" name="Connecteur droit avec flèche 8">
            <a:extLst>
              <a:ext uri="{FF2B5EF4-FFF2-40B4-BE49-F238E27FC236}">
                <a16:creationId xmlns:a16="http://schemas.microsoft.com/office/drawing/2014/main" id="{A3F50EBB-A7B1-421F-B048-A000009ADFDC}"/>
              </a:ext>
            </a:extLst>
          </p:cNvPr>
          <p:cNvCxnSpPr/>
          <p:nvPr/>
        </p:nvCxnSpPr>
        <p:spPr>
          <a:xfrm>
            <a:off x="7137400" y="3213100"/>
            <a:ext cx="855133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Rectangle : coins arrondis 10">
            <a:extLst>
              <a:ext uri="{FF2B5EF4-FFF2-40B4-BE49-F238E27FC236}">
                <a16:creationId xmlns:a16="http://schemas.microsoft.com/office/drawing/2014/main" id="{CD47C6FE-896C-4441-9660-B62FB0D18D9D}"/>
              </a:ext>
            </a:extLst>
          </p:cNvPr>
          <p:cNvSpPr/>
          <p:nvPr/>
        </p:nvSpPr>
        <p:spPr>
          <a:xfrm>
            <a:off x="8258303" y="2827867"/>
            <a:ext cx="2553630" cy="745065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Polarisation rectiligne de la lumière</a:t>
            </a:r>
          </a:p>
        </p:txBody>
      </p:sp>
      <p:sp>
        <p:nvSpPr>
          <p:cNvPr id="12" name="Rectangle : coins arrondis 11">
            <a:extLst>
              <a:ext uri="{FF2B5EF4-FFF2-40B4-BE49-F238E27FC236}">
                <a16:creationId xmlns:a16="http://schemas.microsoft.com/office/drawing/2014/main" id="{145EF0E0-1181-43C8-B090-C8220D0A6F9C}"/>
              </a:ext>
            </a:extLst>
          </p:cNvPr>
          <p:cNvSpPr/>
          <p:nvPr/>
        </p:nvSpPr>
        <p:spPr>
          <a:xfrm>
            <a:off x="3613407" y="4855637"/>
            <a:ext cx="4961467" cy="1900763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>
                <a:latin typeface="Cambria Math" panose="02040503050406030204" pitchFamily="18" charset="0"/>
                <a:ea typeface="Cambria Math" panose="02040503050406030204" pitchFamily="18" charset="0"/>
              </a:rPr>
              <a:t>Une molécule chirale dévie le plan de polarisation de la lumière</a:t>
            </a:r>
          </a:p>
          <a:p>
            <a:pPr algn="ctr"/>
            <a:endParaRPr lang="fr-FR" dirty="0">
              <a:latin typeface="Cambria Math" panose="02040503050406030204" pitchFamily="18" charset="0"/>
              <a:ea typeface="Cambria Math" panose="02040503050406030204" pitchFamily="18" charset="0"/>
            </a:endParaRPr>
          </a:p>
          <a:p>
            <a:pPr algn="ctr"/>
            <a:r>
              <a:rPr lang="fr-FR" dirty="0">
                <a:latin typeface="Cambria Math" panose="02040503050406030204" pitchFamily="18" charset="0"/>
                <a:ea typeface="Cambria Math" panose="02040503050406030204" pitchFamily="18" charset="0"/>
              </a:rPr>
              <a:t>Loi de Biot : </a:t>
            </a:r>
            <a:r>
              <a:rPr lang="fr-FR" dirty="0">
                <a:latin typeface="Symbol" panose="05050102010706020507" pitchFamily="18" charset="2"/>
                <a:ea typeface="Cambria Math" panose="02040503050406030204" pitchFamily="18" charset="0"/>
              </a:rPr>
              <a:t>a</a:t>
            </a:r>
            <a:r>
              <a:rPr lang="fr-FR" dirty="0">
                <a:latin typeface="Cambria Math" panose="02040503050406030204" pitchFamily="18" charset="0"/>
                <a:ea typeface="Cambria Math" panose="02040503050406030204" pitchFamily="18" charset="0"/>
              </a:rPr>
              <a:t>= [</a:t>
            </a:r>
            <a:r>
              <a:rPr lang="fr-FR" dirty="0">
                <a:latin typeface="Symbol" panose="05050102010706020507" pitchFamily="18" charset="2"/>
                <a:ea typeface="Cambria Math" panose="02040503050406030204" pitchFamily="18" charset="0"/>
              </a:rPr>
              <a:t>a</a:t>
            </a:r>
            <a:r>
              <a:rPr lang="fr-FR" dirty="0">
                <a:latin typeface="Cambria Math" panose="02040503050406030204" pitchFamily="18" charset="0"/>
                <a:ea typeface="Cambria Math" panose="02040503050406030204" pitchFamily="18" charset="0"/>
              </a:rPr>
              <a:t>]</a:t>
            </a:r>
            <a:r>
              <a:rPr lang="fr-FR" baseline="-25000" dirty="0">
                <a:latin typeface="Cambria Math" panose="02040503050406030204" pitchFamily="18" charset="0"/>
                <a:ea typeface="Cambria Math" panose="02040503050406030204" pitchFamily="18" charset="0"/>
              </a:rPr>
              <a:t>T</a:t>
            </a:r>
            <a:r>
              <a:rPr lang="fr-FR" dirty="0">
                <a:latin typeface="Cambria Math" panose="02040503050406030204" pitchFamily="18" charset="0"/>
                <a:ea typeface="Cambria Math" panose="02040503050406030204" pitchFamily="18" charset="0"/>
              </a:rPr>
              <a:t> . l . c</a:t>
            </a:r>
          </a:p>
          <a:p>
            <a:pPr algn="ctr"/>
            <a:endParaRPr lang="fr-FR" dirty="0">
              <a:latin typeface="Cambria Math" panose="02040503050406030204" pitchFamily="18" charset="0"/>
              <a:ea typeface="Cambria Math" panose="02040503050406030204" pitchFamily="18" charset="0"/>
            </a:endParaRPr>
          </a:p>
          <a:p>
            <a:pPr algn="ctr"/>
            <a:r>
              <a:rPr lang="fr-FR" dirty="0">
                <a:latin typeface="Cambria Math" panose="02040503050406030204" pitchFamily="18" charset="0"/>
                <a:ea typeface="Cambria Math" panose="02040503050406030204" pitchFamily="18" charset="0"/>
              </a:rPr>
              <a:t>a en °, l en dm, c en g.mL</a:t>
            </a:r>
            <a:r>
              <a:rPr lang="fr-FR" baseline="30000" dirty="0">
                <a:latin typeface="Cambria Math" panose="02040503050406030204" pitchFamily="18" charset="0"/>
                <a:ea typeface="Cambria Math" panose="02040503050406030204" pitchFamily="18" charset="0"/>
              </a:rPr>
              <a:t>-1</a:t>
            </a:r>
            <a:r>
              <a:rPr lang="fr-FR" dirty="0">
                <a:latin typeface="Cambria Math" panose="02040503050406030204" pitchFamily="18" charset="0"/>
                <a:ea typeface="Cambria Math" panose="02040503050406030204" pitchFamily="18" charset="0"/>
              </a:rPr>
              <a:t>, [</a:t>
            </a:r>
            <a:r>
              <a:rPr lang="fr-FR" dirty="0">
                <a:latin typeface="Symbol" panose="05050102010706020507" pitchFamily="18" charset="2"/>
                <a:ea typeface="Cambria Math" panose="02040503050406030204" pitchFamily="18" charset="0"/>
              </a:rPr>
              <a:t>a</a:t>
            </a:r>
            <a:r>
              <a:rPr lang="fr-FR" dirty="0">
                <a:latin typeface="Cambria Math" panose="02040503050406030204" pitchFamily="18" charset="0"/>
                <a:ea typeface="Cambria Math" panose="02040503050406030204" pitchFamily="18" charset="0"/>
              </a:rPr>
              <a:t>]</a:t>
            </a:r>
            <a:r>
              <a:rPr lang="fr-FR" baseline="-25000" dirty="0">
                <a:latin typeface="Cambria Math" panose="02040503050406030204" pitchFamily="18" charset="0"/>
                <a:ea typeface="Cambria Math" panose="02040503050406030204" pitchFamily="18" charset="0"/>
              </a:rPr>
              <a:t>T</a:t>
            </a:r>
            <a:r>
              <a:rPr lang="fr-FR" dirty="0">
                <a:latin typeface="Cambria Math" panose="02040503050406030204" pitchFamily="18" charset="0"/>
                <a:ea typeface="Cambria Math" panose="02040503050406030204" pitchFamily="18" charset="0"/>
              </a:rPr>
              <a:t> en °.g</a:t>
            </a:r>
            <a:r>
              <a:rPr lang="fr-FR" baseline="30000" dirty="0">
                <a:latin typeface="Cambria Math" panose="02040503050406030204" pitchFamily="18" charset="0"/>
                <a:ea typeface="Cambria Math" panose="02040503050406030204" pitchFamily="18" charset="0"/>
              </a:rPr>
              <a:t>-1</a:t>
            </a:r>
            <a:r>
              <a:rPr lang="fr-FR" dirty="0">
                <a:latin typeface="Cambria Math" panose="02040503050406030204" pitchFamily="18" charset="0"/>
                <a:ea typeface="Cambria Math" panose="02040503050406030204" pitchFamily="18" charset="0"/>
              </a:rPr>
              <a:t>.mL.dm</a:t>
            </a:r>
            <a:r>
              <a:rPr lang="fr-FR" baseline="30000" dirty="0">
                <a:latin typeface="Cambria Math" panose="02040503050406030204" pitchFamily="18" charset="0"/>
                <a:ea typeface="Cambria Math" panose="02040503050406030204" pitchFamily="18" charset="0"/>
              </a:rPr>
              <a:t>-1</a:t>
            </a:r>
            <a:endParaRPr lang="fr-FR" dirty="0">
              <a:latin typeface="Cambria Math" panose="02040503050406030204" pitchFamily="18" charset="0"/>
              <a:ea typeface="Cambria Math" panose="02040503050406030204" pitchFamily="18" charset="0"/>
            </a:endParaRPr>
          </a:p>
          <a:p>
            <a:pPr algn="ctr"/>
            <a:r>
              <a:rPr lang="fr-FR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859976268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863</TotalTime>
  <Words>164</Words>
  <Application>Microsoft Office PowerPoint</Application>
  <PresentationFormat>Grand écran</PresentationFormat>
  <Paragraphs>57</Paragraphs>
  <Slides>9</Slides>
  <Notes>1</Notes>
  <HiddenSlides>1</HiddenSlides>
  <MMClips>0</MMClips>
  <ScaleCrop>false</ScaleCrop>
  <HeadingPairs>
    <vt:vector size="8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Serveurs OLE incorporés</vt:lpstr>
      </vt:variant>
      <vt:variant>
        <vt:i4>1</vt:i4>
      </vt:variant>
      <vt:variant>
        <vt:lpstr>Titres des diapositives</vt:lpstr>
      </vt:variant>
      <vt:variant>
        <vt:i4>9</vt:i4>
      </vt:variant>
    </vt:vector>
  </HeadingPairs>
  <TitlesOfParts>
    <vt:vector size="16" baseType="lpstr">
      <vt:lpstr>Arial</vt:lpstr>
      <vt:lpstr>Calibri</vt:lpstr>
      <vt:lpstr>Calibri Light</vt:lpstr>
      <vt:lpstr>Cambria Math</vt:lpstr>
      <vt:lpstr>Symbol</vt:lpstr>
      <vt:lpstr>Thème Office</vt:lpstr>
      <vt:lpstr>CS ChemDraw Drawing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L’essentiel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Emma</dc:creator>
  <cp:lastModifiedBy>LOIC</cp:lastModifiedBy>
  <cp:revision>27</cp:revision>
  <dcterms:created xsi:type="dcterms:W3CDTF">2019-05-26T09:41:10Z</dcterms:created>
  <dcterms:modified xsi:type="dcterms:W3CDTF">2019-06-12T13:29:44Z</dcterms:modified>
</cp:coreProperties>
</file>