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64" r:id="rId5"/>
    <p:sldId id="265" r:id="rId6"/>
    <p:sldId id="262" r:id="rId7"/>
    <p:sldId id="266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4E4E"/>
    <a:srgbClr val="EA0B02"/>
    <a:srgbClr val="2C2B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C2B61-0E25-4B4A-98E2-1AB8B29B087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43A99-8A86-4A4D-994D-3928722BE3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623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CCAE9-2824-4961-B8B1-E641823303F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1641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CCAE9-2824-4961-B8B1-E641823303F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7520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077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63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580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00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654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529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4450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433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562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499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84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0FA2-46F2-4B9F-B737-D3FD58BDBA2C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F809E-26BC-4174-8F3A-A721CF566A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8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8" t="22025" r="6769" b="5836"/>
          <a:stretch/>
        </p:blipFill>
        <p:spPr>
          <a:xfrm>
            <a:off x="6329608" y="3187700"/>
            <a:ext cx="3422404" cy="3683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6"/>
          <a:stretch/>
        </p:blipFill>
        <p:spPr>
          <a:xfrm flipH="1">
            <a:off x="2843458" y="514350"/>
            <a:ext cx="6972300" cy="267335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22274" r="52872" b="5836"/>
          <a:stretch/>
        </p:blipFill>
        <p:spPr>
          <a:xfrm>
            <a:off x="3163764" y="3187700"/>
            <a:ext cx="3133971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8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49" y="748864"/>
            <a:ext cx="9242425" cy="5447943"/>
          </a:xfrm>
        </p:spPr>
      </p:pic>
      <p:sp>
        <p:nvSpPr>
          <p:cNvPr id="10" name="ZoneTexte 9"/>
          <p:cNvSpPr txBox="1"/>
          <p:nvPr/>
        </p:nvSpPr>
        <p:spPr>
          <a:xfrm>
            <a:off x="3705225" y="828675"/>
            <a:ext cx="18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Champ électrique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834200" y="4991100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2C2BAF"/>
                </a:solidFill>
              </a:rPr>
              <a:t>Champ magnétique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1971675" y="4076700"/>
            <a:ext cx="304800" cy="0"/>
          </a:xfrm>
          <a:prstGeom prst="straightConnector1">
            <a:avLst/>
          </a:prstGeom>
          <a:ln w="38100">
            <a:solidFill>
              <a:srgbClr val="2C2BAF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3267075" y="1628775"/>
            <a:ext cx="304800" cy="0"/>
          </a:xfrm>
          <a:prstGeom prst="straightConnector1">
            <a:avLst/>
          </a:prstGeom>
          <a:ln w="38100">
            <a:solidFill>
              <a:srgbClr val="EA0B02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0577968" y="3653810"/>
            <a:ext cx="1538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Direction de</a:t>
            </a:r>
          </a:p>
          <a:p>
            <a:r>
              <a:rPr lang="fr-FR" sz="2000" b="1" dirty="0"/>
              <a:t> propagation</a:t>
            </a:r>
          </a:p>
        </p:txBody>
      </p:sp>
    </p:spTree>
    <p:extLst>
      <p:ext uri="{BB962C8B-B14F-4D97-AF65-F5344CB8AC3E}">
        <p14:creationId xmlns:p14="http://schemas.microsoft.com/office/powerpoint/2010/main" val="4084343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159036"/>
            <a:ext cx="9220200" cy="2302726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959419" y="1750573"/>
            <a:ext cx="112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Polariseur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051800" y="1750573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Analyseur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542577" y="1750573"/>
            <a:ext cx="262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Cuve contenant le produit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63213" y="4824931"/>
            <a:ext cx="228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662164" y="5141061"/>
            <a:ext cx="3284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5946909" y="4824931"/>
            <a:ext cx="328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  <a:p>
            <a:pPr algn="ctr"/>
            <a:r>
              <a:rPr lang="fr-FR" dirty="0"/>
              <a:t>déviée par l’échantillon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571806" y="3025091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nulle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10464800" y="3895330"/>
            <a:ext cx="1586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/>
              <a:t>Exctinction</a:t>
            </a:r>
            <a:endParaRPr lang="fr-FR" sz="2400" b="1" dirty="0"/>
          </a:p>
        </p:txBody>
      </p:sp>
      <p:sp>
        <p:nvSpPr>
          <p:cNvPr id="23" name="Accolade fermante 22"/>
          <p:cNvSpPr/>
          <p:nvPr/>
        </p:nvSpPr>
        <p:spPr>
          <a:xfrm rot="5400000">
            <a:off x="1823453" y="3795897"/>
            <a:ext cx="355481" cy="1687212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colade fermante 23"/>
          <p:cNvSpPr/>
          <p:nvPr/>
        </p:nvSpPr>
        <p:spPr>
          <a:xfrm rot="5400000">
            <a:off x="3800834" y="4201104"/>
            <a:ext cx="565608" cy="1102298"/>
          </a:xfrm>
          <a:prstGeom prst="rightBrace">
            <a:avLst>
              <a:gd name="adj1" fmla="val 42949"/>
              <a:gd name="adj2" fmla="val 5115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colade fermante 24"/>
          <p:cNvSpPr/>
          <p:nvPr/>
        </p:nvSpPr>
        <p:spPr>
          <a:xfrm rot="5400000">
            <a:off x="7239079" y="3941026"/>
            <a:ext cx="347795" cy="1404646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/>
          <p:cNvCxnSpPr/>
          <p:nvPr/>
        </p:nvCxnSpPr>
        <p:spPr>
          <a:xfrm>
            <a:off x="3005138" y="3467100"/>
            <a:ext cx="795337" cy="19656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2938521" y="3463358"/>
            <a:ext cx="676275" cy="19050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 rot="274315">
            <a:off x="2971211" y="2565447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/>
          <p:cNvCxnSpPr>
            <a:stCxn id="17" idx="0"/>
            <a:endCxn id="17" idx="4"/>
          </p:cNvCxnSpPr>
          <p:nvPr/>
        </p:nvCxnSpPr>
        <p:spPr>
          <a:xfrm flipH="1">
            <a:off x="3317973" y="2568249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Ellipse 18"/>
          <p:cNvSpPr/>
          <p:nvPr/>
        </p:nvSpPr>
        <p:spPr>
          <a:xfrm>
            <a:off x="7931189" y="2426007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8076487" y="2779286"/>
            <a:ext cx="643797" cy="121109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741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3403636"/>
            <a:ext cx="9220200" cy="230272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00" y="736635"/>
            <a:ext cx="9220200" cy="233990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3251200" y="349178"/>
            <a:ext cx="112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Polariseur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331200" y="367303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Analyseur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5041187" y="349178"/>
            <a:ext cx="262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Cuve contenant le produit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969613" y="6069531"/>
            <a:ext cx="228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068564" y="6385661"/>
            <a:ext cx="3284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353309" y="6069531"/>
            <a:ext cx="328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  <a:p>
            <a:pPr algn="ctr"/>
            <a:r>
              <a:rPr lang="fr-FR" dirty="0"/>
              <a:t>déviée par l’échantillon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978206" y="4269691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nulle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0978206" y="1444922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faible</a:t>
            </a:r>
          </a:p>
        </p:txBody>
      </p:sp>
      <p:sp>
        <p:nvSpPr>
          <p:cNvPr id="17" name="Virage 16"/>
          <p:cNvSpPr/>
          <p:nvPr/>
        </p:nvSpPr>
        <p:spPr>
          <a:xfrm rot="2651964" flipH="1">
            <a:off x="9132341" y="1057084"/>
            <a:ext cx="622300" cy="51464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 vers le bas 17"/>
          <p:cNvSpPr/>
          <p:nvPr/>
        </p:nvSpPr>
        <p:spPr>
          <a:xfrm>
            <a:off x="5626100" y="2850026"/>
            <a:ext cx="977900" cy="822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vers le bas 18"/>
          <p:cNvSpPr/>
          <p:nvPr/>
        </p:nvSpPr>
        <p:spPr>
          <a:xfrm>
            <a:off x="10978206" y="2368251"/>
            <a:ext cx="977900" cy="19014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10605347" y="5187277"/>
            <a:ext cx="1586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/>
              <a:t>Exctinction</a:t>
            </a:r>
            <a:endParaRPr lang="fr-FR" sz="2400" b="1" dirty="0"/>
          </a:p>
        </p:txBody>
      </p:sp>
      <p:sp>
        <p:nvSpPr>
          <p:cNvPr id="23" name="Accolade fermante 22"/>
          <p:cNvSpPr/>
          <p:nvPr/>
        </p:nvSpPr>
        <p:spPr>
          <a:xfrm rot="5400000">
            <a:off x="2229853" y="5040497"/>
            <a:ext cx="355481" cy="1687212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colade fermante 23"/>
          <p:cNvSpPr/>
          <p:nvPr/>
        </p:nvSpPr>
        <p:spPr>
          <a:xfrm rot="5400000">
            <a:off x="4207234" y="5445704"/>
            <a:ext cx="565608" cy="1102298"/>
          </a:xfrm>
          <a:prstGeom prst="rightBrace">
            <a:avLst>
              <a:gd name="adj1" fmla="val 42949"/>
              <a:gd name="adj2" fmla="val 5115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colade fermante 24"/>
          <p:cNvSpPr/>
          <p:nvPr/>
        </p:nvSpPr>
        <p:spPr>
          <a:xfrm rot="5400000">
            <a:off x="7645479" y="5185626"/>
            <a:ext cx="347795" cy="1404646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" name="Connecteur droit 2"/>
          <p:cNvCxnSpPr/>
          <p:nvPr/>
        </p:nvCxnSpPr>
        <p:spPr>
          <a:xfrm>
            <a:off x="3357563" y="4709737"/>
            <a:ext cx="676275" cy="19050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3357562" y="1950792"/>
            <a:ext cx="564357" cy="23264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llipse 1"/>
          <p:cNvSpPr/>
          <p:nvPr/>
        </p:nvSpPr>
        <p:spPr>
          <a:xfrm rot="274315">
            <a:off x="3320063" y="1057638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avec flèche 4"/>
          <p:cNvCxnSpPr>
            <a:stCxn id="2" idx="0"/>
            <a:endCxn id="2" idx="4"/>
          </p:cNvCxnSpPr>
          <p:nvPr/>
        </p:nvCxnSpPr>
        <p:spPr>
          <a:xfrm flipH="1">
            <a:off x="3666825" y="1060440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Ellipse 25"/>
          <p:cNvSpPr/>
          <p:nvPr/>
        </p:nvSpPr>
        <p:spPr>
          <a:xfrm>
            <a:off x="8376557" y="1027204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/>
          <p:cNvCxnSpPr/>
          <p:nvPr/>
        </p:nvCxnSpPr>
        <p:spPr>
          <a:xfrm flipH="1">
            <a:off x="8376558" y="1774293"/>
            <a:ext cx="881742" cy="321716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625756" y="838053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197468" y="44137"/>
            <a:ext cx="1399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C000"/>
                </a:solidFill>
              </a:rPr>
              <a:t>Axe de </a:t>
            </a:r>
          </a:p>
          <a:p>
            <a:r>
              <a:rPr lang="fr-FR" b="1" dirty="0">
                <a:solidFill>
                  <a:srgbClr val="FFC000"/>
                </a:solidFill>
              </a:rPr>
              <a:t>transmission</a:t>
            </a:r>
          </a:p>
        </p:txBody>
      </p:sp>
      <p:sp>
        <p:nvSpPr>
          <p:cNvPr id="34" name="Ellipse 33"/>
          <p:cNvSpPr/>
          <p:nvPr/>
        </p:nvSpPr>
        <p:spPr>
          <a:xfrm rot="274315">
            <a:off x="3390253" y="3811826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avec flèche 34"/>
          <p:cNvCxnSpPr>
            <a:stCxn id="34" idx="0"/>
            <a:endCxn id="34" idx="4"/>
          </p:cNvCxnSpPr>
          <p:nvPr/>
        </p:nvCxnSpPr>
        <p:spPr>
          <a:xfrm flipH="1">
            <a:off x="3737015" y="3814628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Ellipse 35"/>
          <p:cNvSpPr/>
          <p:nvPr/>
        </p:nvSpPr>
        <p:spPr>
          <a:xfrm>
            <a:off x="8350231" y="3672386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/>
          <p:cNvCxnSpPr/>
          <p:nvPr/>
        </p:nvCxnSpPr>
        <p:spPr>
          <a:xfrm flipH="1">
            <a:off x="8495529" y="4025665"/>
            <a:ext cx="643797" cy="121109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294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3403636"/>
            <a:ext cx="9220200" cy="2302726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969613" y="6069531"/>
            <a:ext cx="228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068564" y="6385661"/>
            <a:ext cx="3284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353309" y="6069531"/>
            <a:ext cx="3284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Lumière polarisée rectilignement</a:t>
            </a:r>
          </a:p>
          <a:p>
            <a:pPr algn="ctr"/>
            <a:r>
              <a:rPr lang="fr-FR" dirty="0"/>
              <a:t>déviée par l’échantillon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0978206" y="4269691"/>
            <a:ext cx="1213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Intensité </a:t>
            </a:r>
          </a:p>
          <a:p>
            <a:r>
              <a:rPr lang="fr-FR" dirty="0"/>
              <a:t>lumineuse </a:t>
            </a:r>
          </a:p>
          <a:p>
            <a:r>
              <a:rPr lang="fr-FR" dirty="0"/>
              <a:t>nulle</a:t>
            </a:r>
          </a:p>
        </p:txBody>
      </p:sp>
      <p:sp>
        <p:nvSpPr>
          <p:cNvPr id="18" name="Flèche vers le bas 17"/>
          <p:cNvSpPr/>
          <p:nvPr/>
        </p:nvSpPr>
        <p:spPr>
          <a:xfrm>
            <a:off x="5626100" y="2850026"/>
            <a:ext cx="977900" cy="822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10852370" y="5162999"/>
            <a:ext cx="146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Extinction</a:t>
            </a:r>
          </a:p>
        </p:txBody>
      </p:sp>
      <p:sp>
        <p:nvSpPr>
          <p:cNvPr id="23" name="Accolade fermante 22"/>
          <p:cNvSpPr/>
          <p:nvPr/>
        </p:nvSpPr>
        <p:spPr>
          <a:xfrm rot="5400000">
            <a:off x="2229853" y="5040497"/>
            <a:ext cx="355481" cy="1687212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ccolade fermante 23"/>
          <p:cNvSpPr/>
          <p:nvPr/>
        </p:nvSpPr>
        <p:spPr>
          <a:xfrm rot="5400000">
            <a:off x="4207234" y="5445704"/>
            <a:ext cx="565608" cy="1102298"/>
          </a:xfrm>
          <a:prstGeom prst="rightBrace">
            <a:avLst>
              <a:gd name="adj1" fmla="val 42949"/>
              <a:gd name="adj2" fmla="val 5115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Accolade fermante 24"/>
          <p:cNvSpPr/>
          <p:nvPr/>
        </p:nvSpPr>
        <p:spPr>
          <a:xfrm rot="5400000">
            <a:off x="7645479" y="5185626"/>
            <a:ext cx="347795" cy="1404646"/>
          </a:xfrm>
          <a:prstGeom prst="rightBrace">
            <a:avLst>
              <a:gd name="adj1" fmla="val 42949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" name="Connecteur droit 2"/>
          <p:cNvCxnSpPr/>
          <p:nvPr/>
        </p:nvCxnSpPr>
        <p:spPr>
          <a:xfrm>
            <a:off x="3357563" y="4709737"/>
            <a:ext cx="676275" cy="19050"/>
          </a:xfrm>
          <a:prstGeom prst="line">
            <a:avLst/>
          </a:prstGeom>
          <a:ln w="1270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625756" y="838053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197468" y="44137"/>
            <a:ext cx="1399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C000"/>
                </a:solidFill>
              </a:rPr>
              <a:t>Axe de </a:t>
            </a:r>
          </a:p>
          <a:p>
            <a:r>
              <a:rPr lang="fr-FR" b="1" dirty="0">
                <a:solidFill>
                  <a:srgbClr val="FFC000"/>
                </a:solidFill>
              </a:rPr>
              <a:t>transmission</a:t>
            </a:r>
          </a:p>
        </p:txBody>
      </p:sp>
      <p:sp>
        <p:nvSpPr>
          <p:cNvPr id="34" name="Ellipse 33"/>
          <p:cNvSpPr/>
          <p:nvPr/>
        </p:nvSpPr>
        <p:spPr>
          <a:xfrm rot="274315">
            <a:off x="3390253" y="3811826"/>
            <a:ext cx="833904" cy="1761115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avec flèche 34"/>
          <p:cNvCxnSpPr>
            <a:stCxn id="34" idx="0"/>
            <a:endCxn id="34" idx="4"/>
          </p:cNvCxnSpPr>
          <p:nvPr/>
        </p:nvCxnSpPr>
        <p:spPr>
          <a:xfrm flipH="1">
            <a:off x="3737015" y="3814628"/>
            <a:ext cx="140380" cy="175551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Ellipse 35"/>
          <p:cNvSpPr/>
          <p:nvPr/>
        </p:nvSpPr>
        <p:spPr>
          <a:xfrm>
            <a:off x="8350231" y="3672386"/>
            <a:ext cx="881743" cy="1645559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/>
          <p:cNvCxnSpPr/>
          <p:nvPr/>
        </p:nvCxnSpPr>
        <p:spPr>
          <a:xfrm flipH="1">
            <a:off x="8495529" y="4025665"/>
            <a:ext cx="643797" cy="1211091"/>
          </a:xfrm>
          <a:prstGeom prst="straightConnector1">
            <a:avLst/>
          </a:prstGeom>
          <a:ln w="57150">
            <a:solidFill>
              <a:srgbClr val="FFC000"/>
            </a:solidFill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95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553030"/>
            <a:ext cx="10515600" cy="5050970"/>
          </a:xfrm>
        </p:spPr>
        <p:txBody>
          <a:bodyPr/>
          <a:lstStyle/>
          <a:p>
            <a:r>
              <a:rPr lang="fr-FR" dirty="0"/>
              <a:t>La lumière naturelle est non polarisée</a:t>
            </a:r>
          </a:p>
          <a:p>
            <a:endParaRPr lang="fr-FR" dirty="0"/>
          </a:p>
          <a:p>
            <a:r>
              <a:rPr lang="fr-FR" dirty="0"/>
              <a:t>En faisant passer de la lumière non polarisée à travers un polariseur, on obtient une lumière polarisée rectilignement</a:t>
            </a:r>
          </a:p>
          <a:p>
            <a:endParaRPr lang="fr-FR" dirty="0"/>
          </a:p>
          <a:p>
            <a:r>
              <a:rPr lang="fr-FR" dirty="0"/>
              <a:t>Les molécules chirales dévient le plan de polarisation de la lumière</a:t>
            </a:r>
          </a:p>
          <a:p>
            <a:endParaRPr lang="fr-FR" dirty="0"/>
          </a:p>
          <a:p>
            <a:r>
              <a:rPr lang="fr-FR" dirty="0"/>
              <a:t>Cette déviation permet de mesurer la concentration d’une solution de molécules optiquement actives par la loi de Biot</a:t>
            </a:r>
          </a:p>
        </p:txBody>
      </p:sp>
    </p:spTree>
    <p:extLst>
      <p:ext uri="{BB962C8B-B14F-4D97-AF65-F5344CB8AC3E}">
        <p14:creationId xmlns:p14="http://schemas.microsoft.com/office/powerpoint/2010/main" val="225022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7D34DE92-D314-482F-98AF-561EB8804535}"/>
              </a:ext>
            </a:extLst>
          </p:cNvPr>
          <p:cNvSpPr/>
          <p:nvPr/>
        </p:nvSpPr>
        <p:spPr>
          <a:xfrm>
            <a:off x="3843866" y="101600"/>
            <a:ext cx="3877733" cy="172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Polarisation</a:t>
            </a:r>
          </a:p>
        </p:txBody>
      </p:sp>
      <p:pic>
        <p:nvPicPr>
          <p:cNvPr id="1026" name="Picture 2" descr="RÃ©sultat de recherche d'images pour &quot;soleil&quot;">
            <a:extLst>
              <a:ext uri="{FF2B5EF4-FFF2-40B4-BE49-F238E27FC236}">
                <a16:creationId xmlns:a16="http://schemas.microsoft.com/office/drawing/2014/main" id="{578CA002-BDA7-4476-9CBE-FBF40B235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11" y="2184400"/>
            <a:ext cx="329279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3985856-36EA-40F3-83AF-160BAB4758A2}"/>
              </a:ext>
            </a:extLst>
          </p:cNvPr>
          <p:cNvSpPr txBox="1"/>
          <p:nvPr/>
        </p:nvSpPr>
        <p:spPr>
          <a:xfrm>
            <a:off x="824571" y="4411134"/>
            <a:ext cx="286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Lumière non polarisée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A4940263-94EB-4FC9-B9D4-E2EE5973FB0A}"/>
              </a:ext>
            </a:extLst>
          </p:cNvPr>
          <p:cNvCxnSpPr/>
          <p:nvPr/>
        </p:nvCxnSpPr>
        <p:spPr>
          <a:xfrm>
            <a:off x="3843866" y="3213100"/>
            <a:ext cx="10244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RÃ©sultat de recherche d'images pour &quot;Polariseur&quot;">
            <a:extLst>
              <a:ext uri="{FF2B5EF4-FFF2-40B4-BE49-F238E27FC236}">
                <a16:creationId xmlns:a16="http://schemas.microsoft.com/office/drawing/2014/main" id="{237A6E9C-54D6-40BC-8E4F-CEF8CD55D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333" y="1961092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C98E73F-4E17-48FA-B878-09AEDEBC538E}"/>
              </a:ext>
            </a:extLst>
          </p:cNvPr>
          <p:cNvSpPr txBox="1"/>
          <p:nvPr/>
        </p:nvSpPr>
        <p:spPr>
          <a:xfrm>
            <a:off x="5396570" y="4402668"/>
            <a:ext cx="286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Polariseur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A3F50EBB-A7B1-421F-B048-A000009ADFDC}"/>
              </a:ext>
            </a:extLst>
          </p:cNvPr>
          <p:cNvCxnSpPr/>
          <p:nvPr/>
        </p:nvCxnSpPr>
        <p:spPr>
          <a:xfrm>
            <a:off x="7137400" y="3213100"/>
            <a:ext cx="8551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CD47C6FE-896C-4441-9660-B62FB0D18D9D}"/>
              </a:ext>
            </a:extLst>
          </p:cNvPr>
          <p:cNvSpPr/>
          <p:nvPr/>
        </p:nvSpPr>
        <p:spPr>
          <a:xfrm>
            <a:off x="8258303" y="2827867"/>
            <a:ext cx="2553630" cy="74506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Polarisation rectiligne de la lumière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45EF0E0-1181-43C8-B090-C8220D0A6F9C}"/>
              </a:ext>
            </a:extLst>
          </p:cNvPr>
          <p:cNvSpPr/>
          <p:nvPr/>
        </p:nvSpPr>
        <p:spPr>
          <a:xfrm>
            <a:off x="3686304" y="5198533"/>
            <a:ext cx="4961467" cy="12107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Loi de Biot : a= [a]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 . l . c</a:t>
            </a:r>
          </a:p>
          <a:p>
            <a:pPr algn="ctr"/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a en °, l en dm, c en g.mL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, [a]</a:t>
            </a:r>
            <a:r>
              <a:rPr lang="fr-FR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en °.g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.mL.dm</a:t>
            </a:r>
            <a:r>
              <a:rPr lang="fr-FR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99762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154</Words>
  <Application>Microsoft Office PowerPoint</Application>
  <PresentationFormat>Grand écran</PresentationFormat>
  <Paragraphs>59</Paragraphs>
  <Slides>7</Slides>
  <Notes>2</Notes>
  <HiddenSlides>2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22</cp:revision>
  <dcterms:created xsi:type="dcterms:W3CDTF">2019-05-26T09:41:10Z</dcterms:created>
  <dcterms:modified xsi:type="dcterms:W3CDTF">2019-06-12T11:24:45Z</dcterms:modified>
</cp:coreProperties>
</file>