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36"/>
    <p:restoredTop sz="92755"/>
  </p:normalViewPr>
  <p:slideViewPr>
    <p:cSldViewPr snapToGrid="0" snapToObjects="1">
      <p:cViewPr varScale="1">
        <p:scale>
          <a:sx n="82" d="100"/>
          <a:sy n="82" d="100"/>
        </p:scale>
        <p:origin x="4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4184A-FB3B-8648-9DA8-478B25072670}" type="datetimeFigureOut">
              <a:rPr lang="fr-FR" smtClean="0"/>
              <a:t>17/06/2019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9B83D-FF7F-1E42-B7A4-F9688AC08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5999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9B83D-FF7F-1E42-B7A4-F9688AC0849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8162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7BA66F-2F77-3A48-AD5F-74703180B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B6F263B-130E-4C4E-B1F3-B990383121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669849-8D5B-E44A-A634-047BC2548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43C7-2382-8249-99B6-41AA22DC42B6}" type="datetimeFigureOut">
              <a:rPr lang="fr-FR" smtClean="0"/>
              <a:t>17/06/2019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4B6392-FBE8-6149-8A2F-6692527A8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A4DE22-1328-A94E-BC72-2926D12D2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E4AB-6237-F44C-8AEC-D61BB7BF1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6130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030936-1DEE-BF45-8F49-2A71337FF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4ED02F1-787D-D742-824E-4913EA514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52ECF5-45BD-2B48-9015-640AD1FC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43C7-2382-8249-99B6-41AA22DC42B6}" type="datetimeFigureOut">
              <a:rPr lang="fr-FR" smtClean="0"/>
              <a:t>17/06/2019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D3D119-330B-5341-85FE-81F4C61A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ED1A3F-01CB-874B-B287-49E2C6300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E4AB-6237-F44C-8AEC-D61BB7BF1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0191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AFB2407-E1FE-A244-AF81-50610FAC9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4498B93-1373-594F-8650-18A692353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2AEE05-DA42-9648-9031-60DC30593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43C7-2382-8249-99B6-41AA22DC42B6}" type="datetimeFigureOut">
              <a:rPr lang="fr-FR" smtClean="0"/>
              <a:t>17/06/2019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4C504B-0F95-E74E-B7DB-3FD380FC6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E02C06-B446-4144-AB74-2FCC84C02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E4AB-6237-F44C-8AEC-D61BB7BF1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5009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CB0F05-A582-9A45-8A9A-FD78DDA4E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9A1578-065F-AB45-ABDA-66E169C7A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D2585B-EB5B-F248-BCA1-69AF2AFDF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43C7-2382-8249-99B6-41AA22DC42B6}" type="datetimeFigureOut">
              <a:rPr lang="fr-FR" smtClean="0"/>
              <a:t>17/06/2019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538F17-7195-9949-8364-E18662CF8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20B96A-8480-F54B-8193-91F465CEB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E4AB-6237-F44C-8AEC-D61BB7BF1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527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0F0903-6A0C-574F-BC25-B9BD84223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0B755EF-51FD-D243-B2F9-A1CA910B1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4A7FC1-B0B4-554F-82A6-3DDB3AA43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43C7-2382-8249-99B6-41AA22DC42B6}" type="datetimeFigureOut">
              <a:rPr lang="fr-FR" smtClean="0"/>
              <a:t>17/06/2019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C1CC09-8C38-C841-BE9B-2A0733A6E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02E7C0-C143-0649-B152-3DE939955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E4AB-6237-F44C-8AEC-D61BB7BF1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2769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21A1C0-8A5E-B44D-A340-ABB53E635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AF6A63-648E-1542-AF40-22E946C5D7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818D747-73E3-B34F-8811-C1A34AE19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9CE8CCD-6E9A-F44B-A23F-0E632F63E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43C7-2382-8249-99B6-41AA22DC42B6}" type="datetimeFigureOut">
              <a:rPr lang="fr-FR" smtClean="0"/>
              <a:t>17/06/2019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90EC396-1991-1F4B-9026-258540FD6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F9F408-6E2C-5A49-AAEE-EBBB084BD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E4AB-6237-F44C-8AEC-D61BB7BF1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0593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7441D4-E7CD-B748-969C-0A98412E8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C614FB-7102-1444-AE9B-1DBCABEB1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DA2A0D3-7466-B34E-9376-A8AAB42C3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CAC814-194D-384B-97CD-4905E99A6A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25AE269-A4BC-C842-9C43-40B040F630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85D2982-9D38-3242-814D-CB048A06A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43C7-2382-8249-99B6-41AA22DC42B6}" type="datetimeFigureOut">
              <a:rPr lang="fr-FR" smtClean="0"/>
              <a:t>17/06/2019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8FD4E5E-8203-E640-8050-62993A1DE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8ED98BB-1DEB-6948-92B8-5C82538BB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E4AB-6237-F44C-8AEC-D61BB7BF1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194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01196C-0B22-5441-9EE1-BEF6DFC9C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4790957-EC7C-6B48-9CC7-D3026BF93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43C7-2382-8249-99B6-41AA22DC42B6}" type="datetimeFigureOut">
              <a:rPr lang="fr-FR" smtClean="0"/>
              <a:t>17/06/2019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77EC0C1-6AF1-8746-B1EC-026345001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433B99-26D3-AD4E-9AC4-1BE660553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E4AB-6237-F44C-8AEC-D61BB7BF1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2833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4CCEF76-7C4D-4149-BEC7-40DA72203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43C7-2382-8249-99B6-41AA22DC42B6}" type="datetimeFigureOut">
              <a:rPr lang="fr-FR" smtClean="0"/>
              <a:t>17/06/2019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B3AB4B3-3D35-4A4B-AB9C-382A9D0FD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D73193-246C-C34A-AB53-2CCBE8578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E4AB-6237-F44C-8AEC-D61BB7BF1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822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FA809E-FD32-D34F-861A-CFE3CC4DE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D3A23A-631A-224D-AA36-3608A12D4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3FEF2F0-5ADF-2343-8542-56E4694E4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13FB61-847D-D041-9AFD-F16A21222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43C7-2382-8249-99B6-41AA22DC42B6}" type="datetimeFigureOut">
              <a:rPr lang="fr-FR" smtClean="0"/>
              <a:t>17/06/2019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2DD46A1-E029-6740-9AD2-47B3FFAC5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7C0667-5921-F44D-9E87-EBC9E0D9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E4AB-6237-F44C-8AEC-D61BB7BF1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275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96F29F-2FE1-0B4E-A078-C1E0C1657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5AE6F6-2D83-B34E-BC4F-AC36CD5344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E6CBE7-1582-A64C-AAF2-1731F6A03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18305F1-D7F7-8A42-8132-B49D3EB36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43C7-2382-8249-99B6-41AA22DC42B6}" type="datetimeFigureOut">
              <a:rPr lang="fr-FR" smtClean="0"/>
              <a:t>17/06/2019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52799F2-E77E-8F4F-9340-DC1836B47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DE4BF3-82CB-B542-84FB-674561942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E4AB-6237-F44C-8AEC-D61BB7BF1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5185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36AADEB-243A-F747-B43D-FD7DC5321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5369A5-9C45-5544-BE2E-8FFC0F99F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F55DFA-6137-D64B-8AF4-C6A7F2C24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43C7-2382-8249-99B6-41AA22DC42B6}" type="datetimeFigureOut">
              <a:rPr lang="fr-FR" smtClean="0"/>
              <a:t>17/06/2019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2517DE-D7A9-A841-B628-BA67D3E3C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EDEADD-4EBD-5942-B054-37CCB5963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AE4AB-6237-F44C-8AEC-D61BB7BF1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297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664172-DE88-BC4B-84B3-73A51E28B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F08EEE-402C-6843-96BC-5C664D42E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305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AD8E479-1D81-D740-8951-CD101A94E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13" y="1343025"/>
            <a:ext cx="10750062" cy="399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01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9C3FAC5-031E-F645-8B84-7289BFBE8A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083090"/>
              </p:ext>
            </p:extLst>
          </p:nvPr>
        </p:nvGraphicFramePr>
        <p:xfrm>
          <a:off x="2032000" y="719666"/>
          <a:ext cx="9332688" cy="57058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3172">
                  <a:extLst>
                    <a:ext uri="{9D8B030D-6E8A-4147-A177-3AD203B41FA5}">
                      <a16:colId xmlns:a16="http://schemas.microsoft.com/office/drawing/2014/main" val="3276909600"/>
                    </a:ext>
                  </a:extLst>
                </a:gridCol>
                <a:gridCol w="2333172">
                  <a:extLst>
                    <a:ext uri="{9D8B030D-6E8A-4147-A177-3AD203B41FA5}">
                      <a16:colId xmlns:a16="http://schemas.microsoft.com/office/drawing/2014/main" val="3664407590"/>
                    </a:ext>
                  </a:extLst>
                </a:gridCol>
                <a:gridCol w="2333172">
                  <a:extLst>
                    <a:ext uri="{9D8B030D-6E8A-4147-A177-3AD203B41FA5}">
                      <a16:colId xmlns:a16="http://schemas.microsoft.com/office/drawing/2014/main" val="2889111738"/>
                    </a:ext>
                  </a:extLst>
                </a:gridCol>
                <a:gridCol w="2333172">
                  <a:extLst>
                    <a:ext uri="{9D8B030D-6E8A-4147-A177-3AD203B41FA5}">
                      <a16:colId xmlns:a16="http://schemas.microsoft.com/office/drawing/2014/main" val="4251534665"/>
                    </a:ext>
                  </a:extLst>
                </a:gridCol>
              </a:tblGrid>
              <a:tr h="971662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Solvant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Moment dipolaire (D)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Constante diélectrique (F/m)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Caractéristiques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571887"/>
                  </a:ext>
                </a:extLst>
              </a:tr>
              <a:tr h="1167986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1,85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Solvant polaire, </a:t>
                      </a:r>
                      <a:r>
                        <a:rPr lang="fr-FR" dirty="0" err="1"/>
                        <a:t>protique</a:t>
                      </a:r>
                      <a:r>
                        <a:rPr lang="fr-FR" dirty="0"/>
                        <a:t> et dissociant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166474"/>
                  </a:ext>
                </a:extLst>
              </a:tr>
              <a:tr h="971662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Acétate d’éthyle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1,78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6,0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Solvant polaire, aprotique 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536189"/>
                  </a:ext>
                </a:extLst>
              </a:tr>
              <a:tr h="971662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Dichlorométhane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1,60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9,1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Solvant polaire et aprotique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658764"/>
                  </a:ext>
                </a:extLst>
              </a:tr>
              <a:tr h="971662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Cyclohexane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1,88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Solvant apolaire et aprotique 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403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7431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F3F32A7-66E3-804C-8072-EB2022146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656" y="761094"/>
            <a:ext cx="863600" cy="7239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EFFEBA-1246-8947-AA90-C48593355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143" y="811894"/>
            <a:ext cx="1524000" cy="6731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15C5A7F-AAD1-9B41-AD16-A299DDCB9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169" y="761094"/>
            <a:ext cx="2057400" cy="7239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6EED2C8-2EE4-554C-88CF-16CA01216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1013" y="1148444"/>
            <a:ext cx="330200" cy="2032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0B1A546-A314-6046-A35E-2F68711CA2B9}"/>
              </a:ext>
            </a:extLst>
          </p:cNvPr>
          <p:cNvSpPr txBox="1"/>
          <p:nvPr/>
        </p:nvSpPr>
        <p:spPr>
          <a:xfrm>
            <a:off x="3045280" y="106537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+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13C978C-7FC0-4C4C-8988-D28E33BD6955}"/>
              </a:ext>
            </a:extLst>
          </p:cNvPr>
          <p:cNvSpPr txBox="1"/>
          <p:nvPr/>
        </p:nvSpPr>
        <p:spPr>
          <a:xfrm>
            <a:off x="5353957" y="106537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=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3F9C831-0244-6841-9DDA-554B454514A3}"/>
              </a:ext>
            </a:extLst>
          </p:cNvPr>
          <p:cNvSpPr txBox="1"/>
          <p:nvPr/>
        </p:nvSpPr>
        <p:spPr>
          <a:xfrm>
            <a:off x="9367700" y="106537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+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6AABE5-A00C-F745-95F2-57B1A2F47A51}"/>
              </a:ext>
            </a:extLst>
          </p:cNvPr>
          <p:cNvSpPr txBox="1"/>
          <p:nvPr/>
        </p:nvSpPr>
        <p:spPr>
          <a:xfrm>
            <a:off x="449943" y="2351314"/>
            <a:ext cx="194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 fin de réaction: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4B377E7-792C-1F45-AFD8-AE2F0AAEA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343" y="3090637"/>
            <a:ext cx="863600" cy="7239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F738B9E-380A-EE44-8678-73CD0EEA3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769" y="3090637"/>
            <a:ext cx="2057400" cy="7239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45C9403-92B6-824A-A149-F64C236EB3F1}"/>
              </a:ext>
            </a:extLst>
          </p:cNvPr>
          <p:cNvSpPr txBox="1"/>
          <p:nvPr/>
        </p:nvSpPr>
        <p:spPr>
          <a:xfrm>
            <a:off x="983343" y="4165600"/>
            <a:ext cx="132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APTS et H</a:t>
            </a:r>
            <a:r>
              <a:rPr lang="fr-FR" baseline="-25000" dirty="0"/>
              <a:t>2</a:t>
            </a:r>
            <a:r>
              <a:rPr lang="fr-FR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847865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01F5281-DD2F-2D42-B5EA-9612A0BF591A}"/>
              </a:ext>
            </a:extLst>
          </p:cNvPr>
          <p:cNvSpPr txBox="1"/>
          <p:nvPr/>
        </p:nvSpPr>
        <p:spPr>
          <a:xfrm>
            <a:off x="478971" y="609600"/>
            <a:ext cx="1199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Protocole: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4A1CB2-D724-7743-AFC2-3BE641523481}"/>
              </a:ext>
            </a:extLst>
          </p:cNvPr>
          <p:cNvSpPr txBox="1"/>
          <p:nvPr/>
        </p:nvSpPr>
        <p:spPr>
          <a:xfrm>
            <a:off x="638629" y="1364343"/>
            <a:ext cx="793787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Extraire la phase aqueuse pas 2x30mL de </a:t>
            </a:r>
            <a:r>
              <a:rPr lang="fr-FR" dirty="0" err="1"/>
              <a:t>diéthyle</a:t>
            </a:r>
            <a:r>
              <a:rPr lang="fr-FR" dirty="0"/>
              <a:t> éther </a:t>
            </a:r>
          </a:p>
          <a:p>
            <a:endParaRPr lang="fr-FR" dirty="0"/>
          </a:p>
          <a:p>
            <a:r>
              <a:rPr lang="fr-FR" dirty="0"/>
              <a:t>Réunir les phase organiques puis laver par 30mL </a:t>
            </a:r>
            <a:r>
              <a:rPr lang="fr-FR" dirty="0" err="1"/>
              <a:t>szz</a:t>
            </a:r>
            <a:r>
              <a:rPr lang="fr-FR" dirty="0"/>
              <a:t> carbonate de sodium à 2mol/L</a:t>
            </a:r>
          </a:p>
          <a:p>
            <a:r>
              <a:rPr lang="fr-FR" dirty="0"/>
              <a:t>Vérifier que le pH de la phase aqueuse est basique </a:t>
            </a:r>
          </a:p>
          <a:p>
            <a:endParaRPr lang="fr-FR" dirty="0"/>
          </a:p>
          <a:p>
            <a:r>
              <a:rPr lang="fr-FR" dirty="0"/>
              <a:t>Laver la phase organique avec 30mL d’eau </a:t>
            </a:r>
          </a:p>
          <a:p>
            <a:r>
              <a:rPr lang="fr-FR" dirty="0" err="1"/>
              <a:t>Verifier</a:t>
            </a:r>
            <a:r>
              <a:rPr lang="fr-FR" dirty="0"/>
              <a:t> que le pH de la phase aqueuse est neutre </a:t>
            </a:r>
          </a:p>
        </p:txBody>
      </p:sp>
    </p:spTree>
    <p:extLst>
      <p:ext uri="{BB962C8B-B14F-4D97-AF65-F5344CB8AC3E}">
        <p14:creationId xmlns:p14="http://schemas.microsoft.com/office/powerpoint/2010/main" val="3813905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2906258-19DB-D74A-919E-8621CFF54040}"/>
              </a:ext>
            </a:extLst>
          </p:cNvPr>
          <p:cNvSpPr/>
          <p:nvPr/>
        </p:nvSpPr>
        <p:spPr>
          <a:xfrm>
            <a:off x="2569029" y="1349829"/>
            <a:ext cx="6618514" cy="1248228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2E4A8F0-E2A0-1A46-86F3-AC8B1F143A27}"/>
              </a:ext>
            </a:extLst>
          </p:cNvPr>
          <p:cNvSpPr txBox="1"/>
          <p:nvPr/>
        </p:nvSpPr>
        <p:spPr>
          <a:xfrm>
            <a:off x="4432516" y="616751"/>
            <a:ext cx="435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EXTRACTANTS ACIDES ACTUALIT2 CHIMIQUE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CAE793C-2546-AC43-870F-A34293AEC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2476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C8DB624-BE1F-A146-AA6B-064A67D58A93}"/>
              </a:ext>
            </a:extLst>
          </p:cNvPr>
          <p:cNvSpPr txBox="1"/>
          <p:nvPr/>
        </p:nvSpPr>
        <p:spPr>
          <a:xfrm>
            <a:off x="764494" y="574675"/>
            <a:ext cx="3217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Equilibre d’extraction du cobalt: </a:t>
            </a:r>
          </a:p>
          <a:p>
            <a:endParaRPr lang="fr-FR" dirty="0"/>
          </a:p>
          <a:p>
            <a:r>
              <a:rPr lang="fr-FR" dirty="0"/>
              <a:t>Co</a:t>
            </a:r>
            <a:r>
              <a:rPr lang="fr-FR" baseline="30000" dirty="0"/>
              <a:t>2+</a:t>
            </a:r>
            <a:r>
              <a:rPr lang="fr-FR" dirty="0"/>
              <a:t>(</a:t>
            </a:r>
            <a:r>
              <a:rPr lang="fr-FR" dirty="0" err="1"/>
              <a:t>aq</a:t>
            </a:r>
            <a:r>
              <a:rPr lang="fr-FR" dirty="0"/>
              <a:t>) + HL</a:t>
            </a:r>
            <a:r>
              <a:rPr lang="fr-FR" baseline="-25000" dirty="0"/>
              <a:t>2</a:t>
            </a:r>
            <a:r>
              <a:rPr lang="fr-FR" dirty="0"/>
              <a:t>(</a:t>
            </a:r>
            <a:r>
              <a:rPr lang="fr-FR" dirty="0" err="1"/>
              <a:t>org</a:t>
            </a:r>
            <a:r>
              <a:rPr lang="fr-FR" dirty="0"/>
              <a:t>) = CoL</a:t>
            </a:r>
            <a:r>
              <a:rPr lang="fr-FR" baseline="-25000" dirty="0"/>
              <a:t>2</a:t>
            </a:r>
            <a:r>
              <a:rPr lang="fr-FR" dirty="0"/>
              <a:t> + 2 H</a:t>
            </a:r>
            <a:r>
              <a:rPr lang="fr-FR" baseline="30000" dirty="0"/>
              <a:t>+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D080DDE-51E2-F240-9059-3CD9E0CCE791}"/>
              </a:ext>
            </a:extLst>
          </p:cNvPr>
          <p:cNvSpPr txBox="1"/>
          <p:nvPr/>
        </p:nvSpPr>
        <p:spPr>
          <a:xfrm>
            <a:off x="1735810" y="2526224"/>
            <a:ext cx="2794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ISOTHERME D’EXTRACTION </a:t>
            </a:r>
          </a:p>
        </p:txBody>
      </p:sp>
    </p:spTree>
    <p:extLst>
      <p:ext uri="{BB962C8B-B14F-4D97-AF65-F5344CB8AC3E}">
        <p14:creationId xmlns:p14="http://schemas.microsoft.com/office/powerpoint/2010/main" val="1849943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01A9FD5-C8A7-FC48-B467-133408E42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52" y="1100137"/>
            <a:ext cx="1121103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879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137</Words>
  <Application>Microsoft Macintosh PowerPoint</Application>
  <PresentationFormat>Grand écran</PresentationFormat>
  <Paragraphs>55</Paragraphs>
  <Slides>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Thomas Julian</dc:creator>
  <cp:lastModifiedBy>Thomas Julian</cp:lastModifiedBy>
  <cp:revision>8</cp:revision>
  <dcterms:created xsi:type="dcterms:W3CDTF">2019-05-02T09:41:30Z</dcterms:created>
  <dcterms:modified xsi:type="dcterms:W3CDTF">2019-06-17T12:46:22Z</dcterms:modified>
</cp:coreProperties>
</file>