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4" r:id="rId3"/>
    <p:sldId id="264" r:id="rId4"/>
    <p:sldId id="267" r:id="rId5"/>
    <p:sldId id="263" r:id="rId6"/>
    <p:sldId id="266" r:id="rId7"/>
    <p:sldId id="271" r:id="rId8"/>
    <p:sldId id="272" r:id="rId9"/>
    <p:sldId id="259" r:id="rId10"/>
    <p:sldId id="260" r:id="rId11"/>
    <p:sldId id="269" r:id="rId12"/>
    <p:sldId id="268" r:id="rId13"/>
    <p:sldId id="262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62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9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3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9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0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3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07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1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76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1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1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1E032-F550-4BA4-8BA3-2FF16E9E9394}" type="datetimeFigureOut">
              <a:rPr lang="en-US" smtClean="0"/>
              <a:t>4/26/19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7FA3E-EAA1-41A3-A7C6-301F678FC0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1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501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6195" y="365126"/>
            <a:ext cx="8716710" cy="1325563"/>
          </a:xfrm>
        </p:spPr>
        <p:txBody>
          <a:bodyPr>
            <a:normAutofit/>
          </a:bodyPr>
          <a:lstStyle/>
          <a:p>
            <a:r>
              <a:rPr lang="fr-FR" sz="3600" dirty="0"/>
              <a:t>Diagramme binaire acide </a:t>
            </a:r>
            <a:r>
              <a:rPr lang="fr-FR" sz="3600" dirty="0" err="1"/>
              <a:t>mandélique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1378278" y="5322357"/>
            <a:ext cx="7515492" cy="11227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-1088638" y="3526089"/>
            <a:ext cx="4595737" cy="12904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6479392" y="2907164"/>
            <a:ext cx="3707616" cy="11227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8A426A6C-AC15-1649-9C45-C7E1D4F38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Drouin manip 105</a:t>
            </a:r>
          </a:p>
        </p:txBody>
      </p:sp>
    </p:spTree>
    <p:extLst>
      <p:ext uri="{BB962C8B-B14F-4D97-AF65-F5344CB8AC3E}">
        <p14:creationId xmlns:p14="http://schemas.microsoft.com/office/powerpoint/2010/main" val="768000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31" y="-73357"/>
            <a:ext cx="7315200" cy="5104901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4486542" y="1042587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486542" y="1591759"/>
            <a:ext cx="216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2345407" y="1591759"/>
            <a:ext cx="216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645692" y="1584397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344854" y="1584396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2347595" y="3163456"/>
            <a:ext cx="0" cy="90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645692" y="3128786"/>
            <a:ext cx="0" cy="90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6647199" y="5307887"/>
            <a:ext cx="0" cy="54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347868" y="5319688"/>
            <a:ext cx="0" cy="54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6353033" y="1012548"/>
            <a:ext cx="1154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(-)-éphédrine</a:t>
            </a:r>
            <a:endParaRPr lang="en-US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74221" y="1012548"/>
            <a:ext cx="1736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(</a:t>
            </a:r>
            <a:r>
              <a:rPr lang="en-US" sz="1400" dirty="0"/>
              <a:t>±</a:t>
            </a:r>
            <a:r>
              <a:rPr lang="fr-FR" sz="1400" dirty="0"/>
              <a:t>)-acide </a:t>
            </a:r>
            <a:r>
              <a:rPr lang="fr-FR" sz="1400" dirty="0" err="1"/>
              <a:t>mandélique</a:t>
            </a:r>
            <a:endParaRPr lang="en-US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3747742" y="1599122"/>
            <a:ext cx="18278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Réaction acidobasique</a:t>
            </a:r>
            <a:endParaRPr lang="en-US" sz="1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7084960" y="3163456"/>
            <a:ext cx="2041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Diastéréoisomère</a:t>
            </a:r>
            <a:r>
              <a:rPr lang="fr-FR" sz="1400" dirty="0"/>
              <a:t> soluble</a:t>
            </a:r>
          </a:p>
          <a:p>
            <a:r>
              <a:rPr lang="fr-FR" sz="1400" i="1" dirty="0" err="1"/>
              <a:t>ed</a:t>
            </a:r>
            <a:r>
              <a:rPr lang="fr-FR" sz="1400" dirty="0"/>
              <a:t> = 73 %</a:t>
            </a:r>
            <a:endParaRPr lang="en-US" sz="1400" i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86056" y="3163456"/>
            <a:ext cx="21781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Diastéréoisomère</a:t>
            </a:r>
            <a:r>
              <a:rPr lang="fr-FR" sz="1400" dirty="0"/>
              <a:t> insoluble</a:t>
            </a:r>
          </a:p>
          <a:p>
            <a:r>
              <a:rPr lang="fr-FR" sz="1400" i="1" dirty="0" err="1"/>
              <a:t>ed</a:t>
            </a:r>
            <a:r>
              <a:rPr lang="fr-FR" sz="1400" dirty="0"/>
              <a:t> = 78 % </a:t>
            </a:r>
            <a:endParaRPr lang="en-US" sz="1400" i="1" dirty="0"/>
          </a:p>
        </p:txBody>
      </p:sp>
      <p:sp>
        <p:nvSpPr>
          <p:cNvPr id="23" name="Rectangle 22"/>
          <p:cNvSpPr/>
          <p:nvPr/>
        </p:nvSpPr>
        <p:spPr>
          <a:xfrm>
            <a:off x="86056" y="4823967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(R)-(-)-acide </a:t>
            </a:r>
            <a:r>
              <a:rPr lang="fr-FR" sz="1400" dirty="0" err="1"/>
              <a:t>mandélique</a:t>
            </a:r>
            <a:endParaRPr lang="fr-FR" sz="1400" dirty="0"/>
          </a:p>
          <a:p>
            <a:r>
              <a:rPr lang="fr-FR" sz="1400" i="1" dirty="0" err="1"/>
              <a:t>ee</a:t>
            </a:r>
            <a:r>
              <a:rPr lang="fr-FR" sz="1400" dirty="0"/>
              <a:t> = 78 %</a:t>
            </a:r>
            <a:endParaRPr lang="en-US" sz="1400" i="1" dirty="0"/>
          </a:p>
        </p:txBody>
      </p:sp>
      <p:sp>
        <p:nvSpPr>
          <p:cNvPr id="24" name="Rectangle 23"/>
          <p:cNvSpPr/>
          <p:nvPr/>
        </p:nvSpPr>
        <p:spPr>
          <a:xfrm>
            <a:off x="7084960" y="4823967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(S)-(+)-acide </a:t>
            </a:r>
            <a:r>
              <a:rPr lang="fr-FR" sz="1400" dirty="0" err="1"/>
              <a:t>mandélique</a:t>
            </a:r>
            <a:endParaRPr lang="fr-FR" sz="1400" dirty="0"/>
          </a:p>
          <a:p>
            <a:r>
              <a:rPr lang="fr-FR" sz="1400" i="1" dirty="0" err="1"/>
              <a:t>ee</a:t>
            </a:r>
            <a:r>
              <a:rPr lang="fr-FR" sz="1400" dirty="0"/>
              <a:t> = 73 %</a:t>
            </a:r>
            <a:endParaRPr lang="en-US" sz="1400" i="1" dirty="0"/>
          </a:p>
        </p:txBody>
      </p:sp>
      <p:sp>
        <p:nvSpPr>
          <p:cNvPr id="25" name="Rectangle 24"/>
          <p:cNvSpPr/>
          <p:nvPr/>
        </p:nvSpPr>
        <p:spPr>
          <a:xfrm>
            <a:off x="2324154" y="3523623"/>
            <a:ext cx="437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/>
              <a:t>HCl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6203370" y="3518580"/>
            <a:ext cx="437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/>
              <a:t>HCl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5339415" y="5404757"/>
            <a:ext cx="1301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enrichissement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2368757" y="5404757"/>
            <a:ext cx="1301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enrichissement</a:t>
            </a:r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1892176" y="5880809"/>
            <a:ext cx="8851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err="1"/>
              <a:t>ee</a:t>
            </a:r>
            <a:r>
              <a:rPr lang="fr-FR" sz="1400" dirty="0"/>
              <a:t> = 98 %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>
            <a:off x="6198203" y="5880809"/>
            <a:ext cx="8755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err="1"/>
              <a:t>ee</a:t>
            </a:r>
            <a:r>
              <a:rPr lang="fr-FR" sz="1400" dirty="0"/>
              <a:t> = 96 %</a:t>
            </a:r>
            <a:endParaRPr lang="en-US" sz="1400" dirty="0"/>
          </a:p>
        </p:txBody>
      </p:sp>
      <p:sp>
        <p:nvSpPr>
          <p:cNvPr id="31" name="Rectangle 30"/>
          <p:cNvSpPr/>
          <p:nvPr/>
        </p:nvSpPr>
        <p:spPr>
          <a:xfrm>
            <a:off x="-1" y="5306039"/>
            <a:ext cx="9066593" cy="1162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98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31" y="-73357"/>
            <a:ext cx="7315200" cy="5104901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4486542" y="1042587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486542" y="1591759"/>
            <a:ext cx="216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2345407" y="1591759"/>
            <a:ext cx="216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645692" y="1584397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344854" y="1584396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2347595" y="3163456"/>
            <a:ext cx="0" cy="90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645692" y="3128786"/>
            <a:ext cx="0" cy="90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6647199" y="5260119"/>
            <a:ext cx="0" cy="54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347868" y="5319688"/>
            <a:ext cx="0" cy="54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6353033" y="1012548"/>
            <a:ext cx="1154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(-)-éphédrine</a:t>
            </a:r>
            <a:endParaRPr lang="en-US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74221" y="1012548"/>
            <a:ext cx="1736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(</a:t>
            </a:r>
            <a:r>
              <a:rPr lang="en-US" sz="1400" dirty="0"/>
              <a:t>±</a:t>
            </a:r>
            <a:r>
              <a:rPr lang="fr-FR" sz="1400" dirty="0"/>
              <a:t>)-acide </a:t>
            </a:r>
            <a:r>
              <a:rPr lang="fr-FR" sz="1400" dirty="0" err="1"/>
              <a:t>mandélique</a:t>
            </a:r>
            <a:endParaRPr lang="en-US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3747742" y="1599122"/>
            <a:ext cx="18278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Réaction acidobasique</a:t>
            </a:r>
            <a:endParaRPr lang="en-US" sz="1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7084960" y="3163456"/>
            <a:ext cx="2041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Diastéréoisomère</a:t>
            </a:r>
            <a:r>
              <a:rPr lang="fr-FR" sz="1400" dirty="0"/>
              <a:t> soluble</a:t>
            </a:r>
          </a:p>
          <a:p>
            <a:r>
              <a:rPr lang="fr-FR" sz="1400" i="1" dirty="0" err="1"/>
              <a:t>ed</a:t>
            </a:r>
            <a:r>
              <a:rPr lang="fr-FR" sz="1400" dirty="0"/>
              <a:t> = 73 %</a:t>
            </a:r>
            <a:endParaRPr lang="en-US" sz="1400" i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86056" y="3163456"/>
            <a:ext cx="21781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Diastéréoisomère</a:t>
            </a:r>
            <a:r>
              <a:rPr lang="fr-FR" sz="1400" dirty="0"/>
              <a:t> insoluble</a:t>
            </a:r>
          </a:p>
          <a:p>
            <a:r>
              <a:rPr lang="fr-FR" sz="1400" i="1" dirty="0" err="1"/>
              <a:t>ed</a:t>
            </a:r>
            <a:r>
              <a:rPr lang="fr-FR" sz="1400" dirty="0"/>
              <a:t> = 78 % </a:t>
            </a:r>
            <a:endParaRPr lang="en-US" sz="1400" i="1" dirty="0"/>
          </a:p>
        </p:txBody>
      </p:sp>
      <p:sp>
        <p:nvSpPr>
          <p:cNvPr id="23" name="Rectangle 22"/>
          <p:cNvSpPr/>
          <p:nvPr/>
        </p:nvSpPr>
        <p:spPr>
          <a:xfrm>
            <a:off x="86056" y="4823967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(R)-(-)-acide </a:t>
            </a:r>
            <a:r>
              <a:rPr lang="fr-FR" sz="1400" dirty="0" err="1"/>
              <a:t>mandélique</a:t>
            </a:r>
            <a:endParaRPr lang="fr-FR" sz="1400" dirty="0"/>
          </a:p>
          <a:p>
            <a:r>
              <a:rPr lang="fr-FR" sz="1400" i="1" dirty="0" err="1"/>
              <a:t>ee</a:t>
            </a:r>
            <a:r>
              <a:rPr lang="fr-FR" sz="1400" dirty="0"/>
              <a:t> = 78 %</a:t>
            </a:r>
            <a:endParaRPr lang="en-US" sz="1400" i="1" dirty="0"/>
          </a:p>
        </p:txBody>
      </p:sp>
      <p:sp>
        <p:nvSpPr>
          <p:cNvPr id="24" name="Rectangle 23"/>
          <p:cNvSpPr/>
          <p:nvPr/>
        </p:nvSpPr>
        <p:spPr>
          <a:xfrm>
            <a:off x="7084960" y="4823967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(S)-(+)-acide </a:t>
            </a:r>
            <a:r>
              <a:rPr lang="fr-FR" sz="1400" dirty="0" err="1"/>
              <a:t>mandélique</a:t>
            </a:r>
            <a:endParaRPr lang="fr-FR" sz="1400" dirty="0"/>
          </a:p>
          <a:p>
            <a:r>
              <a:rPr lang="fr-FR" sz="1400" i="1" dirty="0" err="1"/>
              <a:t>ee</a:t>
            </a:r>
            <a:r>
              <a:rPr lang="fr-FR" sz="1400" dirty="0"/>
              <a:t> = 73 %</a:t>
            </a:r>
            <a:endParaRPr lang="en-US" sz="1400" i="1" dirty="0"/>
          </a:p>
        </p:txBody>
      </p:sp>
      <p:sp>
        <p:nvSpPr>
          <p:cNvPr id="25" name="Rectangle 24"/>
          <p:cNvSpPr/>
          <p:nvPr/>
        </p:nvSpPr>
        <p:spPr>
          <a:xfrm>
            <a:off x="2324154" y="3523623"/>
            <a:ext cx="437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/>
              <a:t>HCl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6203370" y="3518580"/>
            <a:ext cx="437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/>
              <a:t>HCl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5339415" y="5404757"/>
            <a:ext cx="1301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enrichissement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2368757" y="5404757"/>
            <a:ext cx="1301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enrichissement</a:t>
            </a:r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1892176" y="5880809"/>
            <a:ext cx="8851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err="1"/>
              <a:t>ee</a:t>
            </a:r>
            <a:r>
              <a:rPr lang="fr-FR" sz="1400" dirty="0"/>
              <a:t> = 98 %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>
            <a:off x="6198203" y="5880809"/>
            <a:ext cx="8755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err="1"/>
              <a:t>ee</a:t>
            </a:r>
            <a:r>
              <a:rPr lang="fr-FR" sz="1400" dirty="0"/>
              <a:t> = 96 %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18689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93163" y="2909161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Racémique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1024" y="2909161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Pool chiral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55722" y="2909161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Substrats </a:t>
            </a:r>
            <a:r>
              <a:rPr lang="fr-FR" sz="1350" b="1" dirty="0" err="1">
                <a:solidFill>
                  <a:schemeClr val="tx1"/>
                </a:solidFill>
              </a:rPr>
              <a:t>prochiraux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1193027" y="2544522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526688" y="2557935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7936575" y="2539257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187536" y="2544522"/>
            <a:ext cx="673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526688" y="3379382"/>
            <a:ext cx="0" cy="22362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255722" y="3738646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Synthèse asymétrique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1024" y="3738108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Synthèse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1187536" y="3379382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7936575" y="3378646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250477" y="3738108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Dédoublement cinétique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5420" y="3738108"/>
            <a:ext cx="1284006" cy="46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Cristallisation directe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49627" y="3738107"/>
            <a:ext cx="1494741" cy="46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Formation de </a:t>
            </a:r>
            <a:r>
              <a:rPr lang="fr-FR" sz="1350" b="1" dirty="0" err="1">
                <a:solidFill>
                  <a:schemeClr val="tx1"/>
                </a:solidFill>
              </a:rPr>
              <a:t>diastéréoisomères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21" name="Connecteur droit 20"/>
          <p:cNvCxnSpPr/>
          <p:nvPr/>
        </p:nvCxnSpPr>
        <p:spPr>
          <a:xfrm flipH="1">
            <a:off x="6196084" y="4207592"/>
            <a:ext cx="0" cy="2347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637524" y="4705292"/>
            <a:ext cx="1284006" cy="46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Agent de dédoublement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537375" y="4705292"/>
            <a:ext cx="1436693" cy="4694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Chromatographie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>
            <a:off x="2753536" y="3603009"/>
            <a:ext cx="360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6353536" y="3598889"/>
            <a:ext cx="0" cy="126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>
            <a:off x="4526240" y="3605453"/>
            <a:ext cx="0" cy="126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2744170" y="3598369"/>
            <a:ext cx="0" cy="126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5379378" y="4442346"/>
            <a:ext cx="180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7179378" y="4434004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5379378" y="4453292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re 1"/>
          <p:cNvSpPr>
            <a:spLocks noGrp="1"/>
          </p:cNvSpPr>
          <p:nvPr>
            <p:ph type="title"/>
          </p:nvPr>
        </p:nvSpPr>
        <p:spPr>
          <a:xfrm>
            <a:off x="316195" y="365126"/>
            <a:ext cx="8955992" cy="1325563"/>
          </a:xfrm>
        </p:spPr>
        <p:txBody>
          <a:bodyPr>
            <a:normAutofit/>
          </a:bodyPr>
          <a:lstStyle/>
          <a:p>
            <a:r>
              <a:rPr lang="fr-FR" sz="3600" dirty="0"/>
              <a:t>Accès aux molécules </a:t>
            </a:r>
            <a:r>
              <a:rPr lang="fr-FR" sz="3600" dirty="0" err="1"/>
              <a:t>énantiopures</a:t>
            </a:r>
            <a:endParaRPr lang="en-US" sz="3600" dirty="0"/>
          </a:p>
        </p:txBody>
      </p:sp>
      <p:sp>
        <p:nvSpPr>
          <p:cNvPr id="35" name="Rectangle 34"/>
          <p:cNvSpPr/>
          <p:nvPr/>
        </p:nvSpPr>
        <p:spPr>
          <a:xfrm>
            <a:off x="428307" y="2265528"/>
            <a:ext cx="1538229" cy="20949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232986" y="2256018"/>
            <a:ext cx="1538229" cy="20949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954643" y="2100124"/>
            <a:ext cx="5463482" cy="79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96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93163" y="2909161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Racémique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1024" y="2909161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Pool chiral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55722" y="2909161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Substrats </a:t>
            </a:r>
            <a:r>
              <a:rPr lang="fr-FR" sz="1350" b="1" dirty="0" err="1">
                <a:solidFill>
                  <a:schemeClr val="tx1"/>
                </a:solidFill>
              </a:rPr>
              <a:t>prochiraux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1193027" y="2544522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526688" y="2557935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7936575" y="2539257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187536" y="2544522"/>
            <a:ext cx="673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526688" y="3379382"/>
            <a:ext cx="0" cy="22362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255722" y="3738646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Synthèse asymétrique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1024" y="3738108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Synthèse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1187536" y="3379382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7936575" y="3378646"/>
            <a:ext cx="0" cy="36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250477" y="3738108"/>
            <a:ext cx="1284006" cy="4694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Dédoublement cinétique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5420" y="3738108"/>
            <a:ext cx="1284006" cy="46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Cristallisation directe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49627" y="3738107"/>
            <a:ext cx="1494741" cy="46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Formation de </a:t>
            </a:r>
            <a:r>
              <a:rPr lang="fr-FR" sz="1350" b="1" dirty="0" err="1">
                <a:solidFill>
                  <a:schemeClr val="tx1"/>
                </a:solidFill>
              </a:rPr>
              <a:t>diastéréoisomères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21" name="Connecteur droit 20"/>
          <p:cNvCxnSpPr/>
          <p:nvPr/>
        </p:nvCxnSpPr>
        <p:spPr>
          <a:xfrm flipH="1">
            <a:off x="6196084" y="4207592"/>
            <a:ext cx="0" cy="23475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637524" y="4705292"/>
            <a:ext cx="1284006" cy="46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Agent de dédoublement</a:t>
            </a:r>
            <a:endParaRPr lang="en-US" sz="135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537375" y="4705292"/>
            <a:ext cx="1436693" cy="4694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50" b="1" dirty="0">
                <a:solidFill>
                  <a:schemeClr val="tx1"/>
                </a:solidFill>
              </a:rPr>
              <a:t>Chromatographie</a:t>
            </a:r>
            <a:endParaRPr lang="en-US" sz="1350" b="1" dirty="0">
              <a:solidFill>
                <a:schemeClr val="tx1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>
            <a:off x="2753536" y="3603009"/>
            <a:ext cx="360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6353536" y="3598889"/>
            <a:ext cx="0" cy="126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>
            <a:off x="4526240" y="3605453"/>
            <a:ext cx="0" cy="126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2744170" y="3598369"/>
            <a:ext cx="0" cy="126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5379378" y="4442346"/>
            <a:ext cx="180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7179378" y="4434004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5379378" y="4453292"/>
            <a:ext cx="0" cy="252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re 1"/>
          <p:cNvSpPr>
            <a:spLocks noGrp="1"/>
          </p:cNvSpPr>
          <p:nvPr>
            <p:ph type="title"/>
          </p:nvPr>
        </p:nvSpPr>
        <p:spPr>
          <a:xfrm>
            <a:off x="316195" y="365126"/>
            <a:ext cx="8955992" cy="1325563"/>
          </a:xfrm>
        </p:spPr>
        <p:txBody>
          <a:bodyPr>
            <a:normAutofit/>
          </a:bodyPr>
          <a:lstStyle/>
          <a:p>
            <a:r>
              <a:rPr lang="fr-FR" sz="3600" dirty="0"/>
              <a:t>Accès aux molécules </a:t>
            </a:r>
            <a:r>
              <a:rPr lang="fr-FR" sz="3600" dirty="0" err="1"/>
              <a:t>énantiopures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8739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Synthèse : acide </a:t>
            </a:r>
            <a:r>
              <a:rPr lang="fr-FR" sz="3600" dirty="0" err="1"/>
              <a:t>mandélique</a:t>
            </a:r>
            <a:endParaRPr lang="en-US" sz="36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640" y="1690689"/>
            <a:ext cx="5188720" cy="215656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785" y="4440530"/>
            <a:ext cx="2926086" cy="146456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05713" y="5943564"/>
            <a:ext cx="247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+mj-lt"/>
              </a:rPr>
              <a:t>(R)-(-)-acide </a:t>
            </a:r>
            <a:r>
              <a:rPr lang="fr-FR" dirty="0" err="1">
                <a:latin typeface="+mj-lt"/>
              </a:rPr>
              <a:t>mandélique</a:t>
            </a:r>
            <a:endParaRPr lang="en-US" dirty="0"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766988" y="5943564"/>
            <a:ext cx="2499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+mj-lt"/>
              </a:rPr>
              <a:t>(S)-(+)-acide </a:t>
            </a:r>
            <a:r>
              <a:rPr lang="fr-FR" dirty="0" err="1">
                <a:latin typeface="+mj-lt"/>
              </a:rPr>
              <a:t>mandélique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8703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469" y="2030506"/>
            <a:ext cx="7901745" cy="2013209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129569" y="4048467"/>
            <a:ext cx="2063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+mj-lt"/>
              </a:rPr>
              <a:t>Thalidomide</a:t>
            </a:r>
            <a:endParaRPr lang="en-US" b="1" dirty="0">
              <a:latin typeface="+mj-lt"/>
            </a:endParaRPr>
          </a:p>
        </p:txBody>
      </p:sp>
      <p:cxnSp>
        <p:nvCxnSpPr>
          <p:cNvPr id="3" name="Connecteur droit 2"/>
          <p:cNvCxnSpPr>
            <a:stCxn id="8" idx="0"/>
            <a:endCxn id="8" idx="2"/>
          </p:cNvCxnSpPr>
          <p:nvPr/>
        </p:nvCxnSpPr>
        <p:spPr>
          <a:xfrm>
            <a:off x="4875342" y="2030506"/>
            <a:ext cx="0" cy="2013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5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31" y="-73357"/>
            <a:ext cx="7315200" cy="5104901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4486542" y="1042587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486542" y="1591759"/>
            <a:ext cx="216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2345407" y="1591759"/>
            <a:ext cx="2160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645692" y="1584397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344854" y="1584396"/>
            <a:ext cx="0" cy="5554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2347595" y="3163456"/>
            <a:ext cx="0" cy="90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645692" y="3128786"/>
            <a:ext cx="0" cy="90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6647199" y="5260119"/>
            <a:ext cx="0" cy="54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347868" y="5319688"/>
            <a:ext cx="0" cy="54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6353033" y="1012548"/>
            <a:ext cx="1154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(-)-éphédrine</a:t>
            </a:r>
            <a:endParaRPr lang="en-US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74221" y="1012548"/>
            <a:ext cx="1736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(</a:t>
            </a:r>
            <a:r>
              <a:rPr lang="en-US" sz="1400" dirty="0"/>
              <a:t>±</a:t>
            </a:r>
            <a:r>
              <a:rPr lang="fr-FR" sz="1400" dirty="0"/>
              <a:t>)-acide </a:t>
            </a:r>
            <a:r>
              <a:rPr lang="fr-FR" sz="1400" dirty="0" err="1"/>
              <a:t>mandélique</a:t>
            </a:r>
            <a:endParaRPr lang="en-US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3747742" y="1599122"/>
            <a:ext cx="18278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Réaction acidobasique</a:t>
            </a:r>
            <a:endParaRPr lang="en-US" sz="1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7084960" y="3163456"/>
            <a:ext cx="20419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Diastéréoisomère</a:t>
            </a:r>
            <a:r>
              <a:rPr lang="fr-FR" sz="1400" dirty="0"/>
              <a:t> soluble</a:t>
            </a:r>
          </a:p>
          <a:p>
            <a:r>
              <a:rPr lang="fr-FR" sz="1400" i="1" dirty="0" err="1"/>
              <a:t>ed</a:t>
            </a:r>
            <a:r>
              <a:rPr lang="fr-FR" sz="1400" dirty="0"/>
              <a:t> = 73 %</a:t>
            </a:r>
            <a:endParaRPr lang="en-US" sz="1400" i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86056" y="3163456"/>
            <a:ext cx="21781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Diastéréoisomère</a:t>
            </a:r>
            <a:r>
              <a:rPr lang="fr-FR" sz="1400" dirty="0"/>
              <a:t> insoluble</a:t>
            </a:r>
          </a:p>
          <a:p>
            <a:r>
              <a:rPr lang="fr-FR" sz="1400" i="1" dirty="0" err="1"/>
              <a:t>ed</a:t>
            </a:r>
            <a:r>
              <a:rPr lang="fr-FR" sz="1400" dirty="0"/>
              <a:t> = 78 % </a:t>
            </a:r>
            <a:endParaRPr lang="en-US" sz="1400" i="1" dirty="0"/>
          </a:p>
        </p:txBody>
      </p:sp>
      <p:sp>
        <p:nvSpPr>
          <p:cNvPr id="23" name="Rectangle 22"/>
          <p:cNvSpPr/>
          <p:nvPr/>
        </p:nvSpPr>
        <p:spPr>
          <a:xfrm>
            <a:off x="86056" y="4823967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(R)-(-)-acide </a:t>
            </a:r>
            <a:r>
              <a:rPr lang="fr-FR" sz="1400" dirty="0" err="1"/>
              <a:t>mandélique</a:t>
            </a:r>
            <a:endParaRPr lang="fr-FR" sz="1400" dirty="0"/>
          </a:p>
          <a:p>
            <a:r>
              <a:rPr lang="fr-FR" sz="1400" i="1" dirty="0" err="1"/>
              <a:t>ee</a:t>
            </a:r>
            <a:r>
              <a:rPr lang="fr-FR" sz="1400" dirty="0"/>
              <a:t> = 78 %</a:t>
            </a:r>
            <a:endParaRPr lang="en-US" sz="1400" i="1" dirty="0"/>
          </a:p>
        </p:txBody>
      </p:sp>
      <p:sp>
        <p:nvSpPr>
          <p:cNvPr id="24" name="Rectangle 23"/>
          <p:cNvSpPr/>
          <p:nvPr/>
        </p:nvSpPr>
        <p:spPr>
          <a:xfrm>
            <a:off x="7084960" y="4823967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(S)-(+)-acide </a:t>
            </a:r>
            <a:r>
              <a:rPr lang="fr-FR" sz="1400" dirty="0" err="1"/>
              <a:t>mandélique</a:t>
            </a:r>
            <a:endParaRPr lang="fr-FR" sz="1400" dirty="0"/>
          </a:p>
          <a:p>
            <a:r>
              <a:rPr lang="fr-FR" sz="1400" i="1" dirty="0" err="1"/>
              <a:t>ee</a:t>
            </a:r>
            <a:r>
              <a:rPr lang="fr-FR" sz="1400" dirty="0"/>
              <a:t> = 73 %</a:t>
            </a:r>
            <a:endParaRPr lang="en-US" sz="1400" i="1" dirty="0"/>
          </a:p>
        </p:txBody>
      </p:sp>
      <p:sp>
        <p:nvSpPr>
          <p:cNvPr id="25" name="Rectangle 24"/>
          <p:cNvSpPr/>
          <p:nvPr/>
        </p:nvSpPr>
        <p:spPr>
          <a:xfrm>
            <a:off x="2324154" y="3523623"/>
            <a:ext cx="437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/>
              <a:t>HCl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6203370" y="3518580"/>
            <a:ext cx="4379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/>
              <a:t>HCl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5339415" y="5404757"/>
            <a:ext cx="1301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enrichissement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2368757" y="5404757"/>
            <a:ext cx="1301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/>
              <a:t>enrichissement</a:t>
            </a:r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1892176" y="5880809"/>
            <a:ext cx="8851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err="1"/>
              <a:t>ee</a:t>
            </a:r>
            <a:r>
              <a:rPr lang="fr-FR" sz="1400" dirty="0"/>
              <a:t> = 98 %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>
            <a:off x="6198203" y="5880809"/>
            <a:ext cx="8755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err="1"/>
              <a:t>ee</a:t>
            </a:r>
            <a:r>
              <a:rPr lang="fr-FR" sz="1400" dirty="0"/>
              <a:t> = 96 %</a:t>
            </a:r>
            <a:endParaRPr lang="en-US" sz="1400" dirty="0"/>
          </a:p>
        </p:txBody>
      </p:sp>
      <p:sp>
        <p:nvSpPr>
          <p:cNvPr id="31" name="Rectangle 30"/>
          <p:cNvSpPr/>
          <p:nvPr/>
        </p:nvSpPr>
        <p:spPr>
          <a:xfrm>
            <a:off x="-1" y="4001023"/>
            <a:ext cx="9066593" cy="2481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198203" y="3077570"/>
            <a:ext cx="577910" cy="10353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199445" y="3095779"/>
            <a:ext cx="577910" cy="10353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93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316195" y="365126"/>
            <a:ext cx="8716710" cy="1325563"/>
          </a:xfrm>
        </p:spPr>
        <p:txBody>
          <a:bodyPr>
            <a:normAutofit/>
          </a:bodyPr>
          <a:lstStyle/>
          <a:p>
            <a:r>
              <a:rPr lang="fr-FR" sz="3600" dirty="0"/>
              <a:t>Cycle de dédoublement – </a:t>
            </a:r>
            <a:r>
              <a:rPr lang="fr-FR" sz="3600" dirty="0" err="1"/>
              <a:t>racémisation</a:t>
            </a:r>
            <a:endParaRPr lang="en-US" sz="36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955759-46DA-9046-A524-7F8B88F1F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05" y="1483014"/>
            <a:ext cx="8407400" cy="44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68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678568" y="147171"/>
            <a:ext cx="3788373" cy="1631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316195" y="365126"/>
            <a:ext cx="8955992" cy="1325563"/>
          </a:xfrm>
        </p:spPr>
        <p:txBody>
          <a:bodyPr>
            <a:normAutofit/>
          </a:bodyPr>
          <a:lstStyle/>
          <a:p>
            <a:r>
              <a:rPr lang="fr-FR" sz="3600" dirty="0"/>
              <a:t>CLHP chiral – schéma d’interactions à trois points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>
          <a:xfrm>
            <a:off x="2590884" y="5224208"/>
            <a:ext cx="3963739" cy="16337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AFEDDCC-C060-814B-9807-148860EAC9A0}"/>
              </a:ext>
            </a:extLst>
          </p:cNvPr>
          <p:cNvSpPr txBox="1"/>
          <p:nvPr/>
        </p:nvSpPr>
        <p:spPr>
          <a:xfrm>
            <a:off x="1645920" y="2419643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Chimie 3</a:t>
            </a:r>
          </a:p>
        </p:txBody>
      </p:sp>
    </p:spTree>
    <p:extLst>
      <p:ext uri="{BB962C8B-B14F-4D97-AF65-F5344CB8AC3E}">
        <p14:creationId xmlns:p14="http://schemas.microsoft.com/office/powerpoint/2010/main" val="1378530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678568" y="147171"/>
            <a:ext cx="3788373" cy="1631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59731" y="-682425"/>
            <a:ext cx="5975066" cy="244799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316195" y="365126"/>
            <a:ext cx="8955992" cy="1325563"/>
          </a:xfrm>
        </p:spPr>
        <p:txBody>
          <a:bodyPr>
            <a:normAutofit/>
          </a:bodyPr>
          <a:lstStyle/>
          <a:p>
            <a:r>
              <a:rPr lang="fr-FR" sz="3600" dirty="0"/>
              <a:t>CLHP chiral – phases stationnaires 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>
          <a:xfrm>
            <a:off x="1659731" y="6405308"/>
            <a:ext cx="5975066" cy="361314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4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678568" y="147171"/>
            <a:ext cx="3788373" cy="1631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316195" y="365126"/>
            <a:ext cx="8955992" cy="1325563"/>
          </a:xfrm>
        </p:spPr>
        <p:txBody>
          <a:bodyPr>
            <a:normAutofit/>
          </a:bodyPr>
          <a:lstStyle/>
          <a:p>
            <a:r>
              <a:rPr lang="fr-FR" sz="3600" dirty="0"/>
              <a:t>CLHP chiral – phases stationnaires </a:t>
            </a:r>
            <a:endParaRPr lang="en-US" sz="36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967" y="1333499"/>
            <a:ext cx="4734946" cy="529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10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8650" y="752030"/>
            <a:ext cx="7515492" cy="119641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8302" y="1078041"/>
            <a:ext cx="1377297" cy="39161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20007" y="1709005"/>
            <a:ext cx="1060198" cy="39161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57300" y="3725966"/>
            <a:ext cx="7515492" cy="11227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Dédoublement du tartrate</a:t>
            </a:r>
            <a:endParaRPr lang="en-US" sz="3600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49" y="2372542"/>
            <a:ext cx="6616840" cy="1796219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3847739" y="4809493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+mj-lt"/>
              </a:rPr>
              <a:t>Hémiédrie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33268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250</Words>
  <Application>Microsoft Macintosh PowerPoint</Application>
  <PresentationFormat>Affichage à l'écran (4:3)</PresentationFormat>
  <Paragraphs>86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Présentation PowerPoint</vt:lpstr>
      <vt:lpstr>Synthèse : acide mandélique</vt:lpstr>
      <vt:lpstr>Présentation PowerPoint</vt:lpstr>
      <vt:lpstr>Présentation PowerPoint</vt:lpstr>
      <vt:lpstr>Cycle de dédoublement – racémisation</vt:lpstr>
      <vt:lpstr>CLHP chiral – schéma d’interactions à trois points</vt:lpstr>
      <vt:lpstr>CLHP chiral – phases stationnaires </vt:lpstr>
      <vt:lpstr>CLHP chiral – phases stationnaires </vt:lpstr>
      <vt:lpstr>Dédoublement du tartrate</vt:lpstr>
      <vt:lpstr>Diagramme binaire acide mandélique</vt:lpstr>
      <vt:lpstr>Présentation PowerPoint</vt:lpstr>
      <vt:lpstr>Présentation PowerPoint</vt:lpstr>
      <vt:lpstr>Accès aux molécules énantiopures</vt:lpstr>
      <vt:lpstr>Accès aux molécules énantiopures</vt:lpstr>
    </vt:vector>
  </TitlesOfParts>
  <Company>HP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Synthèse acide mandélique (wiki)</dc:title>
  <dc:creator>dylanfoucaudeau@gmail.com</dc:creator>
  <cp:lastModifiedBy>Thomas Julian</cp:lastModifiedBy>
  <cp:revision>20</cp:revision>
  <dcterms:created xsi:type="dcterms:W3CDTF">2019-03-29T05:27:08Z</dcterms:created>
  <dcterms:modified xsi:type="dcterms:W3CDTF">2019-04-26T16:46:19Z</dcterms:modified>
</cp:coreProperties>
</file>