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5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5"/>
    <p:restoredTop sz="93088"/>
  </p:normalViewPr>
  <p:slideViewPr>
    <p:cSldViewPr snapToGrid="0" snapToObjects="1">
      <p:cViewPr varScale="1">
        <p:scale>
          <a:sx n="88" d="100"/>
          <a:sy n="88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CA3DDD-3373-6D44-BBF4-DDDB9EDC9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69B0282-48D9-CF42-9B61-0502DFB07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4BB0E3-E409-A94B-8E9B-3BD780BC6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F17C-6AF3-AE44-B504-FE8EA62603F1}" type="datetimeFigureOut">
              <a:rPr lang="fr-FR" smtClean="0"/>
              <a:t>16/04/2019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3FD7E1-FA2C-E048-B963-7241FE055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4681A4-7DD2-FC43-A1C5-6802E669E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8E84-96B0-EF4A-8E9F-AE447A6AFB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34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ED2CC8-3A4E-C44C-90D0-D067E01A7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BC5612-A589-554F-BA3C-1BB90E8BE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A46777-3B22-5249-92AD-30B118D8E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F17C-6AF3-AE44-B504-FE8EA62603F1}" type="datetimeFigureOut">
              <a:rPr lang="fr-FR" smtClean="0"/>
              <a:t>16/04/2019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2B82C3-F011-C74D-A165-7F04B3B5A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A02F77-28BE-4B47-81C2-7D5C028A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8E84-96B0-EF4A-8E9F-AE447A6AFB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973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AF19321-12E1-8E44-BF78-E0FE9B5F64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248A9-5E37-DA4C-813C-156E2E6C9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53183F-EE52-164C-9CE5-8AEC6E99F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F17C-6AF3-AE44-B504-FE8EA62603F1}" type="datetimeFigureOut">
              <a:rPr lang="fr-FR" smtClean="0"/>
              <a:t>16/04/2019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E3EE51-89DD-1941-8C77-AD021ED08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D9BAAE-BD73-9C41-98F7-3323DC6E2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8E84-96B0-EF4A-8E9F-AE447A6AFB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36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ADC8E4-A4DC-904B-9B5F-DE59DB17B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BE58D2-2770-114D-A87F-E79F141E2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8B16A9-5E63-804E-805B-F8D22BE8E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F17C-6AF3-AE44-B504-FE8EA62603F1}" type="datetimeFigureOut">
              <a:rPr lang="fr-FR" smtClean="0"/>
              <a:t>16/04/2019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EFDB21-173D-CE48-8B81-F86C25ED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DBC389-EA90-3040-B26B-39AE9408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8E84-96B0-EF4A-8E9F-AE447A6AFB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63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6A6FBE-EE21-8A4C-9CF8-133C925A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031EFC-5B8B-EF4D-9FE6-6DFB333B6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5662DB-7782-7643-9649-293A94E68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F17C-6AF3-AE44-B504-FE8EA62603F1}" type="datetimeFigureOut">
              <a:rPr lang="fr-FR" smtClean="0"/>
              <a:t>16/04/2019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C1B336-F7C4-8D4B-BA93-B591C941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57386B-5191-4548-978C-B407B4477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8E84-96B0-EF4A-8E9F-AE447A6AFB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11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18C2E6-F984-D34A-9D38-743177736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76B80D-C8E7-C94D-B491-B5E5E2FC1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7CB5CB-D75D-F843-B92A-926E9D69E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078D08-99FE-7645-A717-95B76AD24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F17C-6AF3-AE44-B504-FE8EA62603F1}" type="datetimeFigureOut">
              <a:rPr lang="fr-FR" smtClean="0"/>
              <a:t>16/04/2019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956F2C-3F81-1745-A008-F8816F5BF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06AA75-6898-664B-9C25-E5A629534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8E84-96B0-EF4A-8E9F-AE447A6AFB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33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BB3EEC-139A-FB49-8E0A-A18722F86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446759-10B2-5F44-AD55-EDAA72603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6A4D657-8178-B54B-852B-6A01F8B7E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132808-AAA7-2544-96A5-A3B63D063D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FD85D76-E134-4E41-8EEF-C16AD9C0B8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48575CC-6910-C34D-8825-2F9319E5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F17C-6AF3-AE44-B504-FE8EA62603F1}" type="datetimeFigureOut">
              <a:rPr lang="fr-FR" smtClean="0"/>
              <a:t>16/04/2019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ED39F00-5927-734D-85AA-DBF48DF4C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85B158-7969-D146-ADF4-742079BFC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8E84-96B0-EF4A-8E9F-AE447A6AFB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86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888C41-9038-E94E-9B11-AB090071A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9D92109-96EE-504C-A488-298B18843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F17C-6AF3-AE44-B504-FE8EA62603F1}" type="datetimeFigureOut">
              <a:rPr lang="fr-FR" smtClean="0"/>
              <a:t>16/04/2019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4AE412-E5EC-DF43-8B50-4BDD9AED7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2FF29D-177B-6C4F-A8AD-F1A47593B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8E84-96B0-EF4A-8E9F-AE447A6AFB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516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5CC8073-0413-324C-9307-CD98DC4E8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F17C-6AF3-AE44-B504-FE8EA62603F1}" type="datetimeFigureOut">
              <a:rPr lang="fr-FR" smtClean="0"/>
              <a:t>16/04/2019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BE4953-1173-1640-B850-112D314A8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7CB262-C90E-734B-B9FC-4B13E7C27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8E84-96B0-EF4A-8E9F-AE447A6AFB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19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0FD6A1-2A52-FF4A-9D89-9D3C0CB5E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8EA12A-4D51-CA4D-B5EE-091FCFD78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FED6BA-15B9-6D47-B7A7-F48411C11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ED355A-35D2-904E-A74B-599D70258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F17C-6AF3-AE44-B504-FE8EA62603F1}" type="datetimeFigureOut">
              <a:rPr lang="fr-FR" smtClean="0"/>
              <a:t>16/04/2019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5C7853-61D3-304A-A33F-2D1450DE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AFD7D2-0870-F843-B429-FB3F7FB50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8E84-96B0-EF4A-8E9F-AE447A6AFB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07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5444FE-8A8C-0142-AA24-5BF3C8554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35A4605-59DE-FC47-A2AC-60FDB0072A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5150D5-AC71-2F4A-8829-635E3DCBA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1712CA-BE86-8C44-821C-935565F7E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F17C-6AF3-AE44-B504-FE8EA62603F1}" type="datetimeFigureOut">
              <a:rPr lang="fr-FR" smtClean="0"/>
              <a:t>16/04/2019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DE5AB8-D2E2-0440-835E-D82992ACD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3F9464-CE57-4E41-957C-D72D9F28B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8E84-96B0-EF4A-8E9F-AE447A6AFB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46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F2D3EB3-119A-4644-9F41-42B762CE3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14524F-15FA-E547-B087-DCD0D6DCA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9E3252-4348-FE4D-98D8-A8A5300EE2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4F17C-6AF3-AE44-B504-FE8EA62603F1}" type="datetimeFigureOut">
              <a:rPr lang="fr-FR" smtClean="0"/>
              <a:t>16/04/2019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5CC637-EC7C-ED41-8EFE-C941F80C1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97ACD6-4BB1-ED4C-B456-C15DEA542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78E84-96B0-EF4A-8E9F-AE447A6AFB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00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0BCC5C-55E5-A044-ACD8-D8CF9E3B41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1869F48-E48E-AE4A-8F77-2A7E59D29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0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01939D75-A013-5247-9F9F-7E2451F02CA8}"/>
              </a:ext>
            </a:extLst>
          </p:cNvPr>
          <p:cNvCxnSpPr>
            <a:cxnSpLocks/>
          </p:cNvCxnSpPr>
          <p:nvPr/>
        </p:nvCxnSpPr>
        <p:spPr>
          <a:xfrm>
            <a:off x="8471574" y="1590486"/>
            <a:ext cx="0" cy="166837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A3C97EDE-482A-7B41-853F-A37AB1B83AFD}"/>
              </a:ext>
            </a:extLst>
          </p:cNvPr>
          <p:cNvCxnSpPr>
            <a:cxnSpLocks/>
          </p:cNvCxnSpPr>
          <p:nvPr/>
        </p:nvCxnSpPr>
        <p:spPr>
          <a:xfrm>
            <a:off x="7236335" y="2457518"/>
            <a:ext cx="450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6EB9AA8C-6D96-4142-8AA3-D423B1ED8994}"/>
              </a:ext>
            </a:extLst>
          </p:cNvPr>
          <p:cNvSpPr txBox="1"/>
          <p:nvPr/>
        </p:nvSpPr>
        <p:spPr>
          <a:xfrm>
            <a:off x="7700704" y="245751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896F32E-5B77-E74F-90F4-01FCB8BBB4A8}"/>
              </a:ext>
            </a:extLst>
          </p:cNvPr>
          <p:cNvSpPr txBox="1"/>
          <p:nvPr/>
        </p:nvSpPr>
        <p:spPr>
          <a:xfrm>
            <a:off x="8955049" y="2457518"/>
            <a:ext cx="348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F’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42A2442-69F1-E449-96BF-761481F63589}"/>
              </a:ext>
            </a:extLst>
          </p:cNvPr>
          <p:cNvCxnSpPr/>
          <p:nvPr/>
        </p:nvCxnSpPr>
        <p:spPr>
          <a:xfrm>
            <a:off x="7845936" y="2393352"/>
            <a:ext cx="0" cy="128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AB9AA0B-9BE0-854E-A563-3576471321BE}"/>
              </a:ext>
            </a:extLst>
          </p:cNvPr>
          <p:cNvCxnSpPr/>
          <p:nvPr/>
        </p:nvCxnSpPr>
        <p:spPr>
          <a:xfrm>
            <a:off x="9073156" y="2385332"/>
            <a:ext cx="0" cy="128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A85C6430-17F9-B34B-864A-4F884A06FE01}"/>
              </a:ext>
            </a:extLst>
          </p:cNvPr>
          <p:cNvCxnSpPr>
            <a:cxnSpLocks/>
          </p:cNvCxnSpPr>
          <p:nvPr/>
        </p:nvCxnSpPr>
        <p:spPr>
          <a:xfrm flipV="1">
            <a:off x="7845936" y="2136675"/>
            <a:ext cx="0" cy="32400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71C477F-218E-EB42-A52F-2D3DEE6BA6D1}"/>
              </a:ext>
            </a:extLst>
          </p:cNvPr>
          <p:cNvCxnSpPr>
            <a:cxnSpLocks/>
          </p:cNvCxnSpPr>
          <p:nvPr/>
        </p:nvCxnSpPr>
        <p:spPr>
          <a:xfrm>
            <a:off x="10252253" y="1350612"/>
            <a:ext cx="0" cy="234214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CCC513F-3D0A-334E-9B6E-D3F80BAFF57B}"/>
              </a:ext>
            </a:extLst>
          </p:cNvPr>
          <p:cNvCxnSpPr>
            <a:cxnSpLocks/>
          </p:cNvCxnSpPr>
          <p:nvPr/>
        </p:nvCxnSpPr>
        <p:spPr>
          <a:xfrm>
            <a:off x="11246852" y="1190191"/>
            <a:ext cx="0" cy="27271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8C0DC049-A6E8-2A49-A30A-C814EFAEDA61}"/>
              </a:ext>
            </a:extLst>
          </p:cNvPr>
          <p:cNvCxnSpPr/>
          <p:nvPr/>
        </p:nvCxnSpPr>
        <p:spPr>
          <a:xfrm>
            <a:off x="7845936" y="2136675"/>
            <a:ext cx="2406317" cy="126732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9AC2D750-4F60-2F4E-AFB5-0806CBD251C4}"/>
              </a:ext>
            </a:extLst>
          </p:cNvPr>
          <p:cNvCxnSpPr/>
          <p:nvPr/>
        </p:nvCxnSpPr>
        <p:spPr>
          <a:xfrm>
            <a:off x="7845936" y="2136675"/>
            <a:ext cx="62563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0A1E36A9-65D3-A440-9C7C-CE148BC1F0DB}"/>
              </a:ext>
            </a:extLst>
          </p:cNvPr>
          <p:cNvCxnSpPr/>
          <p:nvPr/>
        </p:nvCxnSpPr>
        <p:spPr>
          <a:xfrm>
            <a:off x="8471574" y="2136675"/>
            <a:ext cx="1780679" cy="93044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AB447839-509C-3040-BB6A-831DF2D152AF}"/>
              </a:ext>
            </a:extLst>
          </p:cNvPr>
          <p:cNvCxnSpPr>
            <a:cxnSpLocks/>
          </p:cNvCxnSpPr>
          <p:nvPr/>
        </p:nvCxnSpPr>
        <p:spPr>
          <a:xfrm>
            <a:off x="9201488" y="1888025"/>
            <a:ext cx="2093502" cy="1130589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25365307-8C25-A843-B3D0-CB8D593BDCB7}"/>
              </a:ext>
            </a:extLst>
          </p:cNvPr>
          <p:cNvCxnSpPr/>
          <p:nvPr/>
        </p:nvCxnSpPr>
        <p:spPr>
          <a:xfrm flipV="1">
            <a:off x="10252253" y="2983087"/>
            <a:ext cx="994599" cy="792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D7EB040F-8EB0-4B47-99FE-C659F0D04E86}"/>
              </a:ext>
            </a:extLst>
          </p:cNvPr>
          <p:cNvCxnSpPr/>
          <p:nvPr/>
        </p:nvCxnSpPr>
        <p:spPr>
          <a:xfrm flipV="1">
            <a:off x="10248239" y="2986530"/>
            <a:ext cx="998613" cy="40716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F8C4C269-5EB5-0749-B5E5-BD14D087BCEE}"/>
              </a:ext>
            </a:extLst>
          </p:cNvPr>
          <p:cNvSpPr txBox="1"/>
          <p:nvPr/>
        </p:nvSpPr>
        <p:spPr>
          <a:xfrm>
            <a:off x="7797799" y="2393351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7130F27D-D6CA-E945-B7BB-422C4A146C7D}"/>
              </a:ext>
            </a:extLst>
          </p:cNvPr>
          <p:cNvSpPr txBox="1"/>
          <p:nvPr/>
        </p:nvSpPr>
        <p:spPr>
          <a:xfrm>
            <a:off x="11254543" y="2896811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B0F0"/>
                </a:solidFill>
              </a:rPr>
              <a:t>B</a:t>
            </a:r>
            <a:r>
              <a:rPr lang="fr-FR" sz="1400" baseline="-25000" dirty="0">
                <a:solidFill>
                  <a:srgbClr val="00B0F0"/>
                </a:solidFill>
              </a:rPr>
              <a:t>1</a:t>
            </a:r>
            <a:endParaRPr lang="fr-FR" sz="1400" dirty="0">
              <a:solidFill>
                <a:srgbClr val="00B0F0"/>
              </a:solidFill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3A9FC6E0-946E-454A-BC52-C42D9533BE4B}"/>
              </a:ext>
            </a:extLst>
          </p:cNvPr>
          <p:cNvSpPr txBox="1"/>
          <p:nvPr/>
        </p:nvSpPr>
        <p:spPr>
          <a:xfrm>
            <a:off x="7624178" y="1880366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C0665FC2-0830-2843-83FC-D4045072166E}"/>
              </a:ext>
            </a:extLst>
          </p:cNvPr>
          <p:cNvSpPr txBox="1"/>
          <p:nvPr/>
        </p:nvSpPr>
        <p:spPr>
          <a:xfrm>
            <a:off x="11192990" y="2191722"/>
            <a:ext cx="349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B0F0"/>
                </a:solidFill>
              </a:rPr>
              <a:t>A</a:t>
            </a:r>
            <a:r>
              <a:rPr lang="fr-FR" sz="1400" baseline="-25000" dirty="0">
                <a:solidFill>
                  <a:srgbClr val="00B0F0"/>
                </a:solidFill>
              </a:rPr>
              <a:t>1</a:t>
            </a:r>
            <a:endParaRPr lang="fr-FR" sz="1400" dirty="0">
              <a:solidFill>
                <a:srgbClr val="00B0F0"/>
              </a:solidFill>
            </a:endParaRPr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3E9357B0-305F-D94F-AC92-C36C15BFC567}"/>
              </a:ext>
            </a:extLst>
          </p:cNvPr>
          <p:cNvCxnSpPr>
            <a:cxnSpLocks/>
          </p:cNvCxnSpPr>
          <p:nvPr/>
        </p:nvCxnSpPr>
        <p:spPr>
          <a:xfrm>
            <a:off x="11246853" y="2465540"/>
            <a:ext cx="7690" cy="58516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id="{614DE160-F7CF-EB4B-BE15-02311193E43E}"/>
              </a:ext>
            </a:extLst>
          </p:cNvPr>
          <p:cNvSpPr txBox="1"/>
          <p:nvPr/>
        </p:nvSpPr>
        <p:spPr>
          <a:xfrm>
            <a:off x="8330349" y="333050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</a:t>
            </a:r>
          </a:p>
        </p:txBody>
      </p:sp>
      <p:sp>
        <p:nvSpPr>
          <p:cNvPr id="59" name="Parenthèse fermante 58">
            <a:extLst>
              <a:ext uri="{FF2B5EF4-FFF2-40B4-BE49-F238E27FC236}">
                <a16:creationId xmlns:a16="http://schemas.microsoft.com/office/drawing/2014/main" id="{26FBC1FC-BEEE-1E48-8CD8-D1CCD8DCD15F}"/>
              </a:ext>
            </a:extLst>
          </p:cNvPr>
          <p:cNvSpPr/>
          <p:nvPr/>
        </p:nvSpPr>
        <p:spPr>
          <a:xfrm rot="5400000">
            <a:off x="10692787" y="3252217"/>
            <a:ext cx="140955" cy="1448439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12F74753-4538-C045-98AF-657E67D91E82}"/>
              </a:ext>
            </a:extLst>
          </p:cNvPr>
          <p:cNvSpPr txBox="1"/>
          <p:nvPr/>
        </p:nvSpPr>
        <p:spPr>
          <a:xfrm>
            <a:off x="10428704" y="414194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Œil </a:t>
            </a:r>
          </a:p>
        </p:txBody>
      </p:sp>
      <p:graphicFrame>
        <p:nvGraphicFramePr>
          <p:cNvPr id="62" name="Tableau 61">
            <a:extLst>
              <a:ext uri="{FF2B5EF4-FFF2-40B4-BE49-F238E27FC236}">
                <a16:creationId xmlns:a16="http://schemas.microsoft.com/office/drawing/2014/main" id="{60F8D387-5F78-B146-A6BB-B88185861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365740"/>
              </p:ext>
            </p:extLst>
          </p:nvPr>
        </p:nvGraphicFramePr>
        <p:xfrm>
          <a:off x="1497106" y="5099160"/>
          <a:ext cx="8751135" cy="138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6726">
                  <a:extLst>
                    <a:ext uri="{9D8B030D-6E8A-4147-A177-3AD203B41FA5}">
                      <a16:colId xmlns:a16="http://schemas.microsoft.com/office/drawing/2014/main" val="2949878661"/>
                    </a:ext>
                  </a:extLst>
                </a:gridCol>
                <a:gridCol w="2013728">
                  <a:extLst>
                    <a:ext uri="{9D8B030D-6E8A-4147-A177-3AD203B41FA5}">
                      <a16:colId xmlns:a16="http://schemas.microsoft.com/office/drawing/2014/main" val="2329170267"/>
                    </a:ext>
                  </a:extLst>
                </a:gridCol>
                <a:gridCol w="1750227">
                  <a:extLst>
                    <a:ext uri="{9D8B030D-6E8A-4147-A177-3AD203B41FA5}">
                      <a16:colId xmlns:a16="http://schemas.microsoft.com/office/drawing/2014/main" val="3942758360"/>
                    </a:ext>
                  </a:extLst>
                </a:gridCol>
                <a:gridCol w="1750227">
                  <a:extLst>
                    <a:ext uri="{9D8B030D-6E8A-4147-A177-3AD203B41FA5}">
                      <a16:colId xmlns:a16="http://schemas.microsoft.com/office/drawing/2014/main" val="3360969211"/>
                    </a:ext>
                  </a:extLst>
                </a:gridCol>
                <a:gridCol w="1750227">
                  <a:extLst>
                    <a:ext uri="{9D8B030D-6E8A-4147-A177-3AD203B41FA5}">
                      <a16:colId xmlns:a16="http://schemas.microsoft.com/office/drawing/2014/main" val="219536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Distance focale f’ (en 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Grossissement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Puissance </a:t>
                      </a:r>
                    </a:p>
                    <a:p>
                      <a:pPr algn="ctr"/>
                      <a:r>
                        <a:rPr lang="fr-FR" dirty="0"/>
                        <a:t>(en 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1/f’ </a:t>
                      </a:r>
                    </a:p>
                    <a:p>
                      <a:pPr algn="ctr"/>
                      <a:r>
                        <a:rPr lang="fr-FR" dirty="0"/>
                        <a:t>(en 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453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  <a:r>
                        <a:rPr lang="fr-FR" baseline="30000" dirty="0"/>
                        <a:t>er</a:t>
                      </a:r>
                      <a:r>
                        <a:rPr lang="fr-FR" dirty="0"/>
                        <a:t> loupe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 </a:t>
                      </a:r>
                      <a:r>
                        <a:rPr lang="fr-FR" baseline="30000" dirty="0"/>
                        <a:t>+</a:t>
                      </a:r>
                      <a:r>
                        <a:rPr lang="fr-FR" dirty="0"/>
                        <a:t>/</a:t>
                      </a:r>
                      <a:r>
                        <a:rPr lang="fr-FR" baseline="0" dirty="0"/>
                        <a:t>-</a:t>
                      </a:r>
                      <a:r>
                        <a:rPr lang="fr-FR" dirty="0"/>
                        <a:t> 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5,0 </a:t>
                      </a:r>
                      <a:r>
                        <a:rPr lang="fr-FR" baseline="30000" dirty="0"/>
                        <a:t>+</a:t>
                      </a:r>
                      <a:r>
                        <a:rPr lang="fr-FR" dirty="0"/>
                        <a:t>/</a:t>
                      </a:r>
                      <a:r>
                        <a:rPr lang="fr-FR" baseline="0" dirty="0"/>
                        <a:t>-</a:t>
                      </a:r>
                      <a:r>
                        <a:rPr lang="fr-FR" dirty="0"/>
                        <a:t> 0,5 m</a:t>
                      </a:r>
                      <a:r>
                        <a:rPr lang="fr-FR" baseline="300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aseline="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633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  <a:r>
                        <a:rPr lang="fr-FR" baseline="30000" dirty="0"/>
                        <a:t>ème</a:t>
                      </a:r>
                      <a:r>
                        <a:rPr lang="fr-FR" dirty="0"/>
                        <a:t> loupe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7 </a:t>
                      </a:r>
                      <a:r>
                        <a:rPr lang="fr-FR" baseline="30000" dirty="0"/>
                        <a:t>+</a:t>
                      </a:r>
                      <a:r>
                        <a:rPr lang="fr-FR" dirty="0"/>
                        <a:t>/</a:t>
                      </a:r>
                      <a:r>
                        <a:rPr lang="fr-FR" baseline="0" dirty="0"/>
                        <a:t>-</a:t>
                      </a:r>
                      <a:r>
                        <a:rPr lang="fr-FR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10 </a:t>
                      </a:r>
                      <a:r>
                        <a:rPr lang="fr-FR" baseline="30000" dirty="0"/>
                        <a:t>+</a:t>
                      </a:r>
                      <a:r>
                        <a:rPr lang="fr-FR" dirty="0"/>
                        <a:t>/</a:t>
                      </a:r>
                      <a:r>
                        <a:rPr lang="fr-FR" baseline="0" dirty="0"/>
                        <a:t>-</a:t>
                      </a:r>
                      <a:r>
                        <a:rPr lang="fr-FR" dirty="0"/>
                        <a:t> 1 m</a:t>
                      </a:r>
                      <a:r>
                        <a:rPr lang="fr-FR" baseline="300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959045"/>
                  </a:ext>
                </a:extLst>
              </a:tr>
            </a:tbl>
          </a:graphicData>
        </a:graphic>
      </p:graphicFrame>
      <p:sp>
        <p:nvSpPr>
          <p:cNvPr id="66" name="ZoneTexte 65">
            <a:extLst>
              <a:ext uri="{FF2B5EF4-FFF2-40B4-BE49-F238E27FC236}">
                <a16:creationId xmlns:a16="http://schemas.microsoft.com/office/drawing/2014/main" id="{B8E4F1C9-E165-5A41-A5A1-299FD2B0FAE3}"/>
              </a:ext>
            </a:extLst>
          </p:cNvPr>
          <p:cNvSpPr txBox="1"/>
          <p:nvPr/>
        </p:nvSpPr>
        <p:spPr>
          <a:xfrm>
            <a:off x="9275694" y="715097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Loupe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D651B2EE-9FAC-0E4E-AD91-1757186CDF71}"/>
              </a:ext>
            </a:extLst>
          </p:cNvPr>
          <p:cNvSpPr txBox="1"/>
          <p:nvPr/>
        </p:nvSpPr>
        <p:spPr>
          <a:xfrm>
            <a:off x="2120239" y="715097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Œil </a:t>
            </a:r>
          </a:p>
        </p:txBody>
      </p: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86EE5488-C044-D041-B137-C6A01F23F9A5}"/>
              </a:ext>
            </a:extLst>
          </p:cNvPr>
          <p:cNvCxnSpPr>
            <a:cxnSpLocks/>
          </p:cNvCxnSpPr>
          <p:nvPr/>
        </p:nvCxnSpPr>
        <p:spPr>
          <a:xfrm>
            <a:off x="1251284" y="2393351"/>
            <a:ext cx="359488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>
            <a:extLst>
              <a:ext uri="{FF2B5EF4-FFF2-40B4-BE49-F238E27FC236}">
                <a16:creationId xmlns:a16="http://schemas.microsoft.com/office/drawing/2014/main" id="{F8CDC07B-98A3-EB45-B714-C98ED33CB1C7}"/>
              </a:ext>
            </a:extLst>
          </p:cNvPr>
          <p:cNvCxnSpPr>
            <a:cxnSpLocks/>
          </p:cNvCxnSpPr>
          <p:nvPr/>
        </p:nvCxnSpPr>
        <p:spPr>
          <a:xfrm>
            <a:off x="3362091" y="1315085"/>
            <a:ext cx="0" cy="234214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C54B2464-AB73-044C-820B-E40E6B49EF40}"/>
              </a:ext>
            </a:extLst>
          </p:cNvPr>
          <p:cNvCxnSpPr>
            <a:cxnSpLocks/>
          </p:cNvCxnSpPr>
          <p:nvPr/>
        </p:nvCxnSpPr>
        <p:spPr>
          <a:xfrm>
            <a:off x="4356690" y="1154664"/>
            <a:ext cx="0" cy="27271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renthèse fermante 88">
            <a:extLst>
              <a:ext uri="{FF2B5EF4-FFF2-40B4-BE49-F238E27FC236}">
                <a16:creationId xmlns:a16="http://schemas.microsoft.com/office/drawing/2014/main" id="{7D8C8B39-3E5F-F340-8A31-40837DC499FE}"/>
              </a:ext>
            </a:extLst>
          </p:cNvPr>
          <p:cNvSpPr/>
          <p:nvPr/>
        </p:nvSpPr>
        <p:spPr>
          <a:xfrm rot="5400000">
            <a:off x="3802625" y="3216690"/>
            <a:ext cx="140955" cy="1448439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809856E0-F2BF-6E4D-93A3-C6988D4E9D98}"/>
              </a:ext>
            </a:extLst>
          </p:cNvPr>
          <p:cNvSpPr txBox="1"/>
          <p:nvPr/>
        </p:nvSpPr>
        <p:spPr>
          <a:xfrm>
            <a:off x="3538542" y="410641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Œil 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93DF354A-0B91-364C-905D-ED81A43BB11E}"/>
              </a:ext>
            </a:extLst>
          </p:cNvPr>
          <p:cNvSpPr txBox="1"/>
          <p:nvPr/>
        </p:nvSpPr>
        <p:spPr>
          <a:xfrm>
            <a:off x="1497106" y="2512306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B0F0"/>
                </a:solidFill>
              </a:rPr>
              <a:t>A</a:t>
            </a:r>
          </a:p>
        </p:txBody>
      </p:sp>
      <p:cxnSp>
        <p:nvCxnSpPr>
          <p:cNvPr id="96" name="Connecteur droit avec flèche 95">
            <a:extLst>
              <a:ext uri="{FF2B5EF4-FFF2-40B4-BE49-F238E27FC236}">
                <a16:creationId xmlns:a16="http://schemas.microsoft.com/office/drawing/2014/main" id="{DCEFC94A-363D-9C4B-A3C7-F21863441F47}"/>
              </a:ext>
            </a:extLst>
          </p:cNvPr>
          <p:cNvCxnSpPr>
            <a:cxnSpLocks/>
          </p:cNvCxnSpPr>
          <p:nvPr/>
        </p:nvCxnSpPr>
        <p:spPr>
          <a:xfrm flipV="1">
            <a:off x="1756203" y="2062907"/>
            <a:ext cx="0" cy="32400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ZoneTexte 96">
            <a:extLst>
              <a:ext uri="{FF2B5EF4-FFF2-40B4-BE49-F238E27FC236}">
                <a16:creationId xmlns:a16="http://schemas.microsoft.com/office/drawing/2014/main" id="{9311AEE9-E150-3B4F-AEDB-42B068089F61}"/>
              </a:ext>
            </a:extLst>
          </p:cNvPr>
          <p:cNvSpPr txBox="1"/>
          <p:nvPr/>
        </p:nvSpPr>
        <p:spPr>
          <a:xfrm>
            <a:off x="1497510" y="1726477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B0F0"/>
                </a:solidFill>
              </a:rPr>
              <a:t>B</a:t>
            </a:r>
          </a:p>
        </p:txBody>
      </p: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0B242171-B7B5-D646-A9BC-9BEE94209E53}"/>
              </a:ext>
            </a:extLst>
          </p:cNvPr>
          <p:cNvCxnSpPr>
            <a:cxnSpLocks/>
          </p:cNvCxnSpPr>
          <p:nvPr/>
        </p:nvCxnSpPr>
        <p:spPr>
          <a:xfrm>
            <a:off x="1756203" y="2129280"/>
            <a:ext cx="2613644" cy="424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avec flèche 101">
            <a:extLst>
              <a:ext uri="{FF2B5EF4-FFF2-40B4-BE49-F238E27FC236}">
                <a16:creationId xmlns:a16="http://schemas.microsoft.com/office/drawing/2014/main" id="{933297CB-8244-6B4B-B344-7FCBCE521FA0}"/>
              </a:ext>
            </a:extLst>
          </p:cNvPr>
          <p:cNvCxnSpPr/>
          <p:nvPr/>
        </p:nvCxnSpPr>
        <p:spPr>
          <a:xfrm flipV="1">
            <a:off x="1708077" y="2036608"/>
            <a:ext cx="167400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ZoneTexte 102">
            <a:extLst>
              <a:ext uri="{FF2B5EF4-FFF2-40B4-BE49-F238E27FC236}">
                <a16:creationId xmlns:a16="http://schemas.microsoft.com/office/drawing/2014/main" id="{71D3FC2B-B199-B744-A166-9317C16C192B}"/>
              </a:ext>
            </a:extLst>
          </p:cNvPr>
          <p:cNvSpPr txBox="1"/>
          <p:nvPr/>
        </p:nvSpPr>
        <p:spPr>
          <a:xfrm>
            <a:off x="2245957" y="15804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fr-FR" baseline="-25000" dirty="0" err="1">
                <a:solidFill>
                  <a:schemeClr val="accent2">
                    <a:lumMod val="75000"/>
                  </a:schemeClr>
                </a:solidFill>
              </a:rPr>
              <a:t>pp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05" name="Connecteur droit avec flèche 104">
            <a:extLst>
              <a:ext uri="{FF2B5EF4-FFF2-40B4-BE49-F238E27FC236}">
                <a16:creationId xmlns:a16="http://schemas.microsoft.com/office/drawing/2014/main" id="{F0AA55F0-FB24-5C44-9C54-D61EECF4702F}"/>
              </a:ext>
            </a:extLst>
          </p:cNvPr>
          <p:cNvCxnSpPr>
            <a:cxnSpLocks/>
          </p:cNvCxnSpPr>
          <p:nvPr/>
        </p:nvCxnSpPr>
        <p:spPr>
          <a:xfrm flipH="1">
            <a:off x="4366003" y="2378795"/>
            <a:ext cx="6577" cy="24134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ZoneTexte 106">
            <a:extLst>
              <a:ext uri="{FF2B5EF4-FFF2-40B4-BE49-F238E27FC236}">
                <a16:creationId xmlns:a16="http://schemas.microsoft.com/office/drawing/2014/main" id="{B8431645-3ACC-FA4F-BECE-C273DBF86E66}"/>
              </a:ext>
            </a:extLst>
          </p:cNvPr>
          <p:cNvSpPr txBox="1"/>
          <p:nvPr/>
        </p:nvSpPr>
        <p:spPr>
          <a:xfrm>
            <a:off x="4356167" y="2103623"/>
            <a:ext cx="349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B0F0"/>
                </a:solidFill>
              </a:rPr>
              <a:t>A</a:t>
            </a:r>
            <a:r>
              <a:rPr lang="fr-FR" sz="1400" baseline="-25000" dirty="0">
                <a:solidFill>
                  <a:srgbClr val="00B0F0"/>
                </a:solidFill>
              </a:rPr>
              <a:t>2</a:t>
            </a:r>
            <a:endParaRPr lang="fr-FR" sz="1400" dirty="0">
              <a:solidFill>
                <a:srgbClr val="00B0F0"/>
              </a:solidFill>
            </a:endParaRP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32B12C6A-47EE-4F40-B43D-517C347A08F5}"/>
              </a:ext>
            </a:extLst>
          </p:cNvPr>
          <p:cNvSpPr txBox="1"/>
          <p:nvPr/>
        </p:nvSpPr>
        <p:spPr>
          <a:xfrm>
            <a:off x="4331621" y="2535721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B0F0"/>
                </a:solidFill>
              </a:rPr>
              <a:t>B</a:t>
            </a:r>
            <a:r>
              <a:rPr lang="fr-FR" sz="1400" baseline="-25000" dirty="0">
                <a:solidFill>
                  <a:srgbClr val="00B0F0"/>
                </a:solidFill>
              </a:rPr>
              <a:t>2</a:t>
            </a:r>
            <a:endParaRPr lang="fr-FR" sz="14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ZoneTexte 108">
                <a:extLst>
                  <a:ext uri="{FF2B5EF4-FFF2-40B4-BE49-F238E27FC236}">
                    <a16:creationId xmlns:a16="http://schemas.microsoft.com/office/drawing/2014/main" id="{A877A3E9-AA4D-6844-9540-D76F6DCD886F}"/>
                  </a:ext>
                </a:extLst>
              </p:cNvPr>
              <p:cNvSpPr txBox="1"/>
              <p:nvPr/>
            </p:nvSpPr>
            <p:spPr>
              <a:xfrm>
                <a:off x="5484475" y="3471046"/>
                <a:ext cx="2132086" cy="1241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b="1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fr-FR" b="1" baseline="-250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fr-FR" b="1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fr-FR" b="1" baseline="-250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fr-FR" b="1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b="1" dirty="0" smtClean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fr-FR" b="1" i="0" baseline="-25000" dirty="0" smtClean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fr-FR" b="1" dirty="0" smtClean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fr-FR" b="1" i="1" baseline="-25000" dirty="0" smtClean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fr-FR" b="1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  <a:p>
                <a:endParaRPr lang="fr-FR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fr-FR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b="1" dirty="0" smtClean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fr-FR" b="1" baseline="-25000" dirty="0" smtClean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fr-FR" b="1" dirty="0" smtClean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fr-FR" b="1" baseline="-25000" dirty="0" smtClean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’</m:t>
                        </m:r>
                        <m:r>
                          <a:rPr lang="fr-FR" b="1" i="1" baseline="-250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œ</m:t>
                        </m:r>
                        <m:r>
                          <m:rPr>
                            <m:nor/>
                          </m:rPr>
                          <a:rPr lang="fr-FR" b="1" i="0" baseline="-250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il</m:t>
                        </m:r>
                        <m:r>
                          <m:rPr>
                            <m:nor/>
                          </m:rPr>
                          <a:rPr lang="fr-FR" b="1" i="0" baseline="-250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fr-FR" b="1" dirty="0" smtClean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AB</m:t>
                        </m:r>
                      </m:den>
                    </m:f>
                  </m:oMath>
                </a14:m>
                <a:endParaRPr lang="fr-FR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9" name="ZoneTexte 108">
                <a:extLst>
                  <a:ext uri="{FF2B5EF4-FFF2-40B4-BE49-F238E27FC236}">
                    <a16:creationId xmlns:a16="http://schemas.microsoft.com/office/drawing/2014/main" id="{A877A3E9-AA4D-6844-9540-D76F6DCD8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475" y="3471046"/>
                <a:ext cx="2132086" cy="1241174"/>
              </a:xfrm>
              <a:prstGeom prst="rect">
                <a:avLst/>
              </a:prstGeom>
              <a:blipFill>
                <a:blip r:embed="rId2"/>
                <a:stretch>
                  <a:fillRect l="-2976" t="-3030" b="-101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Arc 110">
            <a:extLst>
              <a:ext uri="{FF2B5EF4-FFF2-40B4-BE49-F238E27FC236}">
                <a16:creationId xmlns:a16="http://schemas.microsoft.com/office/drawing/2014/main" id="{E5A3FB53-3AE6-4A4B-BE0D-0A7051EB2228}"/>
              </a:ext>
            </a:extLst>
          </p:cNvPr>
          <p:cNvSpPr/>
          <p:nvPr/>
        </p:nvSpPr>
        <p:spPr>
          <a:xfrm rot="2923096">
            <a:off x="3817627" y="2343288"/>
            <a:ext cx="140140" cy="221403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Arc 111">
            <a:extLst>
              <a:ext uri="{FF2B5EF4-FFF2-40B4-BE49-F238E27FC236}">
                <a16:creationId xmlns:a16="http://schemas.microsoft.com/office/drawing/2014/main" id="{49A595AD-B617-6941-9A3E-FAF2A73C0383}"/>
              </a:ext>
            </a:extLst>
          </p:cNvPr>
          <p:cNvSpPr/>
          <p:nvPr/>
        </p:nvSpPr>
        <p:spPr>
          <a:xfrm rot="2923096">
            <a:off x="10525697" y="2422242"/>
            <a:ext cx="308357" cy="458879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6690B2FE-05B9-D64C-85B1-0A148FE2B170}"/>
              </a:ext>
            </a:extLst>
          </p:cNvPr>
          <p:cNvSpPr txBox="1"/>
          <p:nvPr/>
        </p:nvSpPr>
        <p:spPr>
          <a:xfrm>
            <a:off x="3817322" y="199942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𝛼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7E2A467A-022E-1142-AB2F-20042A540A03}"/>
              </a:ext>
            </a:extLst>
          </p:cNvPr>
          <p:cNvSpPr txBox="1"/>
          <p:nvPr/>
        </p:nvSpPr>
        <p:spPr>
          <a:xfrm>
            <a:off x="10675960" y="2116827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𝛼’</a:t>
            </a:r>
          </a:p>
        </p:txBody>
      </p:sp>
    </p:spTree>
    <p:extLst>
      <p:ext uri="{BB962C8B-B14F-4D97-AF65-F5344CB8AC3E}">
        <p14:creationId xmlns:p14="http://schemas.microsoft.com/office/powerpoint/2010/main" val="3854032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BC59F39-C590-BD42-BA88-3C85FF000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925" y="403032"/>
            <a:ext cx="8229601" cy="622706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689F24A-4C1D-B54C-B2D5-8FEAC70E4181}"/>
              </a:ext>
            </a:extLst>
          </p:cNvPr>
          <p:cNvSpPr txBox="1"/>
          <p:nvPr/>
        </p:nvSpPr>
        <p:spPr>
          <a:xfrm>
            <a:off x="8742948" y="501264"/>
            <a:ext cx="2158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Microscope</a:t>
            </a:r>
          </a:p>
        </p:txBody>
      </p:sp>
    </p:spTree>
    <p:extLst>
      <p:ext uri="{BB962C8B-B14F-4D97-AF65-F5344CB8AC3E}">
        <p14:creationId xmlns:p14="http://schemas.microsoft.com/office/powerpoint/2010/main" val="4116404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2298987-47DA-F645-A06F-6A91291CC8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58" r="263" b="30658"/>
          <a:stretch/>
        </p:blipFill>
        <p:spPr>
          <a:xfrm rot="10800000">
            <a:off x="850229" y="1219200"/>
            <a:ext cx="10331946" cy="417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25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 65">
            <a:extLst>
              <a:ext uri="{FF2B5EF4-FFF2-40B4-BE49-F238E27FC236}">
                <a16:creationId xmlns:a16="http://schemas.microsoft.com/office/drawing/2014/main" id="{6635FBD7-9D05-1D4F-918D-AF42060B1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4" y="1949115"/>
            <a:ext cx="11928635" cy="3609474"/>
          </a:xfrm>
          <a:prstGeom prst="rect">
            <a:avLst/>
          </a:prstGeom>
        </p:spPr>
      </p:pic>
      <p:sp>
        <p:nvSpPr>
          <p:cNvPr id="67" name="ZoneTexte 66">
            <a:extLst>
              <a:ext uri="{FF2B5EF4-FFF2-40B4-BE49-F238E27FC236}">
                <a16:creationId xmlns:a16="http://schemas.microsoft.com/office/drawing/2014/main" id="{BC5ECF0C-9B29-6C40-8307-1428D29BEDD1}"/>
              </a:ext>
            </a:extLst>
          </p:cNvPr>
          <p:cNvSpPr txBox="1"/>
          <p:nvPr/>
        </p:nvSpPr>
        <p:spPr>
          <a:xfrm>
            <a:off x="3362090" y="786063"/>
            <a:ext cx="5731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Schéma optique de la lunette astronomique </a:t>
            </a:r>
          </a:p>
        </p:txBody>
      </p:sp>
      <p:sp>
        <p:nvSpPr>
          <p:cNvPr id="70" name="Arc 69">
            <a:extLst>
              <a:ext uri="{FF2B5EF4-FFF2-40B4-BE49-F238E27FC236}">
                <a16:creationId xmlns:a16="http://schemas.microsoft.com/office/drawing/2014/main" id="{AAA36D1D-A5DF-FA45-BCD9-BB3BE2AD7588}"/>
              </a:ext>
            </a:extLst>
          </p:cNvPr>
          <p:cNvSpPr/>
          <p:nvPr/>
        </p:nvSpPr>
        <p:spPr>
          <a:xfrm rot="2316586">
            <a:off x="9020945" y="3174777"/>
            <a:ext cx="368444" cy="257152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F43B9C26-22B8-CE4A-A8F3-2DFD3BF96BDB}"/>
              </a:ext>
            </a:extLst>
          </p:cNvPr>
          <p:cNvSpPr txBox="1"/>
          <p:nvPr/>
        </p:nvSpPr>
        <p:spPr>
          <a:xfrm>
            <a:off x="9236850" y="340648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𝛼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7DB0C3E0-EF72-EF48-A996-0DFBDEEF2365}"/>
              </a:ext>
            </a:extLst>
          </p:cNvPr>
          <p:cNvSpPr txBox="1"/>
          <p:nvPr/>
        </p:nvSpPr>
        <p:spPr>
          <a:xfrm>
            <a:off x="2262278" y="3384520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𝛼’</a:t>
            </a:r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7D632BDE-85DE-BA4C-BFB0-007CB63F6F28}"/>
              </a:ext>
            </a:extLst>
          </p:cNvPr>
          <p:cNvSpPr/>
          <p:nvPr/>
        </p:nvSpPr>
        <p:spPr>
          <a:xfrm rot="14477279">
            <a:off x="2460867" y="3329430"/>
            <a:ext cx="247870" cy="137851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312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1E5296B1-FCEB-1D4D-BADA-0CF6459C0626}"/>
              </a:ext>
            </a:extLst>
          </p:cNvPr>
          <p:cNvCxnSpPr>
            <a:cxnSpLocks/>
          </p:cNvCxnSpPr>
          <p:nvPr/>
        </p:nvCxnSpPr>
        <p:spPr>
          <a:xfrm>
            <a:off x="994620" y="1395665"/>
            <a:ext cx="9753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858B994B-1229-6A42-B059-1D96E11DACED}"/>
              </a:ext>
            </a:extLst>
          </p:cNvPr>
          <p:cNvSpPr txBox="1"/>
          <p:nvPr/>
        </p:nvSpPr>
        <p:spPr>
          <a:xfrm>
            <a:off x="705853" y="245332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538FCF1C-4393-C445-8D3E-5B3B1A19DF08}"/>
              </a:ext>
            </a:extLst>
          </p:cNvPr>
          <p:cNvCxnSpPr>
            <a:cxnSpLocks/>
          </p:cNvCxnSpPr>
          <p:nvPr/>
        </p:nvCxnSpPr>
        <p:spPr>
          <a:xfrm>
            <a:off x="3144253" y="689812"/>
            <a:ext cx="0" cy="141170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55A4F758-C65E-D248-95F7-A877DCA108A5}"/>
              </a:ext>
            </a:extLst>
          </p:cNvPr>
          <p:cNvCxnSpPr>
            <a:cxnSpLocks/>
          </p:cNvCxnSpPr>
          <p:nvPr/>
        </p:nvCxnSpPr>
        <p:spPr>
          <a:xfrm>
            <a:off x="5775159" y="538917"/>
            <a:ext cx="0" cy="175510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EA57C7AF-B10B-C74B-9A55-2F94C2FAC593}"/>
              </a:ext>
            </a:extLst>
          </p:cNvPr>
          <p:cNvCxnSpPr>
            <a:cxnSpLocks/>
          </p:cNvCxnSpPr>
          <p:nvPr/>
        </p:nvCxnSpPr>
        <p:spPr>
          <a:xfrm>
            <a:off x="7780424" y="689812"/>
            <a:ext cx="0" cy="141170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9799A88A-2C3A-044C-BEB0-8E09664B128B}"/>
              </a:ext>
            </a:extLst>
          </p:cNvPr>
          <p:cNvCxnSpPr/>
          <p:nvPr/>
        </p:nvCxnSpPr>
        <p:spPr>
          <a:xfrm>
            <a:off x="8758991" y="657728"/>
            <a:ext cx="0" cy="16042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695B6247-FE1F-8545-A46C-6A658CA6F113}"/>
              </a:ext>
            </a:extLst>
          </p:cNvPr>
          <p:cNvCxnSpPr>
            <a:cxnSpLocks/>
          </p:cNvCxnSpPr>
          <p:nvPr/>
        </p:nvCxnSpPr>
        <p:spPr>
          <a:xfrm>
            <a:off x="1620253" y="1090863"/>
            <a:ext cx="4154906" cy="82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937445BC-A446-3248-B31D-F21D8088BB8D}"/>
              </a:ext>
            </a:extLst>
          </p:cNvPr>
          <p:cNvSpPr txBox="1"/>
          <p:nvPr/>
        </p:nvSpPr>
        <p:spPr>
          <a:xfrm>
            <a:off x="4333213" y="877011"/>
            <a:ext cx="101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F</a:t>
            </a:r>
            <a:r>
              <a:rPr lang="fr-FR" baseline="-25000" dirty="0" err="1"/>
              <a:t>obj</a:t>
            </a:r>
            <a:r>
              <a:rPr lang="fr-FR" dirty="0"/>
              <a:t>’ = F</a:t>
            </a:r>
            <a:r>
              <a:rPr lang="fr-FR" baseline="-25000" dirty="0"/>
              <a:t>oc</a:t>
            </a:r>
            <a:endParaRPr lang="fr-FR" dirty="0"/>
          </a:p>
        </p:txBody>
      </p: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943B99DF-9EF8-274B-B7AB-8AC88C9D2F73}"/>
              </a:ext>
            </a:extLst>
          </p:cNvPr>
          <p:cNvCxnSpPr/>
          <p:nvPr/>
        </p:nvCxnSpPr>
        <p:spPr>
          <a:xfrm>
            <a:off x="4924900" y="1322352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6FA72807-EBB9-8645-9D9A-6413DBE68434}"/>
              </a:ext>
            </a:extLst>
          </p:cNvPr>
          <p:cNvCxnSpPr>
            <a:cxnSpLocks/>
          </p:cNvCxnSpPr>
          <p:nvPr/>
        </p:nvCxnSpPr>
        <p:spPr>
          <a:xfrm>
            <a:off x="1411733" y="538917"/>
            <a:ext cx="1730679" cy="37417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52963F05-E9D8-D242-82C0-2AA9A070DAE4}"/>
              </a:ext>
            </a:extLst>
          </p:cNvPr>
          <p:cNvCxnSpPr/>
          <p:nvPr/>
        </p:nvCxnSpPr>
        <p:spPr>
          <a:xfrm>
            <a:off x="4924900" y="1394352"/>
            <a:ext cx="0" cy="37276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9B8DAD45-9BED-9E4E-A718-F67745F7B0E1}"/>
              </a:ext>
            </a:extLst>
          </p:cNvPr>
          <p:cNvCxnSpPr/>
          <p:nvPr/>
        </p:nvCxnSpPr>
        <p:spPr>
          <a:xfrm>
            <a:off x="3142412" y="913091"/>
            <a:ext cx="2632747" cy="1242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B181997D-EF7B-C945-AECF-F97F37AC6095}"/>
              </a:ext>
            </a:extLst>
          </p:cNvPr>
          <p:cNvCxnSpPr/>
          <p:nvPr/>
        </p:nvCxnSpPr>
        <p:spPr>
          <a:xfrm flipV="1">
            <a:off x="4924900" y="1061677"/>
            <a:ext cx="1652363" cy="705442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7918528-0B20-3D43-B42A-531D5827A825}"/>
              </a:ext>
            </a:extLst>
          </p:cNvPr>
          <p:cNvCxnSpPr>
            <a:cxnSpLocks/>
          </p:cNvCxnSpPr>
          <p:nvPr/>
        </p:nvCxnSpPr>
        <p:spPr>
          <a:xfrm flipV="1">
            <a:off x="5775159" y="1299345"/>
            <a:ext cx="1987351" cy="85574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0684696F-FDB2-3047-97E0-F0053556BBB4}"/>
              </a:ext>
            </a:extLst>
          </p:cNvPr>
          <p:cNvCxnSpPr>
            <a:cxnSpLocks/>
          </p:cNvCxnSpPr>
          <p:nvPr/>
        </p:nvCxnSpPr>
        <p:spPr>
          <a:xfrm flipV="1">
            <a:off x="5767123" y="1029594"/>
            <a:ext cx="2029343" cy="89801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97B050D3-F9FF-6341-B3CC-45ADE7B55113}"/>
              </a:ext>
            </a:extLst>
          </p:cNvPr>
          <p:cNvCxnSpPr>
            <a:cxnSpLocks/>
          </p:cNvCxnSpPr>
          <p:nvPr/>
        </p:nvCxnSpPr>
        <p:spPr>
          <a:xfrm flipV="1">
            <a:off x="6777785" y="970485"/>
            <a:ext cx="1987351" cy="855746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D8ECCFAC-5500-894A-B0E5-C30174D64140}"/>
              </a:ext>
            </a:extLst>
          </p:cNvPr>
          <p:cNvCxnSpPr/>
          <p:nvPr/>
        </p:nvCxnSpPr>
        <p:spPr>
          <a:xfrm flipV="1">
            <a:off x="7762510" y="961217"/>
            <a:ext cx="996481" cy="72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595C6516-775E-1D43-B50D-ACA8E6217747}"/>
              </a:ext>
            </a:extLst>
          </p:cNvPr>
          <p:cNvCxnSpPr/>
          <p:nvPr/>
        </p:nvCxnSpPr>
        <p:spPr>
          <a:xfrm flipV="1">
            <a:off x="7780423" y="970485"/>
            <a:ext cx="972000" cy="324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>
            <a:extLst>
              <a:ext uri="{FF2B5EF4-FFF2-40B4-BE49-F238E27FC236}">
                <a16:creationId xmlns:a16="http://schemas.microsoft.com/office/drawing/2014/main" id="{79B841CE-7FCF-8B4B-8F5E-7C1ED0D62B63}"/>
              </a:ext>
            </a:extLst>
          </p:cNvPr>
          <p:cNvCxnSpPr/>
          <p:nvPr/>
        </p:nvCxnSpPr>
        <p:spPr>
          <a:xfrm flipH="1" flipV="1">
            <a:off x="8752423" y="945174"/>
            <a:ext cx="6568" cy="46800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ZoneTexte 80">
            <a:extLst>
              <a:ext uri="{FF2B5EF4-FFF2-40B4-BE49-F238E27FC236}">
                <a16:creationId xmlns:a16="http://schemas.microsoft.com/office/drawing/2014/main" id="{E37A5D5C-51BD-A147-93B6-006BC559724D}"/>
              </a:ext>
            </a:extLst>
          </p:cNvPr>
          <p:cNvSpPr txBox="1"/>
          <p:nvPr/>
        </p:nvSpPr>
        <p:spPr>
          <a:xfrm>
            <a:off x="8758990" y="725085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1"/>
                </a:solidFill>
              </a:rPr>
              <a:t>B</a:t>
            </a:r>
            <a:r>
              <a:rPr lang="fr-FR" sz="1400" baseline="-25000" dirty="0">
                <a:solidFill>
                  <a:schemeClr val="accent1"/>
                </a:solidFill>
              </a:rPr>
              <a:t>2</a:t>
            </a:r>
            <a:endParaRPr lang="fr-FR" sz="1400" dirty="0">
              <a:solidFill>
                <a:schemeClr val="accent1"/>
              </a:solidFill>
            </a:endParaRP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F0C39D0E-DC67-3F40-9C93-ED5BB4985047}"/>
              </a:ext>
            </a:extLst>
          </p:cNvPr>
          <p:cNvSpPr txBox="1"/>
          <p:nvPr/>
        </p:nvSpPr>
        <p:spPr>
          <a:xfrm>
            <a:off x="8752423" y="1389920"/>
            <a:ext cx="349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1"/>
                </a:solidFill>
              </a:rPr>
              <a:t>A</a:t>
            </a:r>
            <a:r>
              <a:rPr lang="fr-FR" sz="1400" baseline="-25000" dirty="0">
                <a:solidFill>
                  <a:schemeClr val="accent1"/>
                </a:solidFill>
              </a:rPr>
              <a:t>2</a:t>
            </a:r>
            <a:endParaRPr lang="fr-FR" sz="1400" dirty="0">
              <a:solidFill>
                <a:schemeClr val="accent1"/>
              </a:solidFill>
            </a:endParaRP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0BEA6182-6363-F04C-85B5-6BC7424D3CF3}"/>
              </a:ext>
            </a:extLst>
          </p:cNvPr>
          <p:cNvSpPr txBox="1"/>
          <p:nvPr/>
        </p:nvSpPr>
        <p:spPr>
          <a:xfrm>
            <a:off x="4866997" y="1158124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1"/>
                </a:solidFill>
              </a:rPr>
              <a:t>B</a:t>
            </a:r>
            <a:r>
              <a:rPr lang="fr-FR" sz="1400" baseline="-25000" dirty="0">
                <a:solidFill>
                  <a:schemeClr val="accent1"/>
                </a:solidFill>
              </a:rPr>
              <a:t>1</a:t>
            </a:r>
            <a:endParaRPr lang="fr-FR" sz="1400" dirty="0">
              <a:solidFill>
                <a:schemeClr val="accent1"/>
              </a:solidFill>
            </a:endParaRP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BECD2396-FBF5-D04D-B8F8-643FEB1A6110}"/>
              </a:ext>
            </a:extLst>
          </p:cNvPr>
          <p:cNvSpPr txBox="1"/>
          <p:nvPr/>
        </p:nvSpPr>
        <p:spPr>
          <a:xfrm>
            <a:off x="4695347" y="1696834"/>
            <a:ext cx="349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1"/>
                </a:solidFill>
              </a:rPr>
              <a:t>A</a:t>
            </a:r>
            <a:r>
              <a:rPr lang="fr-FR" sz="1400" baseline="-25000" dirty="0">
                <a:solidFill>
                  <a:schemeClr val="accent1"/>
                </a:solidFill>
              </a:rPr>
              <a:t>1</a:t>
            </a:r>
            <a:endParaRPr lang="fr-FR" sz="1400" dirty="0">
              <a:solidFill>
                <a:schemeClr val="accent1"/>
              </a:solidFill>
            </a:endParaRP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3824140F-3112-BF43-A81C-C690335F2FF0}"/>
              </a:ext>
            </a:extLst>
          </p:cNvPr>
          <p:cNvSpPr txBox="1"/>
          <p:nvPr/>
        </p:nvSpPr>
        <p:spPr>
          <a:xfrm>
            <a:off x="2647467" y="2161242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Objectif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FECB8D1C-BAD7-6E46-A356-53ED8D71B52A}"/>
              </a:ext>
            </a:extLst>
          </p:cNvPr>
          <p:cNvSpPr txBox="1"/>
          <p:nvPr/>
        </p:nvSpPr>
        <p:spPr>
          <a:xfrm>
            <a:off x="5210361" y="2391637"/>
            <a:ext cx="965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Oculaire</a:t>
            </a:r>
          </a:p>
        </p:txBody>
      </p:sp>
      <p:sp>
        <p:nvSpPr>
          <p:cNvPr id="91" name="Parenthèse fermante 90">
            <a:extLst>
              <a:ext uri="{FF2B5EF4-FFF2-40B4-BE49-F238E27FC236}">
                <a16:creationId xmlns:a16="http://schemas.microsoft.com/office/drawing/2014/main" id="{3F10E2DF-497D-664F-AAB7-E2C31EFFAD26}"/>
              </a:ext>
            </a:extLst>
          </p:cNvPr>
          <p:cNvSpPr/>
          <p:nvPr/>
        </p:nvSpPr>
        <p:spPr>
          <a:xfrm rot="5400000">
            <a:off x="8156794" y="1677020"/>
            <a:ext cx="140955" cy="1448439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CFF75B62-6B14-C14E-86DA-9ED4314F21C7}"/>
              </a:ext>
            </a:extLst>
          </p:cNvPr>
          <p:cNvSpPr txBox="1"/>
          <p:nvPr/>
        </p:nvSpPr>
        <p:spPr>
          <a:xfrm>
            <a:off x="7892711" y="256674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Œil </a:t>
            </a:r>
          </a:p>
        </p:txBody>
      </p:sp>
      <p:graphicFrame>
        <p:nvGraphicFramePr>
          <p:cNvPr id="93" name="Tableau 92">
            <a:extLst>
              <a:ext uri="{FF2B5EF4-FFF2-40B4-BE49-F238E27FC236}">
                <a16:creationId xmlns:a16="http://schemas.microsoft.com/office/drawing/2014/main" id="{9E86842A-D1AA-194C-826D-12E740859D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978141"/>
              </p:ext>
            </p:extLst>
          </p:nvPr>
        </p:nvGraphicFramePr>
        <p:xfrm>
          <a:off x="1807419" y="4088508"/>
          <a:ext cx="8940800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8160">
                  <a:extLst>
                    <a:ext uri="{9D8B030D-6E8A-4147-A177-3AD203B41FA5}">
                      <a16:colId xmlns:a16="http://schemas.microsoft.com/office/drawing/2014/main" val="598031080"/>
                    </a:ext>
                  </a:extLst>
                </a:gridCol>
                <a:gridCol w="1788160">
                  <a:extLst>
                    <a:ext uri="{9D8B030D-6E8A-4147-A177-3AD203B41FA5}">
                      <a16:colId xmlns:a16="http://schemas.microsoft.com/office/drawing/2014/main" val="6053711"/>
                    </a:ext>
                  </a:extLst>
                </a:gridCol>
                <a:gridCol w="1788160">
                  <a:extLst>
                    <a:ext uri="{9D8B030D-6E8A-4147-A177-3AD203B41FA5}">
                      <a16:colId xmlns:a16="http://schemas.microsoft.com/office/drawing/2014/main" val="3984687393"/>
                    </a:ext>
                  </a:extLst>
                </a:gridCol>
                <a:gridCol w="1788160">
                  <a:extLst>
                    <a:ext uri="{9D8B030D-6E8A-4147-A177-3AD203B41FA5}">
                      <a16:colId xmlns:a16="http://schemas.microsoft.com/office/drawing/2014/main" val="2696214111"/>
                    </a:ext>
                  </a:extLst>
                </a:gridCol>
                <a:gridCol w="1788160">
                  <a:extLst>
                    <a:ext uri="{9D8B030D-6E8A-4147-A177-3AD203B41FA5}">
                      <a16:colId xmlns:a16="http://schemas.microsoft.com/office/drawing/2014/main" val="20499773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aseline="0" dirty="0" err="1"/>
                        <a:t>f</a:t>
                      </a:r>
                      <a:r>
                        <a:rPr lang="fr-FR" baseline="-25000" dirty="0" err="1"/>
                        <a:t>obj</a:t>
                      </a:r>
                      <a:r>
                        <a:rPr lang="fr-FR" baseline="0" dirty="0"/>
                        <a:t>’ </a:t>
                      </a:r>
                    </a:p>
                    <a:p>
                      <a:pPr algn="ctr"/>
                      <a:r>
                        <a:rPr lang="fr-FR" baseline="0" dirty="0"/>
                        <a:t>(en mm)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/>
                        <a:t>f</a:t>
                      </a:r>
                      <a:r>
                        <a:rPr lang="fr-FR" baseline="-25000" dirty="0"/>
                        <a:t>oc</a:t>
                      </a:r>
                      <a:r>
                        <a:rPr lang="fr-FR" baseline="0" dirty="0"/>
                        <a:t>’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/>
                        <a:t>(en 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Grossissement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 err="1"/>
                        <a:t>f</a:t>
                      </a:r>
                      <a:r>
                        <a:rPr lang="fr-FR" baseline="-25000" dirty="0" err="1"/>
                        <a:t>obj</a:t>
                      </a:r>
                      <a:r>
                        <a:rPr lang="fr-FR" baseline="0" dirty="0"/>
                        <a:t>’ / f</a:t>
                      </a:r>
                      <a:r>
                        <a:rPr lang="fr-FR" baseline="-25000" dirty="0"/>
                        <a:t>oc</a:t>
                      </a:r>
                      <a:r>
                        <a:rPr lang="fr-FR" baseline="0" dirty="0"/>
                        <a:t>’</a:t>
                      </a:r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704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  <a:r>
                        <a:rPr lang="fr-FR" baseline="30000" dirty="0"/>
                        <a:t>er</a:t>
                      </a:r>
                      <a:r>
                        <a:rPr lang="fr-FR" dirty="0"/>
                        <a:t> lunette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- 1,8 </a:t>
                      </a:r>
                      <a:r>
                        <a:rPr lang="fr-FR" baseline="30000" dirty="0"/>
                        <a:t>+</a:t>
                      </a:r>
                      <a:r>
                        <a:rPr lang="fr-FR" dirty="0"/>
                        <a:t>/</a:t>
                      </a:r>
                      <a:r>
                        <a:rPr lang="fr-FR" baseline="0" dirty="0"/>
                        <a:t>- 0,4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558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  <a:r>
                        <a:rPr lang="fr-FR" baseline="30000" dirty="0"/>
                        <a:t>ème</a:t>
                      </a:r>
                      <a:r>
                        <a:rPr lang="fr-FR" dirty="0"/>
                        <a:t> lunette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- 2 </a:t>
                      </a:r>
                      <a:r>
                        <a:rPr lang="fr-FR" baseline="30000" dirty="0"/>
                        <a:t>+</a:t>
                      </a:r>
                      <a:r>
                        <a:rPr lang="fr-FR" dirty="0"/>
                        <a:t>/</a:t>
                      </a:r>
                      <a:r>
                        <a:rPr lang="fr-FR" baseline="0" dirty="0"/>
                        <a:t>- 1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513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  <a:r>
                        <a:rPr lang="fr-FR" baseline="30000" dirty="0"/>
                        <a:t>ème</a:t>
                      </a:r>
                      <a:r>
                        <a:rPr lang="fr-FR" dirty="0"/>
                        <a:t> lunette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- 2,4 </a:t>
                      </a:r>
                      <a:r>
                        <a:rPr lang="fr-FR" baseline="30000" dirty="0"/>
                        <a:t>+</a:t>
                      </a:r>
                      <a:r>
                        <a:rPr lang="fr-FR" dirty="0"/>
                        <a:t>/</a:t>
                      </a:r>
                      <a:r>
                        <a:rPr lang="fr-FR" baseline="0" dirty="0"/>
                        <a:t>- 0,5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006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1437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137</Words>
  <Application>Microsoft Macintosh PowerPoint</Application>
  <PresentationFormat>Grand écran</PresentationFormat>
  <Paragraphs>71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Julian</dc:creator>
  <cp:lastModifiedBy>Thomas Julian</cp:lastModifiedBy>
  <cp:revision>17</cp:revision>
  <dcterms:created xsi:type="dcterms:W3CDTF">2018-12-18T20:50:06Z</dcterms:created>
  <dcterms:modified xsi:type="dcterms:W3CDTF">2019-04-16T16:02:13Z</dcterms:modified>
</cp:coreProperties>
</file>