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742"/>
  </p:normalViewPr>
  <p:slideViewPr>
    <p:cSldViewPr snapToGrid="0" snapToObjects="1">
      <p:cViewPr varScale="1">
        <p:scale>
          <a:sx n="56" d="100"/>
          <a:sy n="56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99D24-11FA-F14C-B060-6E3071654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17FBC5-C23F-7349-A0DA-8D207E03B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86CB50-5064-2642-8893-DE6D2B72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FCB0-64F8-804A-BB69-33F3562F3EE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6AC2DE-9F08-AC43-A114-18521E30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134066-54E9-A748-9EB1-7791E63B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D15E-14D0-6B46-AA8E-39B2015EFB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8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79CF5-99F3-EA48-90BE-5252C223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324655-3E9D-074E-9D41-569D1A89B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75365C-8822-FC4D-BFF0-A2330E20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FCB0-64F8-804A-BB69-33F3562F3EE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438BB8-CE5F-B842-AADD-F9722C05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AD6B8E-FF62-3F46-8E05-3EEAFA4E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D15E-14D0-6B46-AA8E-39B2015EFB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97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DF8884-2C92-1441-A560-02EB8E95A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8D8087-432C-7B4A-846A-21C7F306F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7F9B8E-A7A5-A246-BDE0-37D320F8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FCB0-64F8-804A-BB69-33F3562F3EE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75D8BB-BFF4-C04B-9103-25262D44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BA05DF-52DE-0E40-82D2-FEA0E344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D15E-14D0-6B46-AA8E-39B2015EFB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98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D94B7-BD5B-8449-9D5D-693F64F2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15588F-964A-084A-9E8A-A56F0B46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4FF374-F0F8-E649-B08E-77B95596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FCB0-64F8-804A-BB69-33F3562F3EE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E87A4-F657-314B-8CF5-C00202B9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267B3B-F82F-F34E-9B66-24E9D183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D15E-14D0-6B46-AA8E-39B2015EFB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35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14113-B639-9142-AA98-5B5983A1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D7F75E-BA67-5A43-9F85-AFAAC446C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870F5E-B139-A744-926B-427BEEE3C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FCB0-64F8-804A-BB69-33F3562F3EE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7891A7-D9B5-024B-9C6E-D96486C0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78A2B8-E5C5-6A46-AD7F-B38DA9BA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D15E-14D0-6B46-AA8E-39B2015EFB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9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41D237-5172-2947-BB22-D80D56EE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0708C-8E7C-0C44-A678-B2D0FB9C6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A447C3-3CCA-0049-AAE9-DFA66425F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71E30E-9D80-7B4C-A789-412F4FA7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FCB0-64F8-804A-BB69-33F3562F3EE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C3B68F-67C9-7F47-9431-24892527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EAC813-285F-CB49-B10A-73E96314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D15E-14D0-6B46-AA8E-39B2015EFB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29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F08BF-02C4-934A-B0CE-90C534F6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4B20BA-AB23-0A4A-BEF5-61DDDEC3F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2ED360-C597-1148-B084-49E601344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C96673-AD9D-1642-BBE7-23D696E13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6BE2B3-86DE-BD49-A84A-08487E9D8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53C9FE-ED1C-3E46-930E-CE5E2F0F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FCB0-64F8-804A-BB69-33F3562F3EE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515246-B269-3B4E-91D2-C0223F2C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B33CB73-A00C-6E4C-B58F-6EC042C7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D15E-14D0-6B46-AA8E-39B2015EFB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24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6DF17-D88A-2E48-B182-9019FE36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56BF5E-99B7-0B45-9E67-6D195CDD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FCB0-64F8-804A-BB69-33F3562F3EE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8F7384-4541-8643-8CCE-5DA7B087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189C08-A35D-904A-89B7-C9BA6B9D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D15E-14D0-6B46-AA8E-39B2015EFB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21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56FEFC-BA98-C644-943B-48929339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FCB0-64F8-804A-BB69-33F3562F3EE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1EB4BE-3F70-A442-BA21-6A8DBF82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67495F-02FC-7E40-8D4E-A39308D2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D15E-14D0-6B46-AA8E-39B2015EFB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84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EC662-EBF4-5341-B933-B734A7F8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F6632F-9F70-DC46-80EA-E1E6723BF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C239D3-CA72-6C4E-9655-ED7EBB121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756D6F-F891-EF40-9D9E-39807E6B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FCB0-64F8-804A-BB69-33F3562F3EE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65C356-B065-464B-AE71-FCBA66BA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0AF498-9698-8E4B-B9A4-54613059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D15E-14D0-6B46-AA8E-39B2015EFB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87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68B8A-439B-FF48-A073-695E2F28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22EA10-3DF2-8441-AA24-089B9B41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1FAB58-6FE8-9745-BF9F-0E884F284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D39155-E3F0-2047-A568-5489DDB6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FCB0-64F8-804A-BB69-33F3562F3EE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6A69C6-D7B9-DD4D-923E-8410E626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E42B44-D3E7-784A-8A45-050A7B27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D15E-14D0-6B46-AA8E-39B2015EFB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94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FF23EE-8CBE-CE49-B3FE-78691CB0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6E7E1F-4213-DF4D-A645-D760CADF0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6864B9-E1AE-4E47-9342-C7693D4FA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FCB0-64F8-804A-BB69-33F3562F3EE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E8B0C8-468C-734D-82BC-FB7312C2A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C08895-E5C0-084B-8120-4BF074159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D15E-14D0-6B46-AA8E-39B2015EFB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51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78E39AD-6DE5-7841-A0FA-415BC179C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82658"/>
              </p:ext>
            </p:extLst>
          </p:nvPr>
        </p:nvGraphicFramePr>
        <p:xfrm>
          <a:off x="628650" y="1943100"/>
          <a:ext cx="10729914" cy="2657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8319">
                  <a:extLst>
                    <a:ext uri="{9D8B030D-6E8A-4147-A177-3AD203B41FA5}">
                      <a16:colId xmlns:a16="http://schemas.microsoft.com/office/drawing/2014/main" val="3003247317"/>
                    </a:ext>
                  </a:extLst>
                </a:gridCol>
                <a:gridCol w="1788319">
                  <a:extLst>
                    <a:ext uri="{9D8B030D-6E8A-4147-A177-3AD203B41FA5}">
                      <a16:colId xmlns:a16="http://schemas.microsoft.com/office/drawing/2014/main" val="1748242144"/>
                    </a:ext>
                  </a:extLst>
                </a:gridCol>
                <a:gridCol w="1788319">
                  <a:extLst>
                    <a:ext uri="{9D8B030D-6E8A-4147-A177-3AD203B41FA5}">
                      <a16:colId xmlns:a16="http://schemas.microsoft.com/office/drawing/2014/main" val="65671807"/>
                    </a:ext>
                  </a:extLst>
                </a:gridCol>
                <a:gridCol w="1788319">
                  <a:extLst>
                    <a:ext uri="{9D8B030D-6E8A-4147-A177-3AD203B41FA5}">
                      <a16:colId xmlns:a16="http://schemas.microsoft.com/office/drawing/2014/main" val="3189344350"/>
                    </a:ext>
                  </a:extLst>
                </a:gridCol>
                <a:gridCol w="1788319">
                  <a:extLst>
                    <a:ext uri="{9D8B030D-6E8A-4147-A177-3AD203B41FA5}">
                      <a16:colId xmlns:a16="http://schemas.microsoft.com/office/drawing/2014/main" val="1138607145"/>
                    </a:ext>
                  </a:extLst>
                </a:gridCol>
                <a:gridCol w="1788319">
                  <a:extLst>
                    <a:ext uri="{9D8B030D-6E8A-4147-A177-3AD203B41FA5}">
                      <a16:colId xmlns:a16="http://schemas.microsoft.com/office/drawing/2014/main" val="894687143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Eau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Glycérine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Sang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magma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4267"/>
                  </a:ext>
                </a:extLst>
              </a:tr>
              <a:tr h="821260">
                <a:tc>
                  <a:txBody>
                    <a:bodyPr/>
                    <a:lstStyle/>
                    <a:p>
                      <a:pPr marL="285750" indent="-285750" algn="ctr">
                        <a:buFont typeface="Symbol" pitchFamily="2" charset="2"/>
                        <a:buChar char="h"/>
                      </a:pPr>
                      <a:r>
                        <a:rPr lang="fr-FR" sz="2800" dirty="0">
                          <a:latin typeface="Symbol" pitchFamily="2" charset="2"/>
                        </a:rPr>
                        <a:t>(</a:t>
                      </a:r>
                      <a:r>
                        <a:rPr lang="fr-FR" sz="2800" dirty="0">
                          <a:latin typeface="+mn-lt"/>
                        </a:rPr>
                        <a:t>Pl)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1,7.10</a:t>
                      </a:r>
                      <a:r>
                        <a:rPr lang="fr-FR" sz="2800" baseline="30000" dirty="0"/>
                        <a:t>-5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  <a:r>
                        <a:rPr lang="fr-FR" sz="2800" baseline="30000" dirty="0"/>
                        <a:t>-3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0,87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3.10</a:t>
                      </a:r>
                      <a:r>
                        <a:rPr lang="fr-FR" sz="2800" baseline="30000" dirty="0"/>
                        <a:t>-3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22923"/>
                  </a:ext>
                </a:extLst>
              </a:tr>
              <a:tr h="109326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Symbol" pitchFamily="2" charset="2"/>
                        </a:rPr>
                        <a:t>n (</a:t>
                      </a:r>
                      <a:r>
                        <a:rPr lang="fr-FR" sz="2800" dirty="0">
                          <a:latin typeface="+mn-lt"/>
                        </a:rPr>
                        <a:t>m</a:t>
                      </a:r>
                      <a:r>
                        <a:rPr lang="fr-FR" sz="2800" baseline="30000" dirty="0">
                          <a:latin typeface="+mn-lt"/>
                        </a:rPr>
                        <a:t>2</a:t>
                      </a:r>
                      <a:r>
                        <a:rPr lang="fr-FR" sz="2800" baseline="0" dirty="0">
                          <a:latin typeface="+mn-lt"/>
                        </a:rPr>
                        <a:t>s</a:t>
                      </a:r>
                      <a:r>
                        <a:rPr lang="fr-FR" sz="2800" baseline="30000" dirty="0">
                          <a:latin typeface="+mn-lt"/>
                        </a:rPr>
                        <a:t>-1</a:t>
                      </a:r>
                      <a:r>
                        <a:rPr lang="fr-FR" sz="2800" baseline="0" dirty="0">
                          <a:latin typeface="+mn-lt"/>
                        </a:rPr>
                        <a:t>)</a:t>
                      </a:r>
                      <a:endParaRPr lang="fr-FR" sz="28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1,3.10</a:t>
                      </a:r>
                      <a:r>
                        <a:rPr lang="fr-FR" sz="2800" baseline="30000" dirty="0"/>
                        <a:t>-5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  <a:r>
                        <a:rPr lang="fr-FR" sz="2800" baseline="30000" dirty="0"/>
                        <a:t>-6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7.10</a:t>
                      </a:r>
                      <a:r>
                        <a:rPr lang="fr-FR" sz="2800" baseline="30000" dirty="0"/>
                        <a:t>-4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0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67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221AE5B-1C93-764A-BA79-AB33F2E70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" t="14167" r="1597" b="12222"/>
          <a:stretch/>
        </p:blipFill>
        <p:spPr>
          <a:xfrm>
            <a:off x="1785938" y="995858"/>
            <a:ext cx="9158287" cy="52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2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19C8647-F107-DC42-BDD4-FE9783554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21" t="12655" r="27060" b="17761"/>
          <a:stretch/>
        </p:blipFill>
        <p:spPr>
          <a:xfrm rot="5400000">
            <a:off x="3597471" y="39081"/>
            <a:ext cx="5014112" cy="6993352"/>
          </a:xfrm>
        </p:spPr>
      </p:pic>
    </p:spTree>
    <p:extLst>
      <p:ext uri="{BB962C8B-B14F-4D97-AF65-F5344CB8AC3E}">
        <p14:creationId xmlns:p14="http://schemas.microsoft.com/office/powerpoint/2010/main" val="145574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2F02D90-0196-614D-8650-059CDF011B32}"/>
              </a:ext>
            </a:extLst>
          </p:cNvPr>
          <p:cNvSpPr txBox="1"/>
          <p:nvPr/>
        </p:nvSpPr>
        <p:spPr>
          <a:xfrm>
            <a:off x="857250" y="685800"/>
            <a:ext cx="2365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Résultat expérience: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F9CC40-E003-8D43-AB2C-E6325D2A6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5" b="43720"/>
          <a:stretch/>
        </p:blipFill>
        <p:spPr>
          <a:xfrm>
            <a:off x="2943227" y="685800"/>
            <a:ext cx="8915400" cy="587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0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79191B9-0495-184B-9BCC-0D59F2E915C8}"/>
              </a:ext>
            </a:extLst>
          </p:cNvPr>
          <p:cNvSpPr txBox="1"/>
          <p:nvPr/>
        </p:nvSpPr>
        <p:spPr>
          <a:xfrm>
            <a:off x="685800" y="757238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Calcul de </a:t>
            </a:r>
            <a:r>
              <a:rPr lang="fr-FR" dirty="0">
                <a:latin typeface="Symbol" pitchFamily="2" charset="2"/>
              </a:rPr>
              <a:t>h</a:t>
            </a:r>
            <a:r>
              <a:rPr lang="fr-FR" dirty="0">
                <a:latin typeface="+mj-lt"/>
              </a:rPr>
              <a:t> 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4120A9C-3AA9-4543-9A6F-B29DFA98A8B1}"/>
                  </a:ext>
                </a:extLst>
              </p:cNvPr>
              <p:cNvSpPr txBox="1"/>
              <p:nvPr/>
            </p:nvSpPr>
            <p:spPr>
              <a:xfrm>
                <a:off x="3297820" y="1522514"/>
                <a:ext cx="1338380" cy="69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dirty="0" smtClean="0">
                              <a:latin typeface="Symbol" pitchFamily="2" charset="2"/>
                            </a:rPr>
                            <m:t>p</m:t>
                          </m:r>
                          <m:sSup>
                            <m:sSupPr>
                              <m:ctrlP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fr-FR" dirty="0" smtClean="0">
                                  <a:latin typeface="Symbol" pitchFamily="2" charset="2"/>
                                </a:rPr>
                                <m:t>r</m:t>
                              </m:r>
                            </m:e>
                            <m:sup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fr-FR" b="0" i="0" dirty="0" smtClean="0">
                              <a:latin typeface="Symbol" pitchFamily="2" charset="2"/>
                            </a:rPr>
                            <m:t>H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  <m:r>
                            <m:rPr>
                              <m:nor/>
                            </m:rPr>
                            <a:rPr lang="fr-FR" dirty="0" smtClean="0">
                              <a:latin typeface="Symbol" pitchFamily="2" charset="2"/>
                            </a:rPr>
                            <m:t>h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4120A9C-3AA9-4543-9A6F-B29DFA98A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20" y="1522514"/>
                <a:ext cx="1338380" cy="696153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7B023037-87D4-1444-9D3D-9EDDC085405C}"/>
              </a:ext>
            </a:extLst>
          </p:cNvPr>
          <p:cNvSpPr txBox="1"/>
          <p:nvPr/>
        </p:nvSpPr>
        <p:spPr>
          <a:xfrm>
            <a:off x="685800" y="1685925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pente, notée p, vaut: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0467BE-999A-D648-AC8B-5E1949A58DD9}"/>
              </a:ext>
            </a:extLst>
          </p:cNvPr>
          <p:cNvSpPr txBox="1"/>
          <p:nvPr/>
        </p:nvSpPr>
        <p:spPr>
          <a:xfrm>
            <a:off x="685800" y="254250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Donc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99B29DA-BC98-044B-9FED-A1A2355E5768}"/>
                  </a:ext>
                </a:extLst>
              </p:cNvPr>
              <p:cNvSpPr txBox="1"/>
              <p:nvPr/>
            </p:nvSpPr>
            <p:spPr>
              <a:xfrm>
                <a:off x="1608297" y="2379764"/>
                <a:ext cx="3335144" cy="565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 smtClean="0">
                        <a:latin typeface="Symbol" pitchFamily="2" charset="2"/>
                      </a:rPr>
                      <m:t>h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 smtClean="0">
                            <a:latin typeface="Symbol" pitchFamily="2" charset="2"/>
                          </a:rPr>
                          <m:t>p</m:t>
                        </m:r>
                        <m:sSup>
                          <m:sSupPr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fr-FR" dirty="0" smtClean="0">
                                <a:latin typeface="Symbol" pitchFamily="2" charset="2"/>
                              </a:rPr>
                              <m:t>r</m:t>
                            </m:r>
                          </m:e>
                          <m:sup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fr-FR" b="0" i="0" dirty="0" smtClean="0">
                            <a:latin typeface="Symbol" pitchFamily="2" charset="2"/>
                          </a:rPr>
                          <m:t>H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128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𝑝𝐿</m:t>
                        </m:r>
                      </m:den>
                    </m:f>
                  </m:oMath>
                </a14:m>
                <a:r>
                  <a:rPr lang="fr-FR" dirty="0"/>
                  <a:t> = 1,053394607.10</a:t>
                </a:r>
                <a:r>
                  <a:rPr lang="fr-FR" baseline="30000" dirty="0"/>
                  <a:t>-3</a:t>
                </a:r>
                <a:r>
                  <a:rPr lang="fr-FR" dirty="0"/>
                  <a:t> Pl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99B29DA-BC98-044B-9FED-A1A2355E5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97" y="2379764"/>
                <a:ext cx="3335144" cy="565283"/>
              </a:xfrm>
              <a:prstGeom prst="rect">
                <a:avLst/>
              </a:prstGeom>
              <a:blipFill>
                <a:blip r:embed="rId3"/>
                <a:stretch>
                  <a:fillRect r="-3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174D8C8-117F-0041-A303-8DA9E28195DF}"/>
                  </a:ext>
                </a:extLst>
              </p:cNvPr>
              <p:cNvSpPr txBox="1"/>
              <p:nvPr/>
            </p:nvSpPr>
            <p:spPr>
              <a:xfrm>
                <a:off x="685800" y="3399077"/>
                <a:ext cx="385490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dirty="0" smtClean="0">
                              <a:latin typeface="Symbol" pitchFamily="2" charset="2"/>
                            </a:rPr>
                            <m:t>D</m:t>
                          </m:r>
                          <m:sSub>
                            <m:sSubPr>
                              <m:ctrlP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r-FR" dirty="0" smtClean="0">
                                  <a:latin typeface="Symbol" pitchFamily="2" charset="2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fr-FR" dirty="0" smtClean="0">
                              <a:latin typeface="Symbol" pitchFamily="2" charset="2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fr-FR" dirty="0" smtClean="0">
                                          <a:latin typeface="Symbol" pitchFamily="2" charset="2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fr-FR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fr-FR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fr-FR" dirty="0" smtClean="0">
                                          <a:latin typeface="Symbol" pitchFamily="2" charset="2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fr-FR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fr-FR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L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b="0" i="1" dirty="0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fr-FR" dirty="0" smtClean="0">
                                          <a:latin typeface="Symbol" pitchFamily="2" charset="2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fr-FR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fr-FR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b="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174D8C8-117F-0041-A303-8DA9E2819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99077"/>
                <a:ext cx="3854901" cy="818366"/>
              </a:xfrm>
              <a:prstGeom prst="rect">
                <a:avLst/>
              </a:prstGeom>
              <a:blipFill>
                <a:blip r:embed="rId4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F991443F-5129-8A4C-8B34-054463521C02}"/>
              </a:ext>
            </a:extLst>
          </p:cNvPr>
          <p:cNvSpPr txBox="1"/>
          <p:nvPr/>
        </p:nvSpPr>
        <p:spPr>
          <a:xfrm>
            <a:off x="685800" y="4672013"/>
            <a:ext cx="3998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itchFamily="2" charset="2"/>
              </a:rPr>
              <a:t>D</a:t>
            </a:r>
            <a:r>
              <a:rPr lang="fr-FR" dirty="0" err="1">
                <a:latin typeface="+mj-lt"/>
              </a:rPr>
              <a:t>u</a:t>
            </a:r>
            <a:r>
              <a:rPr lang="fr-FR" baseline="-25000" dirty="0" err="1">
                <a:latin typeface="+mj-lt"/>
              </a:rPr>
              <a:t>H</a:t>
            </a:r>
            <a:r>
              <a:rPr lang="fr-FR" baseline="-25000" dirty="0">
                <a:latin typeface="+mj-lt"/>
              </a:rPr>
              <a:t> </a:t>
            </a:r>
            <a:r>
              <a:rPr lang="fr-FR" dirty="0">
                <a:latin typeface="Symbol" pitchFamily="2" charset="2"/>
              </a:rPr>
              <a:t>= </a:t>
            </a:r>
            <a:r>
              <a:rPr lang="fr-FR" dirty="0">
                <a:latin typeface="+mj-lt"/>
              </a:rPr>
              <a:t>1cm, </a:t>
            </a:r>
            <a:r>
              <a:rPr lang="fr-FR" dirty="0" err="1">
                <a:latin typeface="Symbol" pitchFamily="2" charset="2"/>
              </a:rPr>
              <a:t>D</a:t>
            </a:r>
            <a:r>
              <a:rPr lang="fr-FR" dirty="0" err="1">
                <a:latin typeface="+mj-lt"/>
              </a:rPr>
              <a:t>u</a:t>
            </a:r>
            <a:r>
              <a:rPr lang="fr-FR" baseline="-25000" dirty="0" err="1">
                <a:latin typeface="+mj-lt"/>
              </a:rPr>
              <a:t>H</a:t>
            </a:r>
            <a:r>
              <a:rPr lang="fr-FR" baseline="-25000" dirty="0">
                <a:latin typeface="+mj-lt"/>
              </a:rPr>
              <a:t> </a:t>
            </a:r>
            <a:r>
              <a:rPr lang="fr-FR" dirty="0">
                <a:latin typeface="+mj-lt"/>
              </a:rPr>
              <a:t>= 1cm et </a:t>
            </a:r>
            <a:r>
              <a:rPr lang="fr-FR" dirty="0" err="1">
                <a:latin typeface="Symbol" pitchFamily="2" charset="2"/>
              </a:rPr>
              <a:t>D</a:t>
            </a:r>
            <a:r>
              <a:rPr lang="fr-FR" dirty="0" err="1">
                <a:latin typeface="+mj-lt"/>
              </a:rPr>
              <a:t>u</a:t>
            </a:r>
            <a:r>
              <a:rPr lang="fr-FR" baseline="-25000" dirty="0" err="1">
                <a:latin typeface="+mj-lt"/>
              </a:rPr>
              <a:t>p</a:t>
            </a:r>
            <a:r>
              <a:rPr lang="fr-FR" baseline="-25000" dirty="0">
                <a:latin typeface="+mj-lt"/>
              </a:rPr>
              <a:t> </a:t>
            </a:r>
            <a:r>
              <a:rPr lang="fr-FR" dirty="0">
                <a:latin typeface="+mj-lt"/>
              </a:rPr>
              <a:t>= 15.10</a:t>
            </a:r>
            <a:r>
              <a:rPr lang="fr-FR" baseline="30000" dirty="0">
                <a:latin typeface="+mj-lt"/>
              </a:rPr>
              <a:t>6</a:t>
            </a:r>
            <a:r>
              <a:rPr lang="fr-FR" dirty="0">
                <a:latin typeface="+mj-lt"/>
              </a:rPr>
              <a:t> cm</a:t>
            </a:r>
          </a:p>
          <a:p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Donc </a:t>
            </a:r>
            <a:r>
              <a:rPr lang="fr-FR" dirty="0" err="1">
                <a:latin typeface="Symbol" pitchFamily="2" charset="2"/>
              </a:rPr>
              <a:t>D</a:t>
            </a:r>
            <a:r>
              <a:rPr lang="fr-FR" dirty="0" err="1">
                <a:latin typeface="+mj-lt"/>
              </a:rPr>
              <a:t>u</a:t>
            </a:r>
            <a:r>
              <a:rPr lang="fr-FR" baseline="-25000" dirty="0" err="1">
                <a:latin typeface="Symbol" pitchFamily="2" charset="2"/>
              </a:rPr>
              <a:t>h</a:t>
            </a:r>
            <a:r>
              <a:rPr lang="fr-FR" dirty="0">
                <a:latin typeface="Symbol" pitchFamily="2" charset="2"/>
              </a:rPr>
              <a:t> = </a:t>
            </a:r>
            <a:r>
              <a:rPr lang="fr-FR" dirty="0">
                <a:latin typeface="+mj-lt"/>
              </a:rPr>
              <a:t>1,5.10</a:t>
            </a:r>
            <a:r>
              <a:rPr lang="fr-FR" baseline="30000" dirty="0">
                <a:latin typeface="+mj-lt"/>
              </a:rPr>
              <a:t>-4</a:t>
            </a:r>
            <a:r>
              <a:rPr lang="fr-FR" dirty="0">
                <a:latin typeface="+mj-lt"/>
              </a:rPr>
              <a:t> Pl</a:t>
            </a:r>
          </a:p>
          <a:p>
            <a:r>
              <a:rPr lang="fr-FR" dirty="0">
                <a:latin typeface="+mj-lt"/>
              </a:rPr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AC75C2A-44B2-F646-BD6D-FFA03377CF13}"/>
              </a:ext>
            </a:extLst>
          </p:cNvPr>
          <p:cNvSpPr txBox="1"/>
          <p:nvPr/>
        </p:nvSpPr>
        <p:spPr>
          <a:xfrm>
            <a:off x="6915150" y="2875857"/>
            <a:ext cx="4087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Donc </a:t>
            </a:r>
            <a:r>
              <a:rPr lang="fr-FR" sz="2800" dirty="0">
                <a:latin typeface="Symbol" pitchFamily="2" charset="2"/>
              </a:rPr>
              <a:t>h = (</a:t>
            </a:r>
            <a:r>
              <a:rPr lang="fr-FR" sz="2800" dirty="0">
                <a:latin typeface="+mj-lt"/>
              </a:rPr>
              <a:t>1,1 ± 0,3).10</a:t>
            </a:r>
            <a:r>
              <a:rPr lang="fr-FR" sz="2800" baseline="30000" dirty="0">
                <a:latin typeface="+mj-lt"/>
              </a:rPr>
              <a:t>-3</a:t>
            </a:r>
            <a:r>
              <a:rPr lang="fr-FR" sz="2800" dirty="0"/>
              <a:t> Pl</a:t>
            </a:r>
          </a:p>
        </p:txBody>
      </p:sp>
    </p:spTree>
    <p:extLst>
      <p:ext uri="{BB962C8B-B14F-4D97-AF65-F5344CB8AC3E}">
        <p14:creationId xmlns:p14="http://schemas.microsoft.com/office/powerpoint/2010/main" val="3012551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76</Words>
  <Application>Microsoft Macintosh PowerPoint</Application>
  <PresentationFormat>Grand écran</PresentationFormat>
  <Paragraphs>27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Julian</dc:creator>
  <cp:lastModifiedBy>Thomas Julian</cp:lastModifiedBy>
  <cp:revision>7</cp:revision>
  <dcterms:created xsi:type="dcterms:W3CDTF">2019-04-24T05:58:39Z</dcterms:created>
  <dcterms:modified xsi:type="dcterms:W3CDTF">2019-06-17T12:41:08Z</dcterms:modified>
</cp:coreProperties>
</file>