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2" autoAdjust="0"/>
    <p:restoredTop sz="94657" autoAdjust="0"/>
  </p:normalViewPr>
  <p:slideViewPr>
    <p:cSldViewPr snapToGrid="0">
      <p:cViewPr>
        <p:scale>
          <a:sx n="68" d="100"/>
          <a:sy n="68" d="100"/>
        </p:scale>
        <p:origin x="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B070-17B9-462B-B85E-71141281561F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29B7-0724-4B6B-832C-03594A620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BA806-D6D4-E38F-660F-759BE5D9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665446-BAC7-44A2-26A0-714C659D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EF5EC-605F-A771-C1C7-71E38164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E9C3-22B2-4A26-9FF7-97EA7F181191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913B11-4379-AAA6-F5E3-4330756F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DC77E-3737-129A-E6CC-FEBE583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7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6B840-0C53-8C07-20F1-C8CD157B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222EF2-511F-116F-9B07-99FD65E47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96B4F-2094-D8B0-83FC-289D3BF1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DA23-61EB-403E-BE0E-B743F0573B49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491A6A-A243-E41B-9182-46EBF92F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8EF22C-15F7-6875-C86D-6E7D5CEF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9B65DC-FEEA-BF96-D79E-FBE15D931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4512F8-D113-B3CD-8AE2-2306EBDFF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129C1-D886-07F2-DB27-8835AC54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470E-4DDB-46E3-9BE7-80F132B80103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201A7-C935-04C8-C5AE-013AD955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E5B07-8BA8-5676-A28D-AA59F249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F9809-24AE-2025-04E8-6BE0457C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CFDDEA-C59E-7DFF-B408-74A8B735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FB703-56EF-AAA7-9DC0-B7AD1CBB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F8C-815D-4CA7-8F28-B3E1C68CD2F7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AC894-C8D2-BB28-F559-2B5AFD8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507B7-497E-ECB5-B486-1C5AF178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45185-0E32-5AE2-ECDA-2D2AE6E2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EA4D3-F973-2F50-B62C-3A07846E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6B052-4518-499E-3B62-300F93B6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AD7-BE7B-4352-B17C-D8F6348290AD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67B12-09CE-17C9-5549-F4765B58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D7AEF-C71E-7105-2502-E72D064B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70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DBAFC-59A6-25AA-677D-AD7AC096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6D4AB-917C-0023-AE62-7DA77E862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D39CDD-AFCD-CE8C-C3C8-4184888A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D4B70-42B1-A1E8-26DD-A17FDA2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8AB-B4E9-40E4-AC25-6431920CED68}" type="datetime1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8D2F38-0B79-0F47-7357-D130107D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7485FA-CBA7-4AED-2E94-7A00DE88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26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9DE0-FB20-4043-6480-D7286AA5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D1BE1-3FA2-EAE9-D236-D8EA1DA4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1D686-746E-9F14-12A4-4B624D81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49DE38-F722-25B6-4E15-C65C78B2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9DCE3E-8741-2A98-94DC-B69B91510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A49C85-8E2F-CAFD-9867-3FE3ED05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E7DE-991B-47B7-A8C1-9F77F34E2660}" type="datetime1">
              <a:rPr lang="fr-FR" smtClean="0"/>
              <a:t>01/06/2022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368291-4C78-0E75-3789-142982CD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9B6CAB-5A40-34E4-1C80-2CE2D87C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0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E9DAD-79D8-898B-6880-A081006A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9B8F58-9398-5951-838D-36CD32B3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8AEA-7754-43E3-B6C6-429956C889A0}" type="datetime1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ABC9EE-DA5A-1115-4849-7CF002E8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EA9599-45EB-DFD1-12DD-73CC075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9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359A5D-85AB-3E24-FAAF-E53A7573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BFEE-C87F-4302-9CD6-2037E720CAB4}" type="datetime1">
              <a:rPr lang="fr-FR" smtClean="0"/>
              <a:t>01/06/2022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E73D0-77E8-D8D4-9B0D-C5F7FF8C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34E984-6703-C0ED-1AD3-33AAD4F1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8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4AB2E-4A5B-9E3D-D298-88E619FD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39E93F-B61C-6122-826A-F09E7D3E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B80FE1-86C4-9727-23FB-B45CDF68A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D67189-1281-9892-281A-FB7782A2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EFCE-C302-4E39-B890-D8BFF4F69548}" type="datetime1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697AA1-1168-B51E-1968-92068E4B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E978FF-919F-59FD-5EC4-CD0C130D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9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9D260-7D90-5A79-7DDA-14756D9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5D47ED-DF94-39A7-A0D6-36A04D58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80194-B925-486E-A0B1-0848E0C2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985B3C-0931-79F8-4157-1CBB0F75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C24-2195-4571-A102-7430992FAF77}" type="datetime1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902BC-A86D-8B81-2B25-C8D3760D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002BC9-00FB-7176-3891-136D4008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3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56DBD2-9E02-98C9-8207-6A3FEE22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62A314-4A64-47C7-C930-B3B111282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D9EA3-C143-AA66-5DC0-E9ED16815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CE59-D9DA-4BBC-B67C-E4A843DCA649}" type="datetime1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B073-392D-DEA2-635D-C1ED958AF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4A4E3-FF40-C5A2-1B2B-B8CEF2228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02B592-3D1B-8DA8-3D4E-9D7BA321BBC3}"/>
              </a:ext>
            </a:extLst>
          </p:cNvPr>
          <p:cNvSpPr txBox="1"/>
          <p:nvPr/>
        </p:nvSpPr>
        <p:spPr>
          <a:xfrm>
            <a:off x="3043646" y="217715"/>
            <a:ext cx="610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chimique…</a:t>
            </a: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CDA57866-DF4B-20EB-21E1-DAA61A9B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64" y="1335527"/>
            <a:ext cx="3657987" cy="5094791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C5F1AE-4BDB-55D8-0F46-2E227BDD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0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C4D082-D837-2B85-E538-0905DD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A06C1A-0F6D-DE3F-AF0D-A654E913AE5D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combustions utiles dans la vie quotidienne :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3759FBB-FD6D-231F-2F90-D5677B702E63}"/>
              </a:ext>
            </a:extLst>
          </p:cNvPr>
          <p:cNvSpPr txBox="1">
            <a:spLocks/>
          </p:cNvSpPr>
          <p:nvPr/>
        </p:nvSpPr>
        <p:spPr>
          <a:xfrm>
            <a:off x="301920" y="4983571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Pour s’alimenter…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8FDC2D-3DFA-0E19-B400-02BD79F6295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8568" y="1532303"/>
            <a:ext cx="5177400" cy="34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94B59D-70FE-B993-DB60-B284390425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1249" y="1532303"/>
            <a:ext cx="5177148" cy="34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20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369216"/>
                  </p:ext>
                </p:extLst>
              </p:nvPr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369216"/>
                  </p:ext>
                </p:extLst>
              </p:nvPr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810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>
            <a:extLst>
              <a:ext uri="{FF2B5EF4-FFF2-40B4-BE49-F238E27FC236}">
                <a16:creationId xmlns:a16="http://schemas.microsoft.com/office/drawing/2014/main" id="{124D1995-0E4C-D295-E1E1-FAED39258BD7}"/>
              </a:ext>
            </a:extLst>
          </p:cNvPr>
          <p:cNvSpPr txBox="1">
            <a:spLocks/>
          </p:cNvSpPr>
          <p:nvPr/>
        </p:nvSpPr>
        <p:spPr>
          <a:xfrm>
            <a:off x="116943" y="4075925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Et les céréales ?</a:t>
            </a:r>
          </a:p>
        </p:txBody>
      </p: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F49757F3-24D1-7BCF-EAF9-2252E38E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11"/>
          <a:stretch/>
        </p:blipFill>
        <p:spPr>
          <a:xfrm>
            <a:off x="150493" y="5022150"/>
            <a:ext cx="4743979" cy="1553785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32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>
            <a:extLst>
              <a:ext uri="{FF2B5EF4-FFF2-40B4-BE49-F238E27FC236}">
                <a16:creationId xmlns:a16="http://schemas.microsoft.com/office/drawing/2014/main" id="{124D1995-0E4C-D295-E1E1-FAED39258BD7}"/>
              </a:ext>
            </a:extLst>
          </p:cNvPr>
          <p:cNvSpPr txBox="1">
            <a:spLocks/>
          </p:cNvSpPr>
          <p:nvPr/>
        </p:nvSpPr>
        <p:spPr>
          <a:xfrm>
            <a:off x="116943" y="4075925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Et les céréales ?</a:t>
            </a:r>
          </a:p>
        </p:txBody>
      </p: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F49757F3-24D1-7BCF-EAF9-2252E38E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11"/>
          <a:stretch/>
        </p:blipFill>
        <p:spPr>
          <a:xfrm>
            <a:off x="150493" y="5022150"/>
            <a:ext cx="4743979" cy="1553785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E059A4-C935-ED9E-C395-2A9E55772D46}"/>
                  </a:ext>
                </a:extLst>
              </p:cNvPr>
              <p:cNvSpPr txBox="1"/>
              <p:nvPr/>
            </p:nvSpPr>
            <p:spPr>
              <a:xfrm>
                <a:off x="6831723" y="5469593"/>
                <a:ext cx="3636939" cy="658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3600" b="1" dirty="0">
                    <a:solidFill>
                      <a:srgbClr val="FF0000"/>
                    </a:solidFill>
                  </a:rPr>
                  <a:t>kJ/kg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E059A4-C935-ED9E-C395-2A9E5577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3" y="5469593"/>
                <a:ext cx="3636939" cy="658898"/>
              </a:xfrm>
              <a:prstGeom prst="rect">
                <a:avLst/>
              </a:prstGeom>
              <a:blipFill>
                <a:blip r:embed="rId4"/>
                <a:stretch>
                  <a:fillRect t="-10000" r="-669" b="-336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FCACF7B-9AB1-D455-E297-5CA7DBB58B6B}"/>
              </a:ext>
            </a:extLst>
          </p:cNvPr>
          <p:cNvSpPr/>
          <p:nvPr/>
        </p:nvSpPr>
        <p:spPr>
          <a:xfrm>
            <a:off x="5091620" y="5613918"/>
            <a:ext cx="1660915" cy="4107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12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Détermination du pouvoir calorifique de l’éthanol :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BC66A1-A2B1-993B-7D1F-200019CC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9" y="976528"/>
            <a:ext cx="6595821" cy="4904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000099-6948-C75B-03A0-DAEC8B7547CA}"/>
              </a:ext>
            </a:extLst>
          </p:cNvPr>
          <p:cNvSpPr txBox="1"/>
          <p:nvPr/>
        </p:nvSpPr>
        <p:spPr>
          <a:xfrm>
            <a:off x="3467076" y="6033184"/>
            <a:ext cx="525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Schéma de l’expérience</a:t>
            </a:r>
          </a:p>
        </p:txBody>
      </p:sp>
    </p:spTree>
    <p:extLst>
      <p:ext uri="{BB962C8B-B14F-4D97-AF65-F5344CB8AC3E}">
        <p14:creationId xmlns:p14="http://schemas.microsoft.com/office/powerpoint/2010/main" val="171097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23C0E4-58DE-0948-5877-0AECD200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360246A1-68C7-9A9F-7F93-07842C445D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259731"/>
                  </p:ext>
                </p:extLst>
              </p:nvPr>
            </p:nvGraphicFramePr>
            <p:xfrm>
              <a:off x="2248817" y="1711751"/>
              <a:ext cx="8128000" cy="327380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585530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15234772"/>
                        </a:ext>
                      </a:extLst>
                    </a:gridCol>
                  </a:tblGrid>
                  <a:tr h="476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Espèce chimique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fr-FR" sz="3200" b="1" i="0" smtClean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3200" dirty="0"/>
                            <a:t> (kJ/mol)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8631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−74,9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57043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6642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fr-FR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-393,5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2162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-285,1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7053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360246A1-68C7-9A9F-7F93-07842C445D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7259731"/>
                  </p:ext>
                </p:extLst>
              </p:nvPr>
            </p:nvGraphicFramePr>
            <p:xfrm>
              <a:off x="2248817" y="1711751"/>
              <a:ext cx="8128000" cy="327380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585530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1523477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Espèce chimique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00" t="-12632" r="-600" b="-49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8631527"/>
                      </a:ext>
                    </a:extLst>
                  </a:tr>
                  <a:tr h="68954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" t="-94690" r="-100449" b="-317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00" t="-94690" r="-600" b="-317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7043284"/>
                      </a:ext>
                    </a:extLst>
                  </a:tr>
                  <a:tr h="68954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" t="-192982" r="-100449" b="-214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6642583"/>
                      </a:ext>
                    </a:extLst>
                  </a:tr>
                  <a:tr h="68954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" t="-295575" r="-100449" b="-116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-393,5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2162038"/>
                      </a:ext>
                    </a:extLst>
                  </a:tr>
                  <a:tr h="62604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" t="-433981" r="-100449" b="-28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-285,1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17053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9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02B592-3D1B-8DA8-3D4E-9D7BA321BBC3}"/>
              </a:ext>
            </a:extLst>
          </p:cNvPr>
          <p:cNvSpPr txBox="1"/>
          <p:nvPr/>
        </p:nvSpPr>
        <p:spPr>
          <a:xfrm>
            <a:off x="3043646" y="217715"/>
            <a:ext cx="610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chimique…</a:t>
            </a:r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4037FFED-7668-EECF-663F-D2E722F6DF0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062251" y="1141045"/>
            <a:ext cx="2366555" cy="274187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7" name="Connecteur droit 13">
            <a:extLst>
              <a:ext uri="{FF2B5EF4-FFF2-40B4-BE49-F238E27FC236}">
                <a16:creationId xmlns:a16="http://schemas.microsoft.com/office/drawing/2014/main" id="{F73E09D7-9BDD-3770-6EA6-4C874FE9CC1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62251" y="3882923"/>
            <a:ext cx="2366555" cy="254739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38F795D7-5B60-264E-8939-06754439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11" y="1141045"/>
            <a:ext cx="3163389" cy="5289273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AF26EE-FC96-A8A0-C9F7-1CCF1D25E4EC}"/>
              </a:ext>
            </a:extLst>
          </p:cNvPr>
          <p:cNvSpPr/>
          <p:nvPr/>
        </p:nvSpPr>
        <p:spPr>
          <a:xfrm>
            <a:off x="7472347" y="1723729"/>
            <a:ext cx="3085012" cy="453414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B54CC741-DC1F-1C63-7BE0-F48AE4C6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64" y="1335527"/>
            <a:ext cx="3657987" cy="5094791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BD2EBE69-E88F-27E9-2E01-976759A9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5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02B592-3D1B-8DA8-3D4E-9D7BA321BBC3}"/>
              </a:ext>
            </a:extLst>
          </p:cNvPr>
          <p:cNvSpPr txBox="1"/>
          <p:nvPr/>
        </p:nvSpPr>
        <p:spPr>
          <a:xfrm>
            <a:off x="2772805" y="136524"/>
            <a:ext cx="610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chimique… 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BD2EBE69-E88F-27E9-2E01-976759A9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E288C164-30D4-C17D-8D26-25F212151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11"/>
          <a:stretch/>
        </p:blipFill>
        <p:spPr>
          <a:xfrm>
            <a:off x="315585" y="2080089"/>
            <a:ext cx="4743979" cy="1553785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0BC45AB-5178-0DC3-9154-C825226E2556}"/>
              </a:ext>
            </a:extLst>
          </p:cNvPr>
          <p:cNvSpPr txBox="1"/>
          <p:nvPr/>
        </p:nvSpPr>
        <p:spPr>
          <a:xfrm>
            <a:off x="1912429" y="5894685"/>
            <a:ext cx="7825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une petite comparaison</a:t>
            </a:r>
          </a:p>
        </p:txBody>
      </p:sp>
      <p:pic>
        <p:nvPicPr>
          <p:cNvPr id="3" name="Image 2" descr="Une image contenant voiture&#10;&#10;Description générée automatiquement">
            <a:extLst>
              <a:ext uri="{FF2B5EF4-FFF2-40B4-BE49-F238E27FC236}">
                <a16:creationId xmlns:a16="http://schemas.microsoft.com/office/drawing/2014/main" id="{BA711DCC-2F10-0596-D1AC-7B24D3C1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13" y="1332982"/>
            <a:ext cx="5715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DB2DBEC-453F-8957-274A-9D7E570E8BE3}"/>
                  </a:ext>
                </a:extLst>
              </p:cNvPr>
              <p:cNvSpPr txBox="1"/>
              <p:nvPr/>
            </p:nvSpPr>
            <p:spPr>
              <a:xfrm>
                <a:off x="605153" y="4531386"/>
                <a:ext cx="3636939" cy="12128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3600" b="1" dirty="0">
                    <a:solidFill>
                      <a:srgbClr val="FF0000"/>
                    </a:solidFill>
                  </a:rPr>
                  <a:t>kJ pour 100 g</a:t>
                </a: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DB2DBEC-453F-8957-274A-9D7E570E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3" y="4531386"/>
                <a:ext cx="3636939" cy="1212896"/>
              </a:xfrm>
              <a:prstGeom prst="rect">
                <a:avLst/>
              </a:prstGeom>
              <a:blipFill>
                <a:blip r:embed="rId4"/>
                <a:stretch>
                  <a:fillRect t="-5473" b="-1741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2CC15838-F9DE-A45D-D0A6-B67D71F71A98}"/>
              </a:ext>
            </a:extLst>
          </p:cNvPr>
          <p:cNvSpPr txBox="1"/>
          <p:nvPr/>
        </p:nvSpPr>
        <p:spPr>
          <a:xfrm>
            <a:off x="6242854" y="4709743"/>
            <a:ext cx="526931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Energie cinétique d’une voiture de 1 tonne roulant à 60 km/h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4F30745E-7889-3461-B2B5-A6EB8FEBFEE4}"/>
              </a:ext>
            </a:extLst>
          </p:cNvPr>
          <p:cNvSpPr/>
          <p:nvPr/>
        </p:nvSpPr>
        <p:spPr>
          <a:xfrm>
            <a:off x="4468576" y="4981429"/>
            <a:ext cx="1660915" cy="4107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1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D3858-0A3D-C724-338B-062E27E0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E1F4E-5145-FDEF-D31A-DB2B44BA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2359882"/>
            <a:ext cx="11394041" cy="245869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/>
              <a:t>Comment mesurer la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quantité</a:t>
            </a:r>
            <a:r>
              <a:rPr lang="fr-FR" sz="5400" b="1" dirty="0"/>
              <a:t>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d’énergie</a:t>
            </a:r>
            <a:r>
              <a:rPr lang="fr-FR" sz="5400" b="1" dirty="0"/>
              <a:t> récupérable à l’issue d’une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chimique </a:t>
            </a:r>
            <a:r>
              <a:rPr lang="fr-FR" sz="5400" b="1" dirty="0"/>
              <a:t>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A81A1-F061-650C-5924-6CD127C5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0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100D6-5C05-9715-C29A-D35309A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-153720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1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A77FE5-F61D-2A72-B8E0-3E9D48ED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/>
              <p:nvPr/>
            </p:nvSpPr>
            <p:spPr>
              <a:xfrm>
                <a:off x="532810" y="1012594"/>
                <a:ext cx="11126379" cy="55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𝑵𝒂𝑯𝑪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  <m:sSubSup>
                        <m:sSubSup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d>
                            <m:d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10" y="1012594"/>
                <a:ext cx="11126379" cy="553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249A3E9-5FCD-9A6B-5718-15460B5946C3}"/>
              </a:ext>
            </a:extLst>
          </p:cNvPr>
          <p:cNvSpPr txBox="1"/>
          <p:nvPr/>
        </p:nvSpPr>
        <p:spPr>
          <a:xfrm>
            <a:off x="760982" y="1565759"/>
            <a:ext cx="172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Bicarbonate de sodium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F8E6C-198F-6958-A76F-B52ECF8612A8}"/>
              </a:ext>
            </a:extLst>
          </p:cNvPr>
          <p:cNvSpPr txBox="1"/>
          <p:nvPr/>
        </p:nvSpPr>
        <p:spPr>
          <a:xfrm>
            <a:off x="2447656" y="1565759"/>
            <a:ext cx="299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Acide éthanoïque (vinaigre)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A22DBDE-5FB7-3503-9D59-1E956D9C7C23}"/>
              </a:ext>
            </a:extLst>
          </p:cNvPr>
          <p:cNvCxnSpPr/>
          <p:nvPr/>
        </p:nvCxnSpPr>
        <p:spPr>
          <a:xfrm>
            <a:off x="11743362" y="4777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6C64911-4584-7D58-0EFC-41933CFF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24" y="2396756"/>
            <a:ext cx="7335320" cy="42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84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100D6-5C05-9715-C29A-D35309A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2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A77FE5-F61D-2A72-B8E0-3E9D48ED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/>
              <p:nvPr/>
            </p:nvSpPr>
            <p:spPr>
              <a:xfrm>
                <a:off x="4940010" y="549690"/>
                <a:ext cx="5754974" cy="6457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𝑶</m:t>
                      </m:r>
                      <m:sSubSup>
                        <m:sSubSup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d>
                            <m:dPr>
                              <m:ctrlPr>
                                <a:rPr lang="fr-FR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10" y="549690"/>
                <a:ext cx="5754974" cy="6457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249A3E9-5FCD-9A6B-5718-15460B5946C3}"/>
              </a:ext>
            </a:extLst>
          </p:cNvPr>
          <p:cNvSpPr txBox="1"/>
          <p:nvPr/>
        </p:nvSpPr>
        <p:spPr>
          <a:xfrm>
            <a:off x="4940010" y="1270739"/>
            <a:ext cx="172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Grâce à la soude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F8E6C-198F-6958-A76F-B52ECF8612A8}"/>
              </a:ext>
            </a:extLst>
          </p:cNvPr>
          <p:cNvSpPr txBox="1"/>
          <p:nvPr/>
        </p:nvSpPr>
        <p:spPr>
          <a:xfrm>
            <a:off x="6744984" y="1270739"/>
            <a:ext cx="230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Grâce à l’acide chlorhydrique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A22DBDE-5FB7-3503-9D59-1E956D9C7C23}"/>
              </a:ext>
            </a:extLst>
          </p:cNvPr>
          <p:cNvCxnSpPr/>
          <p:nvPr/>
        </p:nvCxnSpPr>
        <p:spPr>
          <a:xfrm>
            <a:off x="11743362" y="4777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577F84A-FEDE-86A2-9DFF-910AC9E5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3" y="2562131"/>
            <a:ext cx="7358009" cy="428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C949C07-3682-C464-C124-B7991F0A6BB4}"/>
              </a:ext>
            </a:extLst>
          </p:cNvPr>
          <p:cNvCxnSpPr>
            <a:cxnSpLocks/>
          </p:cNvCxnSpPr>
          <p:nvPr/>
        </p:nvCxnSpPr>
        <p:spPr>
          <a:xfrm flipV="1">
            <a:off x="6205591" y="3051425"/>
            <a:ext cx="1474845" cy="123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BDDDECB-0ADE-CFEA-6F46-68269402D41B}"/>
                  </a:ext>
                </a:extLst>
              </p:cNvPr>
              <p:cNvSpPr txBox="1"/>
              <p:nvPr/>
            </p:nvSpPr>
            <p:spPr>
              <a:xfrm>
                <a:off x="7896546" y="2747233"/>
                <a:ext cx="4171308" cy="329923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Indicateur 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Bleu</a:t>
                </a:r>
                <a:r>
                  <a:rPr lang="fr-FR" sz="2800" dirty="0"/>
                  <a:t> en présence d’ions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𝑶</m:t>
                    </m:r>
                    <m:sSubSup>
                      <m:sSub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Jaune</a:t>
                </a:r>
                <a:r>
                  <a:rPr lang="fr-FR" sz="2800" dirty="0"/>
                  <a:t> en présence d’ions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fr-FR" sz="28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Vert</a:t>
                </a:r>
                <a:r>
                  <a:rPr lang="fr-FR" sz="2800" dirty="0"/>
                  <a:t> si ni l’un ni l’autre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BDDDECB-0ADE-CFEA-6F46-68269402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46" y="2747233"/>
                <a:ext cx="4171308" cy="3299237"/>
              </a:xfrm>
              <a:prstGeom prst="rect">
                <a:avLst/>
              </a:prstGeom>
              <a:blipFill>
                <a:blip r:embed="rId4"/>
                <a:stretch>
                  <a:fillRect l="-3478" t="-2198" b="-384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8DF97C-9ABD-74A1-647D-80AA2C5B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83B20F-C981-96F5-6D4C-BB634E19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Récapitulons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E1CADEA8-60D7-CBC0-A56D-0255DE700F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883718"/>
                  </p:ext>
                </p:extLst>
              </p:nvPr>
            </p:nvGraphicFramePr>
            <p:xfrm>
              <a:off x="1279548" y="1604143"/>
              <a:ext cx="9632904" cy="32726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4276">
                      <a:extLst>
                        <a:ext uri="{9D8B030D-6E8A-4147-A177-3AD203B41FA5}">
                          <a16:colId xmlns:a16="http://schemas.microsoft.com/office/drawing/2014/main" val="1310011305"/>
                        </a:ext>
                      </a:extLst>
                    </a:gridCol>
                    <a:gridCol w="2438602">
                      <a:extLst>
                        <a:ext uri="{9D8B030D-6E8A-4147-A177-3AD203B41FA5}">
                          <a16:colId xmlns:a16="http://schemas.microsoft.com/office/drawing/2014/main" val="2225190050"/>
                        </a:ext>
                      </a:extLst>
                    </a:gridCol>
                    <a:gridCol w="2245062">
                      <a:extLst>
                        <a:ext uri="{9D8B030D-6E8A-4147-A177-3AD203B41FA5}">
                          <a16:colId xmlns:a16="http://schemas.microsoft.com/office/drawing/2014/main" val="889971192"/>
                        </a:ext>
                      </a:extLst>
                    </a:gridCol>
                    <a:gridCol w="2264964">
                      <a:extLst>
                        <a:ext uri="{9D8B030D-6E8A-4147-A177-3AD203B41FA5}">
                          <a16:colId xmlns:a16="http://schemas.microsoft.com/office/drawing/2014/main" val="121728849"/>
                        </a:ext>
                      </a:extLst>
                    </a:gridCol>
                  </a:tblGrid>
                  <a:tr h="452063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Evolution de la température du système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Enthalpie standard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Conversion d’énergie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5375032"/>
                      </a:ext>
                    </a:extLst>
                  </a:tr>
                  <a:tr h="95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Réaction endothermique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Diminution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Thermique </a:t>
                          </a:r>
                          <a:r>
                            <a:rPr lang="fr-FR" sz="2800" dirty="0">
                              <a:sym typeface="Wingdings" panose="05000000000000000000" pitchFamily="2" charset="2"/>
                            </a:rPr>
                            <a:t> Chimique</a:t>
                          </a:r>
                          <a:endParaRPr lang="fr-FR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023762"/>
                      </a:ext>
                    </a:extLst>
                  </a:tr>
                  <a:tr h="773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Réaction exothermique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Augmentation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Chimique </a:t>
                          </a:r>
                          <a:r>
                            <a:rPr lang="fr-FR" sz="2800" dirty="0">
                              <a:sym typeface="Wingdings" panose="05000000000000000000" pitchFamily="2" charset="2"/>
                            </a:rPr>
                            <a:t> Thermique</a:t>
                          </a:r>
                          <a:endParaRPr lang="fr-FR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1088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E1CADEA8-60D7-CBC0-A56D-0255DE700F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883718"/>
                  </p:ext>
                </p:extLst>
              </p:nvPr>
            </p:nvGraphicFramePr>
            <p:xfrm>
              <a:off x="1279548" y="1604143"/>
              <a:ext cx="9632904" cy="32726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4276">
                      <a:extLst>
                        <a:ext uri="{9D8B030D-6E8A-4147-A177-3AD203B41FA5}">
                          <a16:colId xmlns:a16="http://schemas.microsoft.com/office/drawing/2014/main" val="1310011305"/>
                        </a:ext>
                      </a:extLst>
                    </a:gridCol>
                    <a:gridCol w="2438602">
                      <a:extLst>
                        <a:ext uri="{9D8B030D-6E8A-4147-A177-3AD203B41FA5}">
                          <a16:colId xmlns:a16="http://schemas.microsoft.com/office/drawing/2014/main" val="2225190050"/>
                        </a:ext>
                      </a:extLst>
                    </a:gridCol>
                    <a:gridCol w="2245062">
                      <a:extLst>
                        <a:ext uri="{9D8B030D-6E8A-4147-A177-3AD203B41FA5}">
                          <a16:colId xmlns:a16="http://schemas.microsoft.com/office/drawing/2014/main" val="889971192"/>
                        </a:ext>
                      </a:extLst>
                    </a:gridCol>
                    <a:gridCol w="2264964">
                      <a:extLst>
                        <a:ext uri="{9D8B030D-6E8A-4147-A177-3AD203B41FA5}">
                          <a16:colId xmlns:a16="http://schemas.microsoft.com/office/drawing/2014/main" val="121728849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Evolution de la température du système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Enthalpie standard de réaction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Conversion d’énergie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5375032"/>
                      </a:ext>
                    </a:extLst>
                  </a:tr>
                  <a:tr h="95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Réaction endothermique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Diminution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184" t="-149045" r="-101355" b="-117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Thermique </a:t>
                          </a:r>
                          <a:r>
                            <a:rPr lang="fr-FR" sz="2800" dirty="0">
                              <a:sym typeface="Wingdings" panose="05000000000000000000" pitchFamily="2" charset="2"/>
                            </a:rPr>
                            <a:t> Chimique</a:t>
                          </a:r>
                          <a:endParaRPr lang="fr-FR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02376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b="1" dirty="0"/>
                            <a:t>Réaction exothermique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Augmentation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184" t="-252258" r="-101355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Chimique </a:t>
                          </a:r>
                          <a:r>
                            <a:rPr lang="fr-FR" sz="2800" dirty="0">
                              <a:sym typeface="Wingdings" panose="05000000000000000000" pitchFamily="2" charset="2"/>
                            </a:rPr>
                            <a:t> Thermique</a:t>
                          </a:r>
                          <a:endParaRPr lang="fr-FR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1088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B484661-254B-FB6E-6978-4F7C6EEE0C8D}"/>
              </a:ext>
            </a:extLst>
          </p:cNvPr>
          <p:cNvSpPr txBox="1"/>
          <p:nvPr/>
        </p:nvSpPr>
        <p:spPr>
          <a:xfrm>
            <a:off x="2901342" y="5471773"/>
            <a:ext cx="63893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Propriétés des réactions endothermiques et exothermiques</a:t>
            </a:r>
          </a:p>
        </p:txBody>
      </p:sp>
    </p:spTree>
    <p:extLst>
      <p:ext uri="{BB962C8B-B14F-4D97-AF65-F5344CB8AC3E}">
        <p14:creationId xmlns:p14="http://schemas.microsoft.com/office/powerpoint/2010/main" val="360532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8B1512-9A5E-2852-CFA8-3475B30A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8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C3B2BA-7EE2-DF3E-112E-D27AB288D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36961" y="1386227"/>
            <a:ext cx="5518078" cy="4717957"/>
          </a:xfrm>
          <a:ln w="18004">
            <a:solidFill>
              <a:srgbClr val="000000"/>
            </a:solidFill>
            <a:prstDash val="solid"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D4AC7C5-035B-ACE2-FD01-8AB6C73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triangle du feu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6270D9-DFC0-2A75-0F56-FC50DD19F55C}"/>
              </a:ext>
            </a:extLst>
          </p:cNvPr>
          <p:cNvSpPr txBox="1"/>
          <p:nvPr/>
        </p:nvSpPr>
        <p:spPr>
          <a:xfrm>
            <a:off x="204455" y="6319801"/>
            <a:ext cx="2034966" cy="38582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1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Source  : SSIAP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214D940C-011D-D62C-3238-86313E7C05E8}"/>
              </a:ext>
            </a:extLst>
          </p:cNvPr>
          <p:cNvSpPr txBox="1"/>
          <p:nvPr/>
        </p:nvSpPr>
        <p:spPr>
          <a:xfrm>
            <a:off x="513562" y="1659276"/>
            <a:ext cx="2302116" cy="1170700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non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Bois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Hydrocarbures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2F955C-EC6A-A911-BE40-FC0E4D4CCBB1}"/>
              </a:ext>
            </a:extLst>
          </p:cNvPr>
          <p:cNvSpPr txBox="1"/>
          <p:nvPr/>
        </p:nvSpPr>
        <p:spPr>
          <a:xfrm>
            <a:off x="9309290" y="1221684"/>
            <a:ext cx="2646505" cy="462942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non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Dioxygène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l’air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7EF287-9C7C-DAC3-DEB0-B7BE6AA96D44}"/>
              </a:ext>
            </a:extLst>
          </p:cNvPr>
          <p:cNvSpPr txBox="1"/>
          <p:nvPr/>
        </p:nvSpPr>
        <p:spPr>
          <a:xfrm>
            <a:off x="9660606" y="4597405"/>
            <a:ext cx="1943872" cy="1170700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squar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Soleil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Allumette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Etincelle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24F5FC-40E9-CDB3-EFEA-00F0B0D57BF0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815678" y="2244626"/>
            <a:ext cx="1365904" cy="3803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CBDF83F-BB6C-FFDA-32AB-8D332407D8F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178229" y="1453155"/>
            <a:ext cx="1131061" cy="1199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21C46FD-E712-ED3F-4B3C-05148B9A0FA9}"/>
              </a:ext>
            </a:extLst>
          </p:cNvPr>
          <p:cNvCxnSpPr>
            <a:cxnSpLocks/>
          </p:cNvCxnSpPr>
          <p:nvPr/>
        </p:nvCxnSpPr>
        <p:spPr>
          <a:xfrm>
            <a:off x="8260422" y="5075434"/>
            <a:ext cx="1387273" cy="81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2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C4D082-D837-2B85-E538-0905DD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A06C1A-0F6D-DE3F-AF0D-A654E913AE5D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combustions utiles dans la vie quotidienne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8EE9C8-4CD2-84F3-198B-6A345D10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1920" y="1783204"/>
            <a:ext cx="5160758" cy="290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DE4EDA-5BDE-5386-5D40-AB118A00F3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15265" y="1591595"/>
            <a:ext cx="4590669" cy="3291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759FBB-FD6D-231F-2F90-D5677B702E63}"/>
              </a:ext>
            </a:extLst>
          </p:cNvPr>
          <p:cNvSpPr txBox="1">
            <a:spLocks/>
          </p:cNvSpPr>
          <p:nvPr/>
        </p:nvSpPr>
        <p:spPr>
          <a:xfrm>
            <a:off x="301920" y="4983571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Pour se chauffer…</a:t>
            </a:r>
          </a:p>
        </p:txBody>
      </p:sp>
    </p:spTree>
    <p:extLst>
      <p:ext uri="{BB962C8B-B14F-4D97-AF65-F5344CB8AC3E}">
        <p14:creationId xmlns:p14="http://schemas.microsoft.com/office/powerpoint/2010/main" val="1360883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346</Words>
  <Application>Microsoft Office PowerPoint</Application>
  <PresentationFormat>Grand écran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Liberation Sans</vt:lpstr>
      <vt:lpstr>StarSymbol</vt:lpstr>
      <vt:lpstr>Wingdings</vt:lpstr>
      <vt:lpstr>Thème Office</vt:lpstr>
      <vt:lpstr>Présentation PowerPoint</vt:lpstr>
      <vt:lpstr>Présentation PowerPoint</vt:lpstr>
      <vt:lpstr>Présentation PowerPoint</vt:lpstr>
      <vt:lpstr>Problématique</vt:lpstr>
      <vt:lpstr>Expérience 1 :</vt:lpstr>
      <vt:lpstr>Expérience 2 :</vt:lpstr>
      <vt:lpstr>Récapitulons : </vt:lpstr>
      <vt:lpstr>Le triangle du feu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Berdous</dc:creator>
  <cp:lastModifiedBy>Mathieu Berdous</cp:lastModifiedBy>
  <cp:revision>6</cp:revision>
  <dcterms:created xsi:type="dcterms:W3CDTF">2022-05-31T11:27:47Z</dcterms:created>
  <dcterms:modified xsi:type="dcterms:W3CDTF">2022-06-01T07:32:18Z</dcterms:modified>
</cp:coreProperties>
</file>