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02" autoAdjust="0"/>
    <p:restoredTop sz="94657" autoAdjust="0"/>
  </p:normalViewPr>
  <p:slideViewPr>
    <p:cSldViewPr snapToGrid="0">
      <p:cViewPr>
        <p:scale>
          <a:sx n="60" d="100"/>
          <a:sy n="60" d="100"/>
        </p:scale>
        <p:origin x="388" y="3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2EB070-17B9-462B-B85E-71141281561F}" type="datetimeFigureOut">
              <a:rPr lang="fr-FR" smtClean="0"/>
              <a:t>31/05/2022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529B7-0724-4B6B-832C-03594A62096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962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DBA806-D6D4-E38F-660F-759BE5D94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665446-BAC7-44A2-26A0-714C659DFD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5EF5EC-605F-A771-C1C7-71E381649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CE9C3-22B2-4A26-9FF7-97EA7F181191}" type="datetime1">
              <a:rPr lang="fr-FR" smtClean="0"/>
              <a:t>31/05/2022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2913B11-4379-AAA6-F5E3-4330756F0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3FDC77E-3737-129A-E6CC-FEBE583F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8077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B6B840-0C53-8C07-20F1-C8CD157B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222EF2-511F-116F-9B07-99FD65E473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E96B4F-2094-D8B0-83FC-289D3BF15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6DA23-61EB-403E-BE0E-B743F0573B49}" type="datetime1">
              <a:rPr lang="fr-FR" smtClean="0"/>
              <a:t>31/05/2022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4491A6A-A243-E41B-9182-46EBF92F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8EF22C-15F7-6875-C86D-6E7D5CEF6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916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39B65DC-FEEA-BF96-D79E-FBE15D931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E4512F8-D113-B3CD-8AE2-2306EBDFF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B129C1-D886-07F2-DB27-8835AC54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2470E-4DDB-46E3-9BE7-80F132B80103}" type="datetime1">
              <a:rPr lang="fr-FR" smtClean="0"/>
              <a:t>31/05/2022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B201A7-C935-04C8-C5AE-013AD955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62E5B07-8BA8-5676-A28D-AA59F249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796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8F9809-24AE-2025-04E8-6BE0457C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CFDDEA-C59E-7DFF-B408-74A8B73544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7FB703-56EF-AAA7-9DC0-B7AD1CBB5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CF8C-815D-4CA7-8F28-B3E1C68CD2F7}" type="datetime1">
              <a:rPr lang="fr-FR" smtClean="0"/>
              <a:t>31/05/2022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CAC894-C8D2-BB28-F559-2B5AFD8FE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39507B7-497E-ECB5-B486-1C5AF178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70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45185-0E32-5AE2-ECDA-2D2AE6E23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CEEA4D3-F973-2F50-B62C-3A07846E4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F6B052-4518-499E-3B62-300F93B64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4FAD7-BE7B-4352-B17C-D8F6348290AD}" type="datetime1">
              <a:rPr lang="fr-FR" smtClean="0"/>
              <a:t>31/05/2022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D67B12-09CE-17C9-5549-F4765B583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3D7AEF-C71E-7105-2502-E72D064B9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70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4DBAFC-59A6-25AA-677D-AD7AC096D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86D4AB-917C-0023-AE62-7DA77E862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1D39CDD-AFCD-CE8C-C3C8-4184888A06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B9D4B70-42B1-A1E8-26DD-A17FDA2AC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28AB-B4E9-40E4-AC25-6431920CED68}" type="datetime1">
              <a:rPr lang="fr-FR" smtClean="0"/>
              <a:t>31/05/2022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8D2F38-0B79-0F47-7357-D130107D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87485FA-CBA7-4AED-2E94-7A00DE885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266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AC9DE0-FB20-4043-6480-D7286AA53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0D1BE1-3FA2-EAE9-D236-D8EA1DA4C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961D686-746E-9F14-12A4-4B624D816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49DE38-F722-25B6-4E15-C65C78B2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29DCE3E-8741-2A98-94DC-B69B91510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0A49C85-8E2F-CAFD-9867-3FE3ED05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1E7DE-991B-47B7-A8C1-9F77F34E2660}" type="datetime1">
              <a:rPr lang="fr-FR" smtClean="0"/>
              <a:t>31/05/2022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6368291-4C78-0E75-3789-142982CDB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79B6CAB-5A40-34E4-1C80-2CE2D87C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6605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8E9DAD-79D8-898B-6880-A081006A2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29B8F58-9398-5951-838D-36CD32B39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A8AEA-7754-43E3-B6C6-429956C889A0}" type="datetime1">
              <a:rPr lang="fr-FR" smtClean="0"/>
              <a:t>31/05/2022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ABC9EE-DA5A-1115-4849-7CF002E86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EA9599-45EB-DFD1-12DD-73CC075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89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3359A5D-85AB-3E24-FAAF-E53A7573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BFEE-C87F-4302-9CD6-2037E720CAB4}" type="datetime1">
              <a:rPr lang="fr-FR" smtClean="0"/>
              <a:t>31/05/2022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53E73D0-77E8-D8D4-9B0D-C5F7FF8C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134E984-6703-C0ED-1AD3-33AAD4F1F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478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64AB2E-4A5B-9E3D-D298-88E619FD9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739E93F-B61C-6122-826A-F09E7D3E9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B80FE1-86C4-9727-23FB-B45CDF68A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9D67189-1281-9892-281A-FB7782A20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EFCE-C302-4E39-B890-D8BFF4F69548}" type="datetime1">
              <a:rPr lang="fr-FR" smtClean="0"/>
              <a:t>31/05/2022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697AA1-1168-B51E-1968-92068E4B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E978FF-919F-59FD-5EC4-CD0C130D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739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9D260-7D90-5A79-7DDA-14756D98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C5D47ED-DF94-39A7-A0D6-36A04D58A9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180194-B925-486E-A0B1-0848E0C25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7985B3C-0931-79F8-4157-1CBB0F75A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AFC24-2195-4571-A102-7430992FAF77}" type="datetime1">
              <a:rPr lang="fr-FR" smtClean="0"/>
              <a:t>31/05/2022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64902BC-A86D-8B81-2B25-C8D3760DC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002BC9-00FB-7176-3891-136D40087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7376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D56DBD2-9E02-98C9-8207-6A3FEE22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162A314-4A64-47C7-C930-B3B111282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2D9EA3-C143-AA66-5DC0-E9ED16815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0CE59-D9DA-4BBC-B67C-E4A843DCA649}" type="datetime1">
              <a:rPr lang="fr-FR" smtClean="0"/>
              <a:t>31/05/2022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D0B073-392D-DEA2-635D-C1ED958AF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54A4E3-FF40-C5A2-1B2B-B8CEF2228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AE089-35DF-4424-AE52-DA34BEBC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1559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02B592-3D1B-8DA8-3D4E-9D7BA321BBC3}"/>
              </a:ext>
            </a:extLst>
          </p:cNvPr>
          <p:cNvSpPr txBox="1"/>
          <p:nvPr/>
        </p:nvSpPr>
        <p:spPr>
          <a:xfrm>
            <a:off x="3043646" y="217715"/>
            <a:ext cx="610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 chimique…</a:t>
            </a:r>
          </a:p>
        </p:txBody>
      </p:sp>
      <p:pic>
        <p:nvPicPr>
          <p:cNvPr id="6" name="Image 16">
            <a:extLst>
              <a:ext uri="{FF2B5EF4-FFF2-40B4-BE49-F238E27FC236}">
                <a16:creationId xmlns:a16="http://schemas.microsoft.com/office/drawing/2014/main" id="{CDA57866-DF4B-20EB-21E1-DAA61A9B9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64" y="1335527"/>
            <a:ext cx="3657987" cy="5094791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7C5F1AE-4BDB-55D8-0F46-2E227BDD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301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10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pouvoirs calorifiques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369216"/>
                  </p:ext>
                </p:extLst>
              </p:nvPr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30×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143×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85369216"/>
                  </p:ext>
                </p:extLst>
              </p:nvPr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125000" r="-507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225000" r="-50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328421" r="-507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423958" r="-507" b="-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8103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11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pouvoirs calorifiques 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30×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143×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125000" r="-507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225000" r="-50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328421" r="-507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423958" r="-507" b="-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1">
            <a:extLst>
              <a:ext uri="{FF2B5EF4-FFF2-40B4-BE49-F238E27FC236}">
                <a16:creationId xmlns:a16="http://schemas.microsoft.com/office/drawing/2014/main" id="{124D1995-0E4C-D295-E1E1-FAED39258BD7}"/>
              </a:ext>
            </a:extLst>
          </p:cNvPr>
          <p:cNvSpPr txBox="1">
            <a:spLocks/>
          </p:cNvSpPr>
          <p:nvPr/>
        </p:nvSpPr>
        <p:spPr>
          <a:xfrm>
            <a:off x="116943" y="4075925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Et les céréales ?</a:t>
            </a:r>
          </a:p>
        </p:txBody>
      </p:sp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F49757F3-24D1-7BCF-EAF9-2252E38E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11"/>
          <a:stretch/>
        </p:blipFill>
        <p:spPr>
          <a:xfrm>
            <a:off x="150493" y="5022150"/>
            <a:ext cx="4743979" cy="1553785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032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12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Exemples de pouvoirs calorifiques 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20×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30×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3200" b="0" i="1" smtClean="0">
                                    <a:latin typeface="Cambria Math" panose="02040503050406030204" pitchFamily="18" charset="0"/>
                                  </a:rPr>
                                  <m:t>143×</m:t>
                                </m:r>
                                <m:sSup>
                                  <m:sSupPr>
                                    <m:ctrlP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fr-FR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fr-FR" sz="32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Tableau 6">
                <a:extLst>
                  <a:ext uri="{FF2B5EF4-FFF2-40B4-BE49-F238E27FC236}">
                    <a16:creationId xmlns:a16="http://schemas.microsoft.com/office/drawing/2014/main" id="{690FF52B-B48C-C680-5E4A-DFDBFF4F6DD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37007" y="1244082"/>
              <a:ext cx="9618894" cy="297398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809447">
                      <a:extLst>
                        <a:ext uri="{9D8B030D-6E8A-4147-A177-3AD203B41FA5}">
                          <a16:colId xmlns:a16="http://schemas.microsoft.com/office/drawing/2014/main" val="2485068520"/>
                        </a:ext>
                      </a:extLst>
                    </a:gridCol>
                    <a:gridCol w="4809447">
                      <a:extLst>
                        <a:ext uri="{9D8B030D-6E8A-4147-A177-3AD203B41FA5}">
                          <a16:colId xmlns:a16="http://schemas.microsoft.com/office/drawing/2014/main" val="244118480"/>
                        </a:ext>
                      </a:extLst>
                    </a:gridCol>
                  </a:tblGrid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600" dirty="0"/>
                            <a:t>Combustible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Pouvoir calorifique (kJ/kg)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41152498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Bois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125000" r="-507" b="-3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64980747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Charbon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225000" r="-507" b="-233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53228922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Ethanol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328421" r="-507" b="-135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6788566"/>
                      </a:ext>
                    </a:extLst>
                  </a:tr>
                  <a:tr h="5834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3200" dirty="0"/>
                            <a:t>Essence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53" t="-423958" r="-507" b="-343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11600074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itre 1">
            <a:extLst>
              <a:ext uri="{FF2B5EF4-FFF2-40B4-BE49-F238E27FC236}">
                <a16:creationId xmlns:a16="http://schemas.microsoft.com/office/drawing/2014/main" id="{124D1995-0E4C-D295-E1E1-FAED39258BD7}"/>
              </a:ext>
            </a:extLst>
          </p:cNvPr>
          <p:cNvSpPr txBox="1">
            <a:spLocks/>
          </p:cNvSpPr>
          <p:nvPr/>
        </p:nvSpPr>
        <p:spPr>
          <a:xfrm>
            <a:off x="116943" y="4075925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FF0000"/>
                </a:solidFill>
              </a:rPr>
              <a:t>Et les céréales ?</a:t>
            </a:r>
          </a:p>
        </p:txBody>
      </p:sp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F49757F3-24D1-7BCF-EAF9-2252E38E07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0411"/>
          <a:stretch/>
        </p:blipFill>
        <p:spPr>
          <a:xfrm>
            <a:off x="150493" y="5022150"/>
            <a:ext cx="4743979" cy="1553785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E059A4-C935-ED9E-C395-2A9E55772D46}"/>
                  </a:ext>
                </a:extLst>
              </p:cNvPr>
              <p:cNvSpPr txBox="1"/>
              <p:nvPr/>
            </p:nvSpPr>
            <p:spPr>
              <a:xfrm>
                <a:off x="6831723" y="5469593"/>
                <a:ext cx="3636939" cy="65889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𝟏𝟔</m:t>
                    </m:r>
                    <m:r>
                      <a:rPr lang="fr-FR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  <m:sup>
                        <m:r>
                          <a:rPr lang="fr-FR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fr-FR" sz="3600" b="1" dirty="0">
                    <a:solidFill>
                      <a:srgbClr val="FF0000"/>
                    </a:solidFill>
                  </a:rPr>
                  <a:t>kJ/kg</a:t>
                </a:r>
              </a:p>
            </p:txBody>
          </p:sp>
        </mc:Choice>
        <mc:Fallback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04E059A4-C935-ED9E-C395-2A9E55772D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723" y="5469593"/>
                <a:ext cx="3636939" cy="658898"/>
              </a:xfrm>
              <a:prstGeom prst="rect">
                <a:avLst/>
              </a:prstGeom>
              <a:blipFill>
                <a:blip r:embed="rId4"/>
                <a:stretch>
                  <a:fillRect t="-10000" r="-669" b="-33636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6FCACF7B-9AB1-D455-E297-5CA7DBB58B6B}"/>
              </a:ext>
            </a:extLst>
          </p:cNvPr>
          <p:cNvSpPr/>
          <p:nvPr/>
        </p:nvSpPr>
        <p:spPr>
          <a:xfrm>
            <a:off x="5091620" y="5613918"/>
            <a:ext cx="1660915" cy="41073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312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E1D50B-A0A8-2598-A5C3-2997785F1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13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C934767C-761B-6B2C-840F-BE83C195DA85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Détermination du pouvoir calorifique de l’éthanol : 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EBC66A1-A2B1-993B-7D1F-200019CCAE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089" y="976528"/>
            <a:ext cx="6595821" cy="49049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DA000099-6948-C75B-03A0-DAEC8B7547CA}"/>
              </a:ext>
            </a:extLst>
          </p:cNvPr>
          <p:cNvSpPr txBox="1"/>
          <p:nvPr/>
        </p:nvSpPr>
        <p:spPr>
          <a:xfrm>
            <a:off x="3467076" y="6033184"/>
            <a:ext cx="5257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Schéma de l’expérience</a:t>
            </a:r>
          </a:p>
        </p:txBody>
      </p:sp>
    </p:spTree>
    <p:extLst>
      <p:ext uri="{BB962C8B-B14F-4D97-AF65-F5344CB8AC3E}">
        <p14:creationId xmlns:p14="http://schemas.microsoft.com/office/powerpoint/2010/main" val="1710972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D402B592-3D1B-8DA8-3D4E-9D7BA321BBC3}"/>
              </a:ext>
            </a:extLst>
          </p:cNvPr>
          <p:cNvSpPr txBox="1"/>
          <p:nvPr/>
        </p:nvSpPr>
        <p:spPr>
          <a:xfrm>
            <a:off x="3043646" y="217715"/>
            <a:ext cx="6104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L’énergie chimique…</a:t>
            </a:r>
          </a:p>
        </p:txBody>
      </p:sp>
      <p:cxnSp>
        <p:nvCxnSpPr>
          <p:cNvPr id="6" name="Connecteur droit 11">
            <a:extLst>
              <a:ext uri="{FF2B5EF4-FFF2-40B4-BE49-F238E27FC236}">
                <a16:creationId xmlns:a16="http://schemas.microsoft.com/office/drawing/2014/main" id="{4037FFED-7668-EECF-663F-D2E722F6DF0E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5062251" y="1141045"/>
            <a:ext cx="2366555" cy="2741878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cxnSp>
        <p:nvCxnSpPr>
          <p:cNvPr id="7" name="Connecteur droit 13">
            <a:extLst>
              <a:ext uri="{FF2B5EF4-FFF2-40B4-BE49-F238E27FC236}">
                <a16:creationId xmlns:a16="http://schemas.microsoft.com/office/drawing/2014/main" id="{F73E09D7-9BDD-3770-6EA6-4C874FE9CC15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062251" y="3882923"/>
            <a:ext cx="2366555" cy="2547395"/>
          </a:xfrm>
          <a:prstGeom prst="straightConnector1">
            <a:avLst/>
          </a:prstGeom>
          <a:noFill/>
          <a:ln w="28575" cap="flat">
            <a:solidFill>
              <a:srgbClr val="FF0000"/>
            </a:solidFill>
            <a:prstDash val="solid"/>
            <a:miter/>
          </a:ln>
        </p:spPr>
      </p:cxnSp>
      <p:pic>
        <p:nvPicPr>
          <p:cNvPr id="8" name="Image 7" descr="Une image contenant texte, reçu, capture d’écran&#10;&#10;Description générée automatiquement">
            <a:extLst>
              <a:ext uri="{FF2B5EF4-FFF2-40B4-BE49-F238E27FC236}">
                <a16:creationId xmlns:a16="http://schemas.microsoft.com/office/drawing/2014/main" id="{38F795D7-5B60-264E-8939-06754439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7511" y="1141045"/>
            <a:ext cx="3163389" cy="5289273"/>
          </a:xfrm>
          <a:prstGeom prst="rect">
            <a:avLst/>
          </a:prstGeom>
          <a:noFill/>
          <a:ln w="38103" cap="sq">
            <a:solidFill>
              <a:srgbClr val="FF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CAF26EE-FC96-A8A0-C9F7-1CCF1D25E4EC}"/>
              </a:ext>
            </a:extLst>
          </p:cNvPr>
          <p:cNvSpPr/>
          <p:nvPr/>
        </p:nvSpPr>
        <p:spPr>
          <a:xfrm>
            <a:off x="7472347" y="1723729"/>
            <a:ext cx="3085012" cy="453414"/>
          </a:xfrm>
          <a:prstGeom prst="rect">
            <a:avLst/>
          </a:prstGeom>
          <a:noFill/>
          <a:ln w="38103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5" name="Image 16">
            <a:extLst>
              <a:ext uri="{FF2B5EF4-FFF2-40B4-BE49-F238E27FC236}">
                <a16:creationId xmlns:a16="http://schemas.microsoft.com/office/drawing/2014/main" id="{B54CC741-DC1F-1C63-7BE0-F48AE4C6B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264" y="1335527"/>
            <a:ext cx="3657987" cy="5094791"/>
          </a:xfrm>
          <a:prstGeom prst="rect">
            <a:avLst/>
          </a:prstGeom>
          <a:noFill/>
          <a:ln w="38103" cap="sq">
            <a:solidFill>
              <a:srgbClr val="000000"/>
            </a:solidFill>
            <a:prstDash val="solid"/>
            <a:miter/>
          </a:ln>
          <a:effectLst>
            <a:outerShdw dist="38096" dir="2700000" algn="tl">
              <a:srgbClr val="000000">
                <a:alpha val="43000"/>
              </a:srgbClr>
            </a:outerShdw>
          </a:effectLst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BD2EBE69-E88F-27E9-2E01-976759A90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515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7D3858-0A3D-C724-338B-062E27E0B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Problématique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6E1F4E-5145-FDEF-D31A-DB2B44BA7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2359882"/>
            <a:ext cx="11394041" cy="2458698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sz="5400" b="1" dirty="0"/>
              <a:t>Comment mesurer la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quantité</a:t>
            </a:r>
            <a:r>
              <a:rPr lang="fr-FR" sz="5400" b="1" dirty="0"/>
              <a:t>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d’énergie</a:t>
            </a:r>
            <a:r>
              <a:rPr lang="fr-FR" sz="5400" b="1" dirty="0"/>
              <a:t> récupérable à l’issue d’une </a:t>
            </a:r>
            <a:r>
              <a:rPr lang="fr-FR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transformation chimique </a:t>
            </a:r>
            <a:r>
              <a:rPr lang="fr-FR" sz="5400" b="1" dirty="0"/>
              <a:t>?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58A81A1-F061-650C-5924-6CD127C5C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1300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100D6-5C05-9715-C29A-D35309A5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54" y="-153720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1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A77FE5-F61D-2A72-B8E0-3E9D48ED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4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/>
              <p:nvPr/>
            </p:nvSpPr>
            <p:spPr>
              <a:xfrm>
                <a:off x="532810" y="1012594"/>
                <a:ext cx="11126379" cy="55316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𝑵𝒂𝑯𝑪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 →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𝑵</m:t>
                      </m:r>
                      <m:sSubSup>
                        <m:sSubSup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Sup>
                            <m:sSubSup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𝑶</m:t>
                              </m:r>
                            </m:e>
                            <m:sub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  <m:sup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bSup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fr-FR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FR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d>
                            <m:dPr>
                              <m:ctrlP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28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sz="28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10" y="1012594"/>
                <a:ext cx="11126379" cy="5531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249A3E9-5FCD-9A6B-5718-15460B5946C3}"/>
              </a:ext>
            </a:extLst>
          </p:cNvPr>
          <p:cNvSpPr txBox="1"/>
          <p:nvPr/>
        </p:nvSpPr>
        <p:spPr>
          <a:xfrm>
            <a:off x="760982" y="1565759"/>
            <a:ext cx="172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Bicarbonate de sodium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F8E6C-198F-6958-A76F-B52ECF8612A8}"/>
              </a:ext>
            </a:extLst>
          </p:cNvPr>
          <p:cNvSpPr txBox="1"/>
          <p:nvPr/>
        </p:nvSpPr>
        <p:spPr>
          <a:xfrm>
            <a:off x="2447656" y="1565759"/>
            <a:ext cx="29907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Acide éthanoïque (vinaigre)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A22DBDE-5FB7-3503-9D59-1E956D9C7C23}"/>
              </a:ext>
            </a:extLst>
          </p:cNvPr>
          <p:cNvCxnSpPr/>
          <p:nvPr/>
        </p:nvCxnSpPr>
        <p:spPr>
          <a:xfrm>
            <a:off x="11743362" y="47774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E6C64911-4584-7D58-0EFC-41933CFF5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024" y="2396756"/>
            <a:ext cx="7335320" cy="42576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6841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100D6-5C05-9715-C29A-D35309A5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" y="60664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Expérience 2 :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A77FE5-F61D-2A72-B8E0-3E9D48ED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5</a:t>
            </a:fld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/>
              <p:nvPr/>
            </p:nvSpPr>
            <p:spPr>
              <a:xfrm>
                <a:off x="4940010" y="549690"/>
                <a:ext cx="5754974" cy="645754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𝑶</m:t>
                      </m:r>
                      <m:sSubSup>
                        <m:sSubSup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𝒂𝒒</m:t>
                          </m:r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 →</m:t>
                      </m:r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b>
                          <m:d>
                            <m:dPr>
                              <m:ctrlPr>
                                <a:rPr lang="fr-FR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1" i="1" smtClean="0"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5" name="ZoneTexte 4">
                <a:extLst>
                  <a:ext uri="{FF2B5EF4-FFF2-40B4-BE49-F238E27FC236}">
                    <a16:creationId xmlns:a16="http://schemas.microsoft.com/office/drawing/2014/main" id="{6F8C698E-B237-740F-C5E8-4277A02B8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010" y="549690"/>
                <a:ext cx="5754974" cy="6457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7249A3E9-5FCD-9A6B-5718-15460B5946C3}"/>
              </a:ext>
            </a:extLst>
          </p:cNvPr>
          <p:cNvSpPr txBox="1"/>
          <p:nvPr/>
        </p:nvSpPr>
        <p:spPr>
          <a:xfrm>
            <a:off x="4940010" y="1270739"/>
            <a:ext cx="1727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Grâce à la soude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3EF8E6C-198F-6958-A76F-B52ECF8612A8}"/>
              </a:ext>
            </a:extLst>
          </p:cNvPr>
          <p:cNvSpPr txBox="1"/>
          <p:nvPr/>
        </p:nvSpPr>
        <p:spPr>
          <a:xfrm>
            <a:off x="6744984" y="1270739"/>
            <a:ext cx="230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FF0000"/>
                </a:solidFill>
              </a:rPr>
              <a:t>Grâce à l’acide chlorhydrique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A22DBDE-5FB7-3503-9D59-1E956D9C7C23}"/>
              </a:ext>
            </a:extLst>
          </p:cNvPr>
          <p:cNvCxnSpPr/>
          <p:nvPr/>
        </p:nvCxnSpPr>
        <p:spPr>
          <a:xfrm>
            <a:off x="11743362" y="47774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>
            <a:extLst>
              <a:ext uri="{FF2B5EF4-FFF2-40B4-BE49-F238E27FC236}">
                <a16:creationId xmlns:a16="http://schemas.microsoft.com/office/drawing/2014/main" id="{3577F84A-FEDE-86A2-9DFF-910AC9E5A1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43" y="2562131"/>
            <a:ext cx="7358009" cy="4289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9C949C07-3682-C464-C124-B7991F0A6BB4}"/>
              </a:ext>
            </a:extLst>
          </p:cNvPr>
          <p:cNvCxnSpPr>
            <a:cxnSpLocks/>
          </p:cNvCxnSpPr>
          <p:nvPr/>
        </p:nvCxnSpPr>
        <p:spPr>
          <a:xfrm flipV="1">
            <a:off x="6205591" y="3051425"/>
            <a:ext cx="1474845" cy="1232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BDDDECB-0ADE-CFEA-6F46-68269402D41B}"/>
                  </a:ext>
                </a:extLst>
              </p:cNvPr>
              <p:cNvSpPr txBox="1"/>
              <p:nvPr/>
            </p:nvSpPr>
            <p:spPr>
              <a:xfrm>
                <a:off x="7896546" y="2747233"/>
                <a:ext cx="4171308" cy="329923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FR" sz="32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Indicateur :</a:t>
                </a:r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800" b="1" dirty="0"/>
                  <a:t>Bleu</a:t>
                </a:r>
                <a:r>
                  <a:rPr lang="fr-FR" sz="2800" dirty="0"/>
                  <a:t> en présence d’ions </a:t>
                </a:r>
                <a14:m>
                  <m:oMath xmlns:m="http://schemas.openxmlformats.org/officeDocument/2006/math">
                    <m:r>
                      <a:rPr lang="fr-FR" sz="2800" b="1" i="1" smtClean="0">
                        <a:latin typeface="Cambria Math" panose="02040503050406030204" pitchFamily="18" charset="0"/>
                      </a:rPr>
                      <m:t>𝑶</m:t>
                    </m:r>
                    <m:sSubSup>
                      <m:sSub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fr-FR" sz="2800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800" b="1" dirty="0"/>
                  <a:t>Jaune</a:t>
                </a:r>
                <a:r>
                  <a:rPr lang="fr-FR" sz="2800" dirty="0"/>
                  <a:t> en présence d’ions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fr-FR" sz="28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𝑯</m:t>
                        </m:r>
                      </m:e>
                      <m:sub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𝒂𝒒</m:t>
                        </m:r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fr-FR" sz="2800" b="1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fr-FR" sz="2800" b="1" dirty="0"/>
              </a:p>
              <a:p>
                <a:pPr marL="914400" lvl="1" indent="-457200">
                  <a:buFont typeface="Arial" panose="020B0604020202020204" pitchFamily="34" charset="0"/>
                  <a:buChar char="•"/>
                </a:pPr>
                <a:r>
                  <a:rPr lang="fr-FR" sz="2800" b="1" dirty="0"/>
                  <a:t>Vert</a:t>
                </a:r>
                <a:r>
                  <a:rPr lang="fr-FR" sz="2800" dirty="0"/>
                  <a:t> si ni l’un ni l’autre</a:t>
                </a: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1BDDDECB-0ADE-CFEA-6F46-68269402D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6546" y="2747233"/>
                <a:ext cx="4171308" cy="3299237"/>
              </a:xfrm>
              <a:prstGeom prst="rect">
                <a:avLst/>
              </a:prstGeom>
              <a:blipFill>
                <a:blip r:embed="rId4"/>
                <a:stretch>
                  <a:fillRect l="-3478" t="-2198" b="-3846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571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8DF97C-9ABD-74A1-647D-80AA2C5B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6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283B20F-C981-96F5-6D4C-BB634E190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" y="60664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Récapitulons :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E1CADEA8-60D7-CBC0-A56D-0255DE700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26513"/>
              </p:ext>
            </p:extLst>
          </p:nvPr>
        </p:nvGraphicFramePr>
        <p:xfrm>
          <a:off x="116942" y="1792679"/>
          <a:ext cx="11934645" cy="3272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84276">
                  <a:extLst>
                    <a:ext uri="{9D8B030D-6E8A-4147-A177-3AD203B41FA5}">
                      <a16:colId xmlns:a16="http://schemas.microsoft.com/office/drawing/2014/main" val="1310011305"/>
                    </a:ext>
                  </a:extLst>
                </a:gridCol>
                <a:gridCol w="2438602">
                  <a:extLst>
                    <a:ext uri="{9D8B030D-6E8A-4147-A177-3AD203B41FA5}">
                      <a16:colId xmlns:a16="http://schemas.microsoft.com/office/drawing/2014/main" val="2225190050"/>
                    </a:ext>
                  </a:extLst>
                </a:gridCol>
                <a:gridCol w="2250041">
                  <a:extLst>
                    <a:ext uri="{9D8B030D-6E8A-4147-A177-3AD203B41FA5}">
                      <a16:colId xmlns:a16="http://schemas.microsoft.com/office/drawing/2014/main" val="889971192"/>
                    </a:ext>
                  </a:extLst>
                </a:gridCol>
                <a:gridCol w="2296762">
                  <a:extLst>
                    <a:ext uri="{9D8B030D-6E8A-4147-A177-3AD203B41FA5}">
                      <a16:colId xmlns:a16="http://schemas.microsoft.com/office/drawing/2014/main" val="296703563"/>
                    </a:ext>
                  </a:extLst>
                </a:gridCol>
                <a:gridCol w="2264964">
                  <a:extLst>
                    <a:ext uri="{9D8B030D-6E8A-4147-A177-3AD203B41FA5}">
                      <a16:colId xmlns:a16="http://schemas.microsoft.com/office/drawing/2014/main" val="121728849"/>
                    </a:ext>
                  </a:extLst>
                </a:gridCol>
              </a:tblGrid>
              <a:tr h="452063">
                <a:tc>
                  <a:txBody>
                    <a:bodyPr/>
                    <a:lstStyle/>
                    <a:p>
                      <a:pPr algn="ctr"/>
                      <a:endParaRPr lang="fr-FR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Evolution de la température du système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Evolution de l’énergie thermique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Evolution de l'énergie chimique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Conversion d’énergie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5375032"/>
                  </a:ext>
                </a:extLst>
              </a:tr>
              <a:tr h="956162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Réaction endothermique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Diminution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Diminution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Augmentation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Thermique </a:t>
                      </a:r>
                      <a:r>
                        <a:rPr lang="fr-FR" sz="2800" dirty="0">
                          <a:sym typeface="Wingdings" panose="05000000000000000000" pitchFamily="2" charset="2"/>
                        </a:rPr>
                        <a:t> Chimique</a:t>
                      </a:r>
                      <a:endParaRPr lang="fr-F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1023762"/>
                  </a:ext>
                </a:extLst>
              </a:tr>
              <a:tr h="773921">
                <a:tc>
                  <a:txBody>
                    <a:bodyPr/>
                    <a:lstStyle/>
                    <a:p>
                      <a:pPr algn="ctr"/>
                      <a:r>
                        <a:rPr lang="fr-FR" sz="2800" b="1" dirty="0"/>
                        <a:t>Réaction exothermique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Augmentation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Augmentation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Diminution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800" dirty="0"/>
                        <a:t>Chimique </a:t>
                      </a:r>
                      <a:r>
                        <a:rPr lang="fr-FR" sz="2800" dirty="0">
                          <a:sym typeface="Wingdings" panose="05000000000000000000" pitchFamily="2" charset="2"/>
                        </a:rPr>
                        <a:t> Thermique</a:t>
                      </a:r>
                      <a:endParaRPr lang="fr-FR" sz="2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9108847"/>
                  </a:ext>
                </a:extLst>
              </a:tr>
            </a:tbl>
          </a:graphicData>
        </a:graphic>
      </p:graphicFrame>
      <p:sp>
        <p:nvSpPr>
          <p:cNvPr id="7" name="ZoneTexte 6">
            <a:extLst>
              <a:ext uri="{FF2B5EF4-FFF2-40B4-BE49-F238E27FC236}">
                <a16:creationId xmlns:a16="http://schemas.microsoft.com/office/drawing/2014/main" id="{EB484661-254B-FB6E-6978-4F7C6EEE0C8D}"/>
              </a:ext>
            </a:extLst>
          </p:cNvPr>
          <p:cNvSpPr txBox="1"/>
          <p:nvPr/>
        </p:nvSpPr>
        <p:spPr>
          <a:xfrm>
            <a:off x="2901342" y="5471773"/>
            <a:ext cx="6389316" cy="10772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/>
              <a:t>Propriétés des réactions endothermiques et exothermiques</a:t>
            </a:r>
          </a:p>
        </p:txBody>
      </p:sp>
    </p:spTree>
    <p:extLst>
      <p:ext uri="{BB962C8B-B14F-4D97-AF65-F5344CB8AC3E}">
        <p14:creationId xmlns:p14="http://schemas.microsoft.com/office/powerpoint/2010/main" val="3605324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38B1512-9A5E-2852-CFA8-3475B30A3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7</a:t>
            </a:fld>
            <a:endParaRPr lang="fr-FR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DC3B2BA-7EE2-DF3E-112E-D27AB288D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336961" y="1386227"/>
            <a:ext cx="5518078" cy="4717957"/>
          </a:xfrm>
          <a:ln w="18004">
            <a:solidFill>
              <a:srgbClr val="000000"/>
            </a:solidFill>
            <a:prstDash val="solid"/>
          </a:ln>
        </p:spPr>
      </p:pic>
      <p:sp>
        <p:nvSpPr>
          <p:cNvPr id="6" name="Titre 1">
            <a:extLst>
              <a:ext uri="{FF2B5EF4-FFF2-40B4-BE49-F238E27FC236}">
                <a16:creationId xmlns:a16="http://schemas.microsoft.com/office/drawing/2014/main" id="{9D4AC7C5-035B-ACE2-FD01-8AB6C73F0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3" y="60664"/>
            <a:ext cx="10515600" cy="1325563"/>
          </a:xfrm>
        </p:spPr>
        <p:txBody>
          <a:bodyPr/>
          <a:lstStyle/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triangle du feu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E6270D9-DFC0-2A75-0F56-FC50DD19F55C}"/>
              </a:ext>
            </a:extLst>
          </p:cNvPr>
          <p:cNvSpPr txBox="1"/>
          <p:nvPr/>
        </p:nvSpPr>
        <p:spPr>
          <a:xfrm>
            <a:off x="204455" y="6319801"/>
            <a:ext cx="2034966" cy="38582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1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Source  : SSIAP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214D940C-011D-D62C-3238-86313E7C05E8}"/>
              </a:ext>
            </a:extLst>
          </p:cNvPr>
          <p:cNvSpPr txBox="1"/>
          <p:nvPr/>
        </p:nvSpPr>
        <p:spPr>
          <a:xfrm>
            <a:off x="513562" y="1659276"/>
            <a:ext cx="2302116" cy="1170700"/>
          </a:xfrm>
          <a:prstGeom prst="rect">
            <a:avLst/>
          </a:prstGeom>
          <a:noFill/>
          <a:ln w="18004" cap="flat">
            <a:solidFill>
              <a:srgbClr val="FF0000"/>
            </a:solidFill>
            <a:prstDash val="solid"/>
            <a:miter/>
          </a:ln>
        </p:spPr>
        <p:txBody>
          <a:bodyPr vert="horz" wrap="none" lIns="99002" tIns="54004" rIns="99002" bIns="54004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Bois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Gaz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Hydrocarbures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2F955C-EC6A-A911-BE40-FC0E4D4CCBB1}"/>
              </a:ext>
            </a:extLst>
          </p:cNvPr>
          <p:cNvSpPr txBox="1"/>
          <p:nvPr/>
        </p:nvSpPr>
        <p:spPr>
          <a:xfrm>
            <a:off x="9309290" y="1221684"/>
            <a:ext cx="2646505" cy="462942"/>
          </a:xfrm>
          <a:prstGeom prst="rect">
            <a:avLst/>
          </a:prstGeom>
          <a:noFill/>
          <a:ln w="18004" cap="flat">
            <a:solidFill>
              <a:srgbClr val="FF0000"/>
            </a:solidFill>
            <a:prstDash val="solid"/>
            <a:miter/>
          </a:ln>
        </p:spPr>
        <p:txBody>
          <a:bodyPr vert="horz" wrap="none" lIns="99002" tIns="54004" rIns="99002" bIns="54004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Dioxygène</a:t>
            </a: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 de </a:t>
            </a: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l’air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27EF287-9C7C-DAC3-DEB0-B7BE6AA96D44}"/>
              </a:ext>
            </a:extLst>
          </p:cNvPr>
          <p:cNvSpPr txBox="1"/>
          <p:nvPr/>
        </p:nvSpPr>
        <p:spPr>
          <a:xfrm>
            <a:off x="9660606" y="4597405"/>
            <a:ext cx="1943872" cy="1170700"/>
          </a:xfrm>
          <a:prstGeom prst="rect">
            <a:avLst/>
          </a:prstGeom>
          <a:noFill/>
          <a:ln w="18004" cap="flat">
            <a:solidFill>
              <a:srgbClr val="FF0000"/>
            </a:solidFill>
            <a:prstDash val="solid"/>
            <a:miter/>
          </a:ln>
        </p:spPr>
        <p:txBody>
          <a:bodyPr vert="horz" wrap="square" lIns="99002" tIns="54004" rIns="99002" bIns="54004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Soleil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Allumette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 dirty="0" err="1">
                <a:solidFill>
                  <a:srgbClr val="000000"/>
                </a:solidFill>
                <a:uFillTx/>
                <a:latin typeface="Liberation Sans" pitchFamily="18"/>
                <a:ea typeface="Microsoft YaHei" pitchFamily="2"/>
                <a:cs typeface="Mangal" pitchFamily="2"/>
              </a:rPr>
              <a:t>Etincelle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Liberation Sans" pitchFamily="18"/>
              <a:ea typeface="Microsoft YaHei" pitchFamily="2"/>
              <a:cs typeface="Mangal" pitchFamily="2"/>
            </a:endParaRP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5824F5FC-40E9-CDB3-EFEA-00F0B0D57BF0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2815678" y="2244626"/>
            <a:ext cx="1365904" cy="3803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CBDF83F-BB6C-FFDA-32AB-8D332407D8F4}"/>
              </a:ext>
            </a:extLst>
          </p:cNvPr>
          <p:cNvCxnSpPr>
            <a:cxnSpLocks/>
            <a:endCxn id="9" idx="1"/>
          </p:cNvCxnSpPr>
          <p:nvPr/>
        </p:nvCxnSpPr>
        <p:spPr>
          <a:xfrm flipV="1">
            <a:off x="8178229" y="1453155"/>
            <a:ext cx="1131061" cy="11992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F21C46FD-E712-ED3F-4B3C-05148B9A0FA9}"/>
              </a:ext>
            </a:extLst>
          </p:cNvPr>
          <p:cNvCxnSpPr>
            <a:cxnSpLocks/>
          </p:cNvCxnSpPr>
          <p:nvPr/>
        </p:nvCxnSpPr>
        <p:spPr>
          <a:xfrm>
            <a:off x="8260422" y="5075434"/>
            <a:ext cx="1387273" cy="816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72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C4D082-D837-2B85-E538-0905DD3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8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A06C1A-0F6D-DE3F-AF0D-A654E913AE5D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combustions utiles dans la vie quotidienne :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C8EE9C8-4CD2-84F3-198B-6A345D10DB8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01920" y="1783204"/>
            <a:ext cx="5160758" cy="2908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FDE4EDA-5BDE-5386-5D40-AB118A00F312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15265" y="1591595"/>
            <a:ext cx="4590669" cy="32915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C3759FBB-FD6D-231F-2F90-D5677B702E63}"/>
              </a:ext>
            </a:extLst>
          </p:cNvPr>
          <p:cNvSpPr txBox="1">
            <a:spLocks/>
          </p:cNvSpPr>
          <p:nvPr/>
        </p:nvSpPr>
        <p:spPr>
          <a:xfrm>
            <a:off x="301920" y="4983571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Pour se chauffer…</a:t>
            </a:r>
          </a:p>
        </p:txBody>
      </p:sp>
    </p:spTree>
    <p:extLst>
      <p:ext uri="{BB962C8B-B14F-4D97-AF65-F5344CB8AC3E}">
        <p14:creationId xmlns:p14="http://schemas.microsoft.com/office/powerpoint/2010/main" val="136088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2C4D082-D837-2B85-E538-0905DD3B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AE089-35DF-4424-AE52-DA34BEBC1234}" type="slidenum">
              <a:rPr lang="fr-FR" smtClean="0"/>
              <a:t>9</a:t>
            </a:fld>
            <a:endParaRPr lang="fr-FR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3A06C1A-0F6D-DE3F-AF0D-A654E913AE5D}"/>
              </a:ext>
            </a:extLst>
          </p:cNvPr>
          <p:cNvSpPr txBox="1">
            <a:spLocks/>
          </p:cNvSpPr>
          <p:nvPr/>
        </p:nvSpPr>
        <p:spPr>
          <a:xfrm>
            <a:off x="116943" y="60664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combustions utiles dans la vie quotidienne : 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C3759FBB-FD6D-231F-2F90-D5677B702E63}"/>
              </a:ext>
            </a:extLst>
          </p:cNvPr>
          <p:cNvSpPr txBox="1">
            <a:spLocks/>
          </p:cNvSpPr>
          <p:nvPr/>
        </p:nvSpPr>
        <p:spPr>
          <a:xfrm>
            <a:off x="301920" y="4983571"/>
            <a:ext cx="109380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b="1" dirty="0"/>
              <a:t>Pour s’alimenter…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28FDC2D-3DFA-0E19-B400-02BD79F6295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08568" y="1532303"/>
            <a:ext cx="5177400" cy="345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594B59D-70FE-B993-DB60-B2843904253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01249" y="1532303"/>
            <a:ext cx="5177148" cy="34512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0209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293</Words>
  <Application>Microsoft Office PowerPoint</Application>
  <PresentationFormat>Grand écran</PresentationFormat>
  <Paragraphs>96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Liberation Sans</vt:lpstr>
      <vt:lpstr>StarSymbol</vt:lpstr>
      <vt:lpstr>Wingdings</vt:lpstr>
      <vt:lpstr>Thème Office</vt:lpstr>
      <vt:lpstr>Présentation PowerPoint</vt:lpstr>
      <vt:lpstr>Présentation PowerPoint</vt:lpstr>
      <vt:lpstr>Problématique</vt:lpstr>
      <vt:lpstr>Expérience 1 :</vt:lpstr>
      <vt:lpstr>Expérience 2 :</vt:lpstr>
      <vt:lpstr>Récapitulons : </vt:lpstr>
      <vt:lpstr>Le triangle du feu :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Mathieu Berdous</dc:creator>
  <cp:lastModifiedBy>Mathieu Berdous</cp:lastModifiedBy>
  <cp:revision>5</cp:revision>
  <dcterms:created xsi:type="dcterms:W3CDTF">2022-05-31T11:27:47Z</dcterms:created>
  <dcterms:modified xsi:type="dcterms:W3CDTF">2022-05-31T17:14:31Z</dcterms:modified>
</cp:coreProperties>
</file>