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5" r:id="rId9"/>
    <p:sldId id="266" r:id="rId10"/>
    <p:sldId id="261" r:id="rId11"/>
    <p:sldId id="267" r:id="rId12"/>
    <p:sldId id="26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5D50C-9151-499D-8187-2BF741339881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6D6AC-7E11-46F7-8400-61647F4C8F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945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6D6AC-7E11-46F7-8400-61647F4C8F7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309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6D6AC-7E11-46F7-8400-61647F4C8F7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05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56D6AC-7E11-46F7-8400-61647F4C8F7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370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01209D-FB63-4B20-AEFA-9D5E5D7FD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DA545A-5B5E-485E-89EE-82AF9BB7F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EC1E89-74B2-4A8A-9F67-18CDABB4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C19823-4324-4E3F-AE00-9A4E438B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BD757-D70E-40AD-BF7F-5978FDF2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28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1DFE05-7D9D-4282-BEB6-BC41DF20A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1A12D23-BC48-4205-AF5E-72FD4E11D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AEF122-1E79-4FE4-BE50-EF9EE78E6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0F808C-52BB-492C-B2C8-88D3D629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47867B-D71F-4FD1-A04D-B16940B1E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555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C796A07-92E8-4838-B860-9A032E7134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B4248B5-2870-413F-A970-E4CC60F7D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C0BEBF-8683-451C-BB21-150198E85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2046B9-3140-4638-B3E8-03C8D03EF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EADBFD-9DBB-4A98-8C6D-0DD17160A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3792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95677F-5170-4603-B552-B3F419278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4B14FC-15F7-42B2-B1E7-BBC107E3D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21AC66-2736-433E-99AF-13CED837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33F6F0-537D-4701-9F96-44110B2DF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F7A421-DF67-4B4E-AB58-951AACEE2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51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8D9E27-26C7-434C-ACF9-77411A245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57308B-1773-4CFA-A4BA-7CDD5252D2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7B14AB-0E9A-4BA5-9172-E299D7A42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23411A-456D-4267-BF53-8A4098DE5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46D016-5724-4BEB-B71E-D12117214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77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5B6A7E-101A-4725-B1B6-D2D4B2F01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FFDD5D-2F39-482B-B5A4-DD4742DD7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9796D6-61DD-4C78-8612-80BF81190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8396A0-22F4-4DD2-8D55-D97E8CFB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717157-6713-463A-B41C-21E282FBB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CE96F3-0726-4452-980A-ECB8A3830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119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BFE818-EC53-4F4F-ADB8-B21AC1E1B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3E1F7-1BA8-4AA7-B215-028E93FBF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52FBF3F-5CA2-4498-966B-EBFBF623D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7904E18-11AF-408A-81D7-167DB746E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644115F-FFA2-489B-A445-8C7391F1C4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C0088B4-BED9-400B-8389-AE91BEA43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6D0DE81-F4F8-49A2-8FFC-58062FB12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800F67-C530-43D2-B158-4B5318BC4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7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68D1D3-CEC5-469A-A881-FE74A8546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1C7485-6646-48A9-89AC-8727EA0DE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4F3752E-BA8A-4FBE-9DB7-5EE68083C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C6EE0A-55BE-4E37-9EB1-9E6BECE11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8088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0A1F661-E5FA-41F7-BE64-29316C91A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0E38668-8733-410D-B18C-A6582C634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AD36085-3746-480D-9CB8-88C02B230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31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C65402-4A12-4B38-96D2-C5F355E6C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FC5354-8C3C-404A-93F5-F0BD2026E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43C7A2-CFEE-4E5D-9EBE-1B4A8282D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3D506A-B057-42F7-BCFE-41F5FF53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BA99818-FF07-45D4-9955-3526B62F3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072553-0F0D-409F-896A-2DCB67835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0496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34636A-A09B-4C8C-BC14-FED43F0D6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0CB3368-7CBF-4FC3-A74D-185335E50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C97E4C0-0E5E-4B21-B8BB-8F34F2C235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8A9B44-89E5-47CD-823A-5457F6014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085E06-9425-4181-9A23-24042CA62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26B6FE-08A8-4246-96BD-BAAAA9F2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83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A1362FE-4256-4DD8-BF64-86267D96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9064FE-98D8-43C9-A636-06EB955CC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C1CBB5-B698-450D-ACAB-342F4C828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588AB-D703-4330-84C5-6A670628864E}" type="datetimeFigureOut">
              <a:rPr lang="fr-FR" smtClean="0"/>
              <a:t>06/06/2022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9072A0-41E7-4B00-89CE-D396CE8D1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1D013B-2B18-4C6A-A919-1BD26C2159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70225-1115-4C0C-8CF8-55F91D55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52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041EE46-1950-40F5-85A9-4524D9EE7B6D}"/>
              </a:ext>
            </a:extLst>
          </p:cNvPr>
          <p:cNvSpPr txBox="1"/>
          <p:nvPr/>
        </p:nvSpPr>
        <p:spPr>
          <a:xfrm>
            <a:off x="957942" y="609599"/>
            <a:ext cx="454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CA3965F-784B-456F-A76F-CF8522FE4D31}"/>
                  </a:ext>
                </a:extLst>
              </p:cNvPr>
              <p:cNvSpPr txBox="1"/>
              <p:nvPr/>
            </p:nvSpPr>
            <p:spPr>
              <a:xfrm>
                <a:off x="5125766" y="2926384"/>
                <a:ext cx="1940467" cy="53905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CA3965F-784B-456F-A76F-CF8522FE4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766" y="2926384"/>
                <a:ext cx="1940467" cy="5390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F5053077-F039-4616-9880-E6B40747D324}"/>
              </a:ext>
            </a:extLst>
          </p:cNvPr>
          <p:cNvSpPr txBox="1"/>
          <p:nvPr/>
        </p:nvSpPr>
        <p:spPr>
          <a:xfrm>
            <a:off x="301304" y="2072529"/>
            <a:ext cx="116816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Réaction (ou transformation) totale : </a:t>
            </a:r>
            <a:r>
              <a:rPr lang="fr-FR" sz="2000" dirty="0"/>
              <a:t>réaction qui se caractérise par la consommation totale de l’un des réactifs (réactif limitant) et pour laquelle l’avancement final </a:t>
            </a:r>
            <a:r>
              <a:rPr lang="fr-FR" sz="2000" i="1" dirty="0"/>
              <a:t>x</a:t>
            </a:r>
            <a:r>
              <a:rPr lang="fr-FR" sz="2000" i="1" baseline="-25000" dirty="0"/>
              <a:t>f</a:t>
            </a:r>
            <a:r>
              <a:rPr lang="fr-FR" sz="2000" dirty="0"/>
              <a:t> est égal à l’avancement maximal </a:t>
            </a:r>
            <a:r>
              <a:rPr lang="fr-FR" sz="2000" i="1" dirty="0"/>
              <a:t>x</a:t>
            </a:r>
            <a:r>
              <a:rPr lang="fr-FR" sz="2000" i="1" baseline="-25000" dirty="0"/>
              <a:t>max</a:t>
            </a:r>
            <a:r>
              <a:rPr lang="fr-FR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lvl="4"/>
            <a:r>
              <a:rPr lang="fr-FR" sz="2000" dirty="0"/>
              <a:t>			</a:t>
            </a:r>
          </a:p>
          <a:p>
            <a:pPr lvl="4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44048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1E7F8E-28BB-49D4-9B31-637B5022D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291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Résultats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0D046356-BB43-4673-AEA9-DB257E6C7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1830"/>
              </p:ext>
            </p:extLst>
          </p:nvPr>
        </p:nvGraphicFramePr>
        <p:xfrm>
          <a:off x="838200" y="2147887"/>
          <a:ext cx="10515600" cy="33474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80150046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27256134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89453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1240149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3757099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02944489"/>
                    </a:ext>
                  </a:extLst>
                </a:gridCol>
              </a:tblGrid>
              <a:tr h="836869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Solution 1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Solution 2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Solution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Solution 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Solution 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152362"/>
                  </a:ext>
                </a:extLst>
              </a:tr>
              <a:tr h="83686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V</a:t>
                      </a:r>
                      <a:r>
                        <a:rPr lang="fr-FR" sz="2400" b="1" baseline="-25000" dirty="0"/>
                        <a:t>fe</a:t>
                      </a:r>
                      <a:r>
                        <a:rPr lang="fr-FR" sz="2400" dirty="0"/>
                        <a:t> (mL)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5,0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5,0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15,0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5,0 ± 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2627575"/>
                  </a:ext>
                </a:extLst>
              </a:tr>
              <a:tr h="83686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/>
                        <a:t>V</a:t>
                      </a:r>
                      <a:r>
                        <a:rPr lang="fr-FR" sz="2400" b="1" baseline="-25000" dirty="0"/>
                        <a:t>SCN</a:t>
                      </a:r>
                      <a:r>
                        <a:rPr lang="fr-FR" sz="2400" dirty="0"/>
                        <a:t> (mL)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10,0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5,0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15,0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5,0 ± 0,3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/>
                        <a:t>5,0 ± 0,3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6604254"/>
                  </a:ext>
                </a:extLst>
              </a:tr>
              <a:tr h="836869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FF0000"/>
                          </a:solidFill>
                        </a:rPr>
                        <a:t>Q</a:t>
                      </a:r>
                      <a:r>
                        <a:rPr lang="fr-FR" sz="2400" b="1" baseline="-25000" dirty="0">
                          <a:solidFill>
                            <a:srgbClr val="FF0000"/>
                          </a:solidFill>
                        </a:rPr>
                        <a:t>r,f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10,2 ± 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9,8 ± 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10,3 ± 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9,7 ± 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</a:rPr>
                        <a:t>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6716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773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3AF28-9EFD-40A9-B57E-DC0AF50E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C12127-F147-4EAE-8369-72C33F01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C1F165-3B69-4C51-8134-6FF5F9F01171}"/>
              </a:ext>
            </a:extLst>
          </p:cNvPr>
          <p:cNvSpPr/>
          <p:nvPr/>
        </p:nvSpPr>
        <p:spPr>
          <a:xfrm>
            <a:off x="-1174376" y="-528917"/>
            <a:ext cx="13671176" cy="84716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779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C3CCC367-8ECF-421A-A12A-9194C5A2E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0291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495E120-DD88-4EAA-95C6-D65D091D8223}"/>
                  </a:ext>
                </a:extLst>
              </p:cNvPr>
              <p:cNvSpPr txBox="1"/>
              <p:nvPr/>
            </p:nvSpPr>
            <p:spPr>
              <a:xfrm>
                <a:off x="2711670" y="1821160"/>
                <a:ext cx="5761770" cy="58971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𝐹𝑒𝑆𝐶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495E120-DD88-4EAA-95C6-D65D091D8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670" y="1821160"/>
                <a:ext cx="5761770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au 6">
                <a:extLst>
                  <a:ext uri="{FF2B5EF4-FFF2-40B4-BE49-F238E27FC236}">
                    <a16:creationId xmlns:a16="http://schemas.microsoft.com/office/drawing/2014/main" id="{E8C8A84C-926D-4792-922F-156F8D1989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4938435"/>
                  </p:ext>
                </p:extLst>
              </p:nvPr>
            </p:nvGraphicFramePr>
            <p:xfrm>
              <a:off x="838200" y="2576179"/>
              <a:ext cx="7887788" cy="949071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1834102">
                      <a:extLst>
                        <a:ext uri="{9D8B030D-6E8A-4147-A177-3AD203B41FA5}">
                          <a16:colId xmlns:a16="http://schemas.microsoft.com/office/drawing/2014/main" val="2559568920"/>
                        </a:ext>
                      </a:extLst>
                    </a:gridCol>
                    <a:gridCol w="1753354">
                      <a:extLst>
                        <a:ext uri="{9D8B030D-6E8A-4147-A177-3AD203B41FA5}">
                          <a16:colId xmlns:a16="http://schemas.microsoft.com/office/drawing/2014/main" val="3378892917"/>
                        </a:ext>
                      </a:extLst>
                    </a:gridCol>
                    <a:gridCol w="2030200">
                      <a:extLst>
                        <a:ext uri="{9D8B030D-6E8A-4147-A177-3AD203B41FA5}">
                          <a16:colId xmlns:a16="http://schemas.microsoft.com/office/drawing/2014/main" val="114728018"/>
                        </a:ext>
                      </a:extLst>
                    </a:gridCol>
                    <a:gridCol w="2270132">
                      <a:extLst>
                        <a:ext uri="{9D8B030D-6E8A-4147-A177-3AD203B41FA5}">
                          <a16:colId xmlns:a16="http://schemas.microsoft.com/office/drawing/2014/main" val="248919403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16063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𝒇</m:t>
                                    </m:r>
                                  </m:sub>
                                </m:sSub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𝒆𝒒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𝑪</m:t>
                                    </m:r>
                                  </m:e>
                                  <m:sub>
                                    <m:r>
                                      <a:rPr lang="fr-FR" sz="2400" b="1" i="1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 −</m:t>
                                </m:r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fr-FR" sz="2400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fr-FR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99552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au 6">
                <a:extLst>
                  <a:ext uri="{FF2B5EF4-FFF2-40B4-BE49-F238E27FC236}">
                    <a16:creationId xmlns:a16="http://schemas.microsoft.com/office/drawing/2014/main" id="{E8C8A84C-926D-4792-922F-156F8D19897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34938435"/>
                  </p:ext>
                </p:extLst>
              </p:nvPr>
            </p:nvGraphicFramePr>
            <p:xfrm>
              <a:off x="838200" y="2576179"/>
              <a:ext cx="7887788" cy="949071"/>
            </p:xfrm>
            <a:graphic>
              <a:graphicData uri="http://schemas.openxmlformats.org/drawingml/2006/table">
                <a:tbl>
                  <a:tblPr firstRow="1" bandRow="1">
                    <a:tableStyleId>{0505E3EF-67EA-436B-97B2-0124C06EBD24}</a:tableStyleId>
                  </a:tblPr>
                  <a:tblGrid>
                    <a:gridCol w="1834102">
                      <a:extLst>
                        <a:ext uri="{9D8B030D-6E8A-4147-A177-3AD203B41FA5}">
                          <a16:colId xmlns:a16="http://schemas.microsoft.com/office/drawing/2014/main" val="2559568920"/>
                        </a:ext>
                      </a:extLst>
                    </a:gridCol>
                    <a:gridCol w="1753354">
                      <a:extLst>
                        <a:ext uri="{9D8B030D-6E8A-4147-A177-3AD203B41FA5}">
                          <a16:colId xmlns:a16="http://schemas.microsoft.com/office/drawing/2014/main" val="3378892917"/>
                        </a:ext>
                      </a:extLst>
                    </a:gridCol>
                    <a:gridCol w="2030200">
                      <a:extLst>
                        <a:ext uri="{9D8B030D-6E8A-4147-A177-3AD203B41FA5}">
                          <a16:colId xmlns:a16="http://schemas.microsoft.com/office/drawing/2014/main" val="114728018"/>
                        </a:ext>
                      </a:extLst>
                    </a:gridCol>
                    <a:gridCol w="2270132">
                      <a:extLst>
                        <a:ext uri="{9D8B030D-6E8A-4147-A177-3AD203B41FA5}">
                          <a16:colId xmlns:a16="http://schemas.microsoft.com/office/drawing/2014/main" val="248919403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332" t="-1316" r="-330897" b="-119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104861" t="-1316" r="-245833" b="-119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177177" t="-1316" r="-112613" b="-119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247453" t="-1316" r="-536" b="-119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51606388"/>
                      </a:ext>
                    </a:extLst>
                  </a:tr>
                  <a:tr h="491871"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332" t="-95062" r="-330897" b="-123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104861" t="-95062" r="-245833" b="-123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177177" t="-95062" r="-112613" b="-123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fr-FR"/>
                        </a:p>
                      </a:txBody>
                      <a:tcPr>
                        <a:blipFill>
                          <a:blip r:embed="rId3"/>
                          <a:stretch>
                            <a:fillRect l="-247453" t="-95062" r="-536" b="-123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8299552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A5B63C2F-ACE6-4E27-8494-C2B200B28EA1}"/>
              </a:ext>
            </a:extLst>
          </p:cNvPr>
          <p:cNvSpPr txBox="1"/>
          <p:nvPr/>
        </p:nvSpPr>
        <p:spPr>
          <a:xfrm>
            <a:off x="557348" y="4260909"/>
            <a:ext cx="2255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>
                <a:solidFill>
                  <a:srgbClr val="FF0000"/>
                </a:solidFill>
              </a:rPr>
              <a:t>A l’équilibre 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EFA3FF8F-FA7E-41BE-8D05-B448477BC5F3}"/>
                  </a:ext>
                </a:extLst>
              </p:cNvPr>
              <p:cNvSpPr txBox="1"/>
              <p:nvPr/>
            </p:nvSpPr>
            <p:spPr>
              <a:xfrm>
                <a:off x="2956561" y="4323041"/>
                <a:ext cx="2756262" cy="39895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𝑒𝑞</m:t>
                        </m:r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b>
                    </m:sSub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0" i="1" smtClean="0">
                        <a:latin typeface="Cambria Math" panose="02040503050406030204" pitchFamily="18" charset="0"/>
                      </a:rPr>
                      <m:t>𝐾</m:t>
                    </m:r>
                    <m:d>
                      <m:dPr>
                        <m:ctrlPr>
                          <a:rPr lang="fr-FR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d>
                  </m:oMath>
                </a14:m>
                <a:r>
                  <a:rPr lang="fr-FR" sz="2400" dirty="0"/>
                  <a:t>   </a:t>
                </a:r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EFA3FF8F-FA7E-41BE-8D05-B448477BC5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1" y="4323041"/>
                <a:ext cx="2756262" cy="398955"/>
              </a:xfrm>
              <a:prstGeom prst="rect">
                <a:avLst/>
              </a:prstGeom>
              <a:blipFill>
                <a:blip r:embed="rId4"/>
                <a:stretch>
                  <a:fillRect l="-4626" b="-2352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3AD73B21-8B1C-42AA-B692-7284E75FD6C6}"/>
              </a:ext>
            </a:extLst>
          </p:cNvPr>
          <p:cNvSpPr/>
          <p:nvPr/>
        </p:nvSpPr>
        <p:spPr>
          <a:xfrm>
            <a:off x="6096000" y="4295276"/>
            <a:ext cx="847735" cy="4267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921C65BF-88A5-4B10-8396-FC23BEEC5F5A}"/>
                  </a:ext>
                </a:extLst>
              </p:cNvPr>
              <p:cNvSpPr txBox="1"/>
              <p:nvPr/>
            </p:nvSpPr>
            <p:spPr>
              <a:xfrm>
                <a:off x="7247907" y="4005614"/>
                <a:ext cx="3975063" cy="87992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𝐾</m:t>
                      </m:r>
                      <m:d>
                        <m:d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sSub>
                            <m:sSub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r-FR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921C65BF-88A5-4B10-8396-FC23BEEC5F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7907" y="4005614"/>
                <a:ext cx="3975063" cy="8799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Flèche : droite 11">
            <a:extLst>
              <a:ext uri="{FF2B5EF4-FFF2-40B4-BE49-F238E27FC236}">
                <a16:creationId xmlns:a16="http://schemas.microsoft.com/office/drawing/2014/main" id="{1F95B66D-7BC5-492E-9907-C4250D0A685C}"/>
              </a:ext>
            </a:extLst>
          </p:cNvPr>
          <p:cNvSpPr/>
          <p:nvPr/>
        </p:nvSpPr>
        <p:spPr>
          <a:xfrm>
            <a:off x="1891249" y="5823631"/>
            <a:ext cx="847735" cy="4267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FCD7E6D1-750C-4F73-8DF0-F2D07903F177}"/>
                  </a:ext>
                </a:extLst>
              </p:cNvPr>
              <p:cNvSpPr txBox="1"/>
              <p:nvPr/>
            </p:nvSpPr>
            <p:spPr>
              <a:xfrm>
                <a:off x="2956561" y="5622069"/>
                <a:ext cx="4676665" cy="82984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fr-FR" sz="2400" b="0" i="1" smtClean="0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fr-FR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fr-FR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=0 </m:t>
                      </m:r>
                    </m:oMath>
                  </m:oMathPara>
                </a14:m>
                <a:endParaRPr lang="fr-FR" sz="2400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FCD7E6D1-750C-4F73-8DF0-F2D07903F1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6561" y="5622069"/>
                <a:ext cx="4676665" cy="829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>
            <a:extLst>
              <a:ext uri="{FF2B5EF4-FFF2-40B4-BE49-F238E27FC236}">
                <a16:creationId xmlns:a16="http://schemas.microsoft.com/office/drawing/2014/main" id="{96E2976A-1350-4F0F-BF1E-0939AB28C8F4}"/>
              </a:ext>
            </a:extLst>
          </p:cNvPr>
          <p:cNvSpPr txBox="1"/>
          <p:nvPr/>
        </p:nvSpPr>
        <p:spPr>
          <a:xfrm>
            <a:off x="8473440" y="5529158"/>
            <a:ext cx="2682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/>
              <a:t>Polynôme du second degré en x : on sait le résoudre ! </a:t>
            </a:r>
          </a:p>
        </p:txBody>
      </p:sp>
    </p:spTree>
    <p:extLst>
      <p:ext uri="{BB962C8B-B14F-4D97-AF65-F5344CB8AC3E}">
        <p14:creationId xmlns:p14="http://schemas.microsoft.com/office/powerpoint/2010/main" val="709681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041EE46-1950-40F5-85A9-4524D9EE7B6D}"/>
              </a:ext>
            </a:extLst>
          </p:cNvPr>
          <p:cNvSpPr txBox="1"/>
          <p:nvPr/>
        </p:nvSpPr>
        <p:spPr>
          <a:xfrm>
            <a:off x="957942" y="609599"/>
            <a:ext cx="454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CC0CFAF-027F-4579-AC3E-35B2C09FB619}"/>
              </a:ext>
            </a:extLst>
          </p:cNvPr>
          <p:cNvSpPr txBox="1"/>
          <p:nvPr/>
        </p:nvSpPr>
        <p:spPr>
          <a:xfrm>
            <a:off x="301304" y="2072529"/>
            <a:ext cx="116816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Réaction totale : </a:t>
            </a:r>
            <a:r>
              <a:rPr lang="fr-FR" sz="2000" dirty="0"/>
              <a:t>réaction qui se caractérise par la consommation totale de l’un des réactifs (réactif limitant) et pour laquelle l’avancement final </a:t>
            </a:r>
            <a:r>
              <a:rPr lang="fr-FR" sz="2000" i="1" dirty="0"/>
              <a:t>x</a:t>
            </a:r>
            <a:r>
              <a:rPr lang="fr-FR" sz="2000" i="1" baseline="-25000" dirty="0"/>
              <a:t>f</a:t>
            </a:r>
            <a:r>
              <a:rPr lang="fr-FR" sz="2000" dirty="0"/>
              <a:t> est égal à l’avancement maximal </a:t>
            </a:r>
            <a:r>
              <a:rPr lang="fr-FR" sz="2000" i="1" dirty="0"/>
              <a:t>x</a:t>
            </a:r>
            <a:r>
              <a:rPr lang="fr-FR" sz="2000" i="1" baseline="-25000" dirty="0"/>
              <a:t>max</a:t>
            </a:r>
            <a:r>
              <a:rPr lang="fr-FR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lvl="4"/>
            <a:r>
              <a:rPr lang="fr-FR" sz="2000" dirty="0"/>
              <a:t>			</a:t>
            </a:r>
          </a:p>
          <a:p>
            <a:pPr lvl="4"/>
            <a:endParaRPr lang="fr-FR" sz="2000" dirty="0"/>
          </a:p>
          <a:p>
            <a:pPr lvl="4"/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Réaction non totale : </a:t>
            </a:r>
            <a:r>
              <a:rPr lang="fr-FR" sz="2000" dirty="0"/>
              <a:t>réaction pour laquelle l’avancement final est inférieur à l’avancement maximal.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CA3965F-784B-456F-A76F-CF8522FE4D31}"/>
                  </a:ext>
                </a:extLst>
              </p:cNvPr>
              <p:cNvSpPr txBox="1"/>
              <p:nvPr/>
            </p:nvSpPr>
            <p:spPr>
              <a:xfrm>
                <a:off x="5125766" y="2926384"/>
                <a:ext cx="1940467" cy="53905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CA3965F-784B-456F-A76F-CF8522FE4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766" y="2926384"/>
                <a:ext cx="1940467" cy="5390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04687B1-E1B6-4A0E-BE9F-147B0356FF01}"/>
                  </a:ext>
                </a:extLst>
              </p:cNvPr>
              <p:cNvSpPr txBox="1"/>
              <p:nvPr/>
            </p:nvSpPr>
            <p:spPr>
              <a:xfrm>
                <a:off x="5125766" y="4719949"/>
                <a:ext cx="1942070" cy="53905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04687B1-E1B6-4A0E-BE9F-147B0356F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766" y="4719949"/>
                <a:ext cx="1942070" cy="5390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959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4041EE46-1950-40F5-85A9-4524D9EE7B6D}"/>
              </a:ext>
            </a:extLst>
          </p:cNvPr>
          <p:cNvSpPr txBox="1"/>
          <p:nvPr/>
        </p:nvSpPr>
        <p:spPr>
          <a:xfrm>
            <a:off x="957942" y="609599"/>
            <a:ext cx="454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CA3965F-784B-456F-A76F-CF8522FE4D31}"/>
                  </a:ext>
                </a:extLst>
              </p:cNvPr>
              <p:cNvSpPr txBox="1"/>
              <p:nvPr/>
            </p:nvSpPr>
            <p:spPr>
              <a:xfrm>
                <a:off x="5125766" y="2926384"/>
                <a:ext cx="1940467" cy="53905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CA3965F-784B-456F-A76F-CF8522FE4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766" y="2926384"/>
                <a:ext cx="1940467" cy="5390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04687B1-E1B6-4A0E-BE9F-147B0356FF01}"/>
                  </a:ext>
                </a:extLst>
              </p:cNvPr>
              <p:cNvSpPr txBox="1"/>
              <p:nvPr/>
            </p:nvSpPr>
            <p:spPr>
              <a:xfrm>
                <a:off x="5125766" y="4719949"/>
                <a:ext cx="1942070" cy="539058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𝒇</m:t>
                          </m:r>
                        </m:sub>
                      </m:sSub>
                      <m:r>
                        <a:rPr lang="fr-FR" sz="3200" b="1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fr-F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fr-FR" sz="3200" b="1" i="1" smtClean="0">
                              <a:latin typeface="Cambria Math" panose="02040503050406030204" pitchFamily="18" charset="0"/>
                            </a:rPr>
                            <m:t>𝒎𝒂𝒙</m:t>
                          </m:r>
                        </m:sub>
                      </m:sSub>
                    </m:oMath>
                  </m:oMathPara>
                </a14:m>
                <a:endParaRPr lang="fr-FR" sz="3200" b="1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904687B1-E1B6-4A0E-BE9F-147B0356F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766" y="4719949"/>
                <a:ext cx="1942070" cy="5390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oneTexte 7">
            <a:extLst>
              <a:ext uri="{FF2B5EF4-FFF2-40B4-BE49-F238E27FC236}">
                <a16:creationId xmlns:a16="http://schemas.microsoft.com/office/drawing/2014/main" id="{58EEA016-7448-4DCE-AC9D-3E51F34F1A26}"/>
              </a:ext>
            </a:extLst>
          </p:cNvPr>
          <p:cNvSpPr txBox="1"/>
          <p:nvPr/>
        </p:nvSpPr>
        <p:spPr>
          <a:xfrm>
            <a:off x="1963938" y="5852943"/>
            <a:ext cx="8264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ym typeface="Wingdings" panose="05000000000000000000" pitchFamily="2" charset="2"/>
              </a:rPr>
              <a:t> </a:t>
            </a:r>
            <a:r>
              <a:rPr lang="fr-FR" sz="2800" b="1" dirty="0"/>
              <a:t>Que se cache-t-il derrière cette dernière inégalité ?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94B89B1-DD90-4811-B4FF-CC98EDFE1ECE}"/>
              </a:ext>
            </a:extLst>
          </p:cNvPr>
          <p:cNvSpPr txBox="1"/>
          <p:nvPr/>
        </p:nvSpPr>
        <p:spPr>
          <a:xfrm>
            <a:off x="301304" y="2072529"/>
            <a:ext cx="1168169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Réaction totale : </a:t>
            </a:r>
            <a:r>
              <a:rPr lang="fr-FR" sz="2000" dirty="0"/>
              <a:t>réaction qui se caractérise par la consommation totale de l’un des réactifs (réactif limitant) et pour laquelle l’avancement final </a:t>
            </a:r>
            <a:r>
              <a:rPr lang="fr-FR" sz="2000" i="1" dirty="0"/>
              <a:t>x</a:t>
            </a:r>
            <a:r>
              <a:rPr lang="fr-FR" sz="2000" i="1" baseline="-25000" dirty="0"/>
              <a:t>f</a:t>
            </a:r>
            <a:r>
              <a:rPr lang="fr-FR" sz="2000" dirty="0"/>
              <a:t> est égal à l’avancement maximal </a:t>
            </a:r>
            <a:r>
              <a:rPr lang="fr-FR" sz="2000" i="1" dirty="0"/>
              <a:t>x</a:t>
            </a:r>
            <a:r>
              <a:rPr lang="fr-FR" sz="2000" i="1" baseline="-25000" dirty="0"/>
              <a:t>max</a:t>
            </a:r>
            <a:r>
              <a:rPr lang="fr-FR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lvl="4"/>
            <a:r>
              <a:rPr lang="fr-FR" sz="2000" dirty="0"/>
              <a:t>			</a:t>
            </a:r>
          </a:p>
          <a:p>
            <a:pPr lvl="4"/>
            <a:endParaRPr lang="fr-FR" sz="2000" dirty="0"/>
          </a:p>
          <a:p>
            <a:pPr lvl="4"/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b="1" dirty="0"/>
              <a:t>Réaction non totale : </a:t>
            </a:r>
            <a:r>
              <a:rPr lang="fr-FR" sz="2000" dirty="0"/>
              <a:t>réaction pour laquelle l’avancement final est inférieur à l’avancement maximal.</a:t>
            </a:r>
          </a:p>
        </p:txBody>
      </p:sp>
    </p:spTree>
    <p:extLst>
      <p:ext uri="{BB962C8B-B14F-4D97-AF65-F5344CB8AC3E}">
        <p14:creationId xmlns:p14="http://schemas.microsoft.com/office/powerpoint/2010/main" val="9800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9D040DF-ED6C-47C9-8B24-54DBE9B064D4}"/>
              </a:ext>
            </a:extLst>
          </p:cNvPr>
          <p:cNvSpPr/>
          <p:nvPr/>
        </p:nvSpPr>
        <p:spPr>
          <a:xfrm>
            <a:off x="-1174376" y="-528917"/>
            <a:ext cx="13671176" cy="84716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854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 31">
            <a:extLst>
              <a:ext uri="{FF2B5EF4-FFF2-40B4-BE49-F238E27FC236}">
                <a16:creationId xmlns:a16="http://schemas.microsoft.com/office/drawing/2014/main" id="{1E23558C-B7A4-4FCB-A07B-059EDBB20C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526" y="3952875"/>
            <a:ext cx="1666875" cy="2905125"/>
          </a:xfrm>
          <a:prstGeom prst="rect">
            <a:avLst/>
          </a:prstGeom>
        </p:spPr>
      </p:pic>
      <p:sp>
        <p:nvSpPr>
          <p:cNvPr id="33" name="Forme libre : forme 32">
            <a:extLst>
              <a:ext uri="{FF2B5EF4-FFF2-40B4-BE49-F238E27FC236}">
                <a16:creationId xmlns:a16="http://schemas.microsoft.com/office/drawing/2014/main" id="{F4121762-91A9-4E32-B8FC-E39B888837EE}"/>
              </a:ext>
            </a:extLst>
          </p:cNvPr>
          <p:cNvSpPr/>
          <p:nvPr/>
        </p:nvSpPr>
        <p:spPr>
          <a:xfrm>
            <a:off x="4732228" y="5078022"/>
            <a:ext cx="412366" cy="46423"/>
          </a:xfrm>
          <a:custGeom>
            <a:avLst/>
            <a:gdLst>
              <a:gd name="connsiteX0" fmla="*/ 0 w 444138"/>
              <a:gd name="connsiteY0" fmla="*/ 63839 h 82010"/>
              <a:gd name="connsiteX1" fmla="*/ 34835 w 444138"/>
              <a:gd name="connsiteY1" fmla="*/ 20296 h 82010"/>
              <a:gd name="connsiteX2" fmla="*/ 191589 w 444138"/>
              <a:gd name="connsiteY2" fmla="*/ 11588 h 82010"/>
              <a:gd name="connsiteX3" fmla="*/ 278675 w 444138"/>
              <a:gd name="connsiteY3" fmla="*/ 46422 h 82010"/>
              <a:gd name="connsiteX4" fmla="*/ 304800 w 444138"/>
              <a:gd name="connsiteY4" fmla="*/ 55131 h 82010"/>
              <a:gd name="connsiteX5" fmla="*/ 330926 w 444138"/>
              <a:gd name="connsiteY5" fmla="*/ 72548 h 82010"/>
              <a:gd name="connsiteX6" fmla="*/ 444138 w 444138"/>
              <a:gd name="connsiteY6" fmla="*/ 81256 h 82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138" h="82010">
                <a:moveTo>
                  <a:pt x="0" y="63839"/>
                </a:moveTo>
                <a:cubicBezTo>
                  <a:pt x="11612" y="49325"/>
                  <a:pt x="20846" y="32536"/>
                  <a:pt x="34835" y="20296"/>
                </a:cubicBezTo>
                <a:cubicBezTo>
                  <a:pt x="77870" y="-17359"/>
                  <a:pt x="145355" y="8285"/>
                  <a:pt x="191589" y="11588"/>
                </a:cubicBezTo>
                <a:cubicBezTo>
                  <a:pt x="220618" y="23199"/>
                  <a:pt x="249015" y="36535"/>
                  <a:pt x="278675" y="46422"/>
                </a:cubicBezTo>
                <a:cubicBezTo>
                  <a:pt x="287383" y="49325"/>
                  <a:pt x="296590" y="51026"/>
                  <a:pt x="304800" y="55131"/>
                </a:cubicBezTo>
                <a:cubicBezTo>
                  <a:pt x="314161" y="59812"/>
                  <a:pt x="321126" y="68873"/>
                  <a:pt x="330926" y="72548"/>
                </a:cubicBezTo>
                <a:cubicBezTo>
                  <a:pt x="366293" y="85810"/>
                  <a:pt x="408223" y="81256"/>
                  <a:pt x="444138" y="8125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8F02C77-B765-4084-AF60-79DCA1D4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851" y="117016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: Les transformations non totales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D08D937-E13C-4A0F-9EB5-B95A890B998D}"/>
                  </a:ext>
                </a:extLst>
              </p:cNvPr>
              <p:cNvSpPr txBox="1"/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𝐹𝑒𝑆𝐶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D08D937-E13C-4A0F-9EB5-B95A890B9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2C6E799F-3D30-4E23-86C5-8A878C011160}"/>
              </a:ext>
            </a:extLst>
          </p:cNvPr>
          <p:cNvCxnSpPr>
            <a:cxnSpLocks/>
          </p:cNvCxnSpPr>
          <p:nvPr/>
        </p:nvCxnSpPr>
        <p:spPr>
          <a:xfrm flipV="1">
            <a:off x="2475712" y="1809982"/>
            <a:ext cx="639254" cy="1206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62C4DA0-FB6C-48B3-AB87-B6758993C619}"/>
              </a:ext>
            </a:extLst>
          </p:cNvPr>
          <p:cNvSpPr txBox="1"/>
          <p:nvPr/>
        </p:nvSpPr>
        <p:spPr>
          <a:xfrm>
            <a:off x="1020555" y="1817518"/>
            <a:ext cx="1619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Incolores</a:t>
            </a:r>
            <a:r>
              <a:rPr lang="fr-FR" dirty="0"/>
              <a:t> 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1CBA4169-E0CA-4461-9C89-2A8F3C8048F8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2640349" y="1870630"/>
            <a:ext cx="1936006" cy="2084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3900BB2-E789-4EBA-A9B9-234DBF3C1A1A}"/>
              </a:ext>
            </a:extLst>
          </p:cNvPr>
          <p:cNvCxnSpPr>
            <a:cxnSpLocks/>
          </p:cNvCxnSpPr>
          <p:nvPr/>
        </p:nvCxnSpPr>
        <p:spPr>
          <a:xfrm flipH="1" flipV="1">
            <a:off x="7312197" y="1871541"/>
            <a:ext cx="595186" cy="415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2511E8EF-0CBA-4B1F-9A74-307FC00C3F37}"/>
              </a:ext>
            </a:extLst>
          </p:cNvPr>
          <p:cNvSpPr txBox="1"/>
          <p:nvPr/>
        </p:nvSpPr>
        <p:spPr>
          <a:xfrm>
            <a:off x="8059784" y="2162265"/>
            <a:ext cx="1619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Colorée</a:t>
            </a:r>
            <a:r>
              <a:rPr lang="fr-FR" dirty="0"/>
              <a:t> 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62278A86-E6EF-43E5-B4B3-688C10FFF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164" y="3952875"/>
            <a:ext cx="1666875" cy="2905125"/>
          </a:xfrm>
          <a:prstGeom prst="rect">
            <a:avLst/>
          </a:prstGeom>
        </p:spPr>
      </p:pic>
      <p:cxnSp>
        <p:nvCxnSpPr>
          <p:cNvPr id="20" name="Connecteur : en arc 19">
            <a:extLst>
              <a:ext uri="{FF2B5EF4-FFF2-40B4-BE49-F238E27FC236}">
                <a16:creationId xmlns:a16="http://schemas.microsoft.com/office/drawing/2014/main" id="{18F7A190-57D9-47C2-9455-11672611433F}"/>
              </a:ext>
            </a:extLst>
          </p:cNvPr>
          <p:cNvCxnSpPr>
            <a:cxnSpLocks/>
          </p:cNvCxnSpPr>
          <p:nvPr/>
        </p:nvCxnSpPr>
        <p:spPr>
          <a:xfrm rot="16200000" flipH="1">
            <a:off x="1148840" y="3819014"/>
            <a:ext cx="1053463" cy="95247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 : en arc 20">
            <a:extLst>
              <a:ext uri="{FF2B5EF4-FFF2-40B4-BE49-F238E27FC236}">
                <a16:creationId xmlns:a16="http://schemas.microsoft.com/office/drawing/2014/main" id="{7DA077D3-13F1-4F53-A392-C3EB31F7DB1C}"/>
              </a:ext>
            </a:extLst>
          </p:cNvPr>
          <p:cNvCxnSpPr>
            <a:cxnSpLocks/>
          </p:cNvCxnSpPr>
          <p:nvPr/>
        </p:nvCxnSpPr>
        <p:spPr>
          <a:xfrm rot="5400000">
            <a:off x="2163597" y="3693738"/>
            <a:ext cx="1204832" cy="105165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orme libre : forme 22">
            <a:extLst>
              <a:ext uri="{FF2B5EF4-FFF2-40B4-BE49-F238E27FC236}">
                <a16:creationId xmlns:a16="http://schemas.microsoft.com/office/drawing/2014/main" id="{DAB14D78-AB5A-4D60-8A39-BC78990794A2}"/>
              </a:ext>
            </a:extLst>
          </p:cNvPr>
          <p:cNvSpPr/>
          <p:nvPr/>
        </p:nvSpPr>
        <p:spPr>
          <a:xfrm>
            <a:off x="2003866" y="5078022"/>
            <a:ext cx="412366" cy="46423"/>
          </a:xfrm>
          <a:custGeom>
            <a:avLst/>
            <a:gdLst>
              <a:gd name="connsiteX0" fmla="*/ 0 w 444138"/>
              <a:gd name="connsiteY0" fmla="*/ 63839 h 82010"/>
              <a:gd name="connsiteX1" fmla="*/ 34835 w 444138"/>
              <a:gd name="connsiteY1" fmla="*/ 20296 h 82010"/>
              <a:gd name="connsiteX2" fmla="*/ 191589 w 444138"/>
              <a:gd name="connsiteY2" fmla="*/ 11588 h 82010"/>
              <a:gd name="connsiteX3" fmla="*/ 278675 w 444138"/>
              <a:gd name="connsiteY3" fmla="*/ 46422 h 82010"/>
              <a:gd name="connsiteX4" fmla="*/ 304800 w 444138"/>
              <a:gd name="connsiteY4" fmla="*/ 55131 h 82010"/>
              <a:gd name="connsiteX5" fmla="*/ 330926 w 444138"/>
              <a:gd name="connsiteY5" fmla="*/ 72548 h 82010"/>
              <a:gd name="connsiteX6" fmla="*/ 444138 w 444138"/>
              <a:gd name="connsiteY6" fmla="*/ 81256 h 82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138" h="82010">
                <a:moveTo>
                  <a:pt x="0" y="63839"/>
                </a:moveTo>
                <a:cubicBezTo>
                  <a:pt x="11612" y="49325"/>
                  <a:pt x="20846" y="32536"/>
                  <a:pt x="34835" y="20296"/>
                </a:cubicBezTo>
                <a:cubicBezTo>
                  <a:pt x="77870" y="-17359"/>
                  <a:pt x="145355" y="8285"/>
                  <a:pt x="191589" y="11588"/>
                </a:cubicBezTo>
                <a:cubicBezTo>
                  <a:pt x="220618" y="23199"/>
                  <a:pt x="249015" y="36535"/>
                  <a:pt x="278675" y="46422"/>
                </a:cubicBezTo>
                <a:cubicBezTo>
                  <a:pt x="287383" y="49325"/>
                  <a:pt x="296590" y="51026"/>
                  <a:pt x="304800" y="55131"/>
                </a:cubicBezTo>
                <a:cubicBezTo>
                  <a:pt x="314161" y="59812"/>
                  <a:pt x="321126" y="68873"/>
                  <a:pt x="330926" y="72548"/>
                </a:cubicBezTo>
                <a:cubicBezTo>
                  <a:pt x="366293" y="85810"/>
                  <a:pt x="408223" y="81256"/>
                  <a:pt x="444138" y="8125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59F4638B-4CBA-4729-A42A-944E3F529E53}"/>
                  </a:ext>
                </a:extLst>
              </p:cNvPr>
              <p:cNvSpPr txBox="1"/>
              <p:nvPr/>
            </p:nvSpPr>
            <p:spPr>
              <a:xfrm>
                <a:off x="43635" y="2754233"/>
                <a:ext cx="2311402" cy="787588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latin typeface="Cambria Math" panose="02040503050406030204" pitchFamily="18" charset="0"/>
                        </a:rPr>
                        <m:t>𝑭</m:t>
                      </m:r>
                      <m:sSubSup>
                        <m:sSubSup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</m:oMath>
                  </m:oMathPara>
                </a14:m>
                <a:endParaRPr lang="fr-FR" sz="2400" b="1" dirty="0"/>
              </a:p>
              <a:p>
                <a:r>
                  <a:rPr lang="fr-FR" dirty="0"/>
                  <a:t>(dans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𝐻𝑁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  <m:sub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𝑎𝑞</m:t>
                            </m:r>
                          </m:e>
                        </m:d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59F4638B-4CBA-4729-A42A-944E3F529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5" y="2754233"/>
                <a:ext cx="2311402" cy="787588"/>
              </a:xfrm>
              <a:prstGeom prst="rect">
                <a:avLst/>
              </a:prstGeom>
              <a:blipFill>
                <a:blip r:embed="rId4"/>
                <a:stretch>
                  <a:fillRect l="-5774" r="-3937" b="-916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CDED8113-761F-4399-B7DD-808A2441C3D4}"/>
                  </a:ext>
                </a:extLst>
              </p:cNvPr>
              <p:cNvSpPr txBox="1"/>
              <p:nvPr/>
            </p:nvSpPr>
            <p:spPr>
              <a:xfrm>
                <a:off x="2567214" y="2741645"/>
                <a:ext cx="2311402" cy="75488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latin typeface="Cambria Math" panose="02040503050406030204" pitchFamily="18" charset="0"/>
                        </a:rPr>
                        <m:t>𝑺</m:t>
                      </m:r>
                      <m:sSubSup>
                        <m:sSubSupPr>
                          <m:ctrlPr>
                            <a:rPr lang="fr-FR" sz="24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𝑪𝑵</m:t>
                          </m:r>
                        </m:e>
                        <m:sub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𝒂𝒒</m:t>
                          </m:r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24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400" b="1" dirty="0"/>
              </a:p>
              <a:p>
                <a:r>
                  <a:rPr lang="fr-FR" dirty="0"/>
                  <a:t>(dans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b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</m:d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𝐻𝑁</m:t>
                    </m:r>
                    <m:sSub>
                      <m:sSubPr>
                        <m:ctrlPr>
                          <a:rPr lang="fr-F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  <m:sub>
                        <m:d>
                          <m:d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𝑎𝑞</m:t>
                            </m:r>
                          </m:e>
                        </m:d>
                      </m:sub>
                    </m:sSub>
                    <m:r>
                      <a:rPr lang="fr-F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26" name="ZoneTexte 25">
                <a:extLst>
                  <a:ext uri="{FF2B5EF4-FFF2-40B4-BE49-F238E27FC236}">
                    <a16:creationId xmlns:a16="http://schemas.microsoft.com/office/drawing/2014/main" id="{CDED8113-761F-4399-B7DD-808A2441C3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214" y="2741645"/>
                <a:ext cx="2311402" cy="754887"/>
              </a:xfrm>
              <a:prstGeom prst="rect">
                <a:avLst/>
              </a:prstGeom>
              <a:blipFill>
                <a:blip r:embed="rId5"/>
                <a:stretch>
                  <a:fillRect l="-5774" r="-3937" b="-952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Flèche : droite 30">
            <a:extLst>
              <a:ext uri="{FF2B5EF4-FFF2-40B4-BE49-F238E27FC236}">
                <a16:creationId xmlns:a16="http://schemas.microsoft.com/office/drawing/2014/main" id="{9D67D15B-23D6-48C4-B794-C60EEEB730E1}"/>
              </a:ext>
            </a:extLst>
          </p:cNvPr>
          <p:cNvSpPr/>
          <p:nvPr/>
        </p:nvSpPr>
        <p:spPr>
          <a:xfrm>
            <a:off x="2795339" y="5338355"/>
            <a:ext cx="1456127" cy="4267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5672109B-2807-467A-83F5-3B568A62BD91}"/>
              </a:ext>
            </a:extLst>
          </p:cNvPr>
          <p:cNvSpPr/>
          <p:nvPr/>
        </p:nvSpPr>
        <p:spPr>
          <a:xfrm>
            <a:off x="4754262" y="6166021"/>
            <a:ext cx="349078" cy="312009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4A1ECA3-AC83-4D00-9CE6-5D7F57DE18B9}"/>
              </a:ext>
            </a:extLst>
          </p:cNvPr>
          <p:cNvSpPr/>
          <p:nvPr/>
        </p:nvSpPr>
        <p:spPr>
          <a:xfrm>
            <a:off x="4738406" y="5035664"/>
            <a:ext cx="371112" cy="12909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DDF58D6C-C78D-440D-A8B5-02584627B1FA}"/>
              </a:ext>
            </a:extLst>
          </p:cNvPr>
          <p:cNvCxnSpPr>
            <a:cxnSpLocks/>
          </p:cNvCxnSpPr>
          <p:nvPr/>
        </p:nvCxnSpPr>
        <p:spPr>
          <a:xfrm flipH="1" flipV="1">
            <a:off x="4878616" y="6000207"/>
            <a:ext cx="836460" cy="16581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643FA66D-4091-43A7-AED3-804FC0FED906}"/>
                  </a:ext>
                </a:extLst>
              </p:cNvPr>
              <p:cNvSpPr txBox="1"/>
              <p:nvPr/>
            </p:nvSpPr>
            <p:spPr>
              <a:xfrm>
                <a:off x="5167966" y="6191364"/>
                <a:ext cx="2349255" cy="4310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1800" b="1" i="1" smtClean="0">
                        <a:latin typeface="Cambria Math" panose="02040503050406030204" pitchFamily="18" charset="0"/>
                      </a:rPr>
                      <m:t>𝑭</m:t>
                    </m:r>
                    <m:sSubSup>
                      <m:sSubSupPr>
                        <m:ctrlPr>
                          <a:rPr lang="fr-FR" sz="1800" b="1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1800" b="1" i="1" smtClean="0">
                            <a:latin typeface="Cambria Math" panose="02040503050406030204" pitchFamily="18" charset="0"/>
                          </a:rPr>
                          <m:t>𝒆</m:t>
                        </m:r>
                      </m:e>
                      <m:sub>
                        <m:r>
                          <a:rPr lang="fr-FR" sz="1800" b="1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1800" b="1" i="1" smtClean="0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18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18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fr-FR" sz="18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fr-FR" dirty="0"/>
                  <a:t>?? 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</a:rPr>
                      <m:t>𝑺</m:t>
                    </m:r>
                    <m:sSubSup>
                      <m:sSubSupPr>
                        <m:ctrlPr>
                          <a:rPr lang="fr-FR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b="1" i="1">
                            <a:latin typeface="Cambria Math" panose="02040503050406030204" pitchFamily="18" charset="0"/>
                          </a:rPr>
                          <m:t>𝑪𝑵</m:t>
                        </m:r>
                      </m:e>
                      <m:sub>
                        <m:r>
                          <a:rPr lang="fr-FR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b="1" i="1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b="1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b="1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fr-FR" dirty="0"/>
                  <a:t>??</a:t>
                </a:r>
              </a:p>
            </p:txBody>
          </p:sp>
        </mc:Choice>
        <mc:Fallback xmlns="">
          <p:sp>
            <p:nvSpPr>
              <p:cNvPr id="25" name="ZoneTexte 24">
                <a:extLst>
                  <a:ext uri="{FF2B5EF4-FFF2-40B4-BE49-F238E27FC236}">
                    <a16:creationId xmlns:a16="http://schemas.microsoft.com/office/drawing/2014/main" id="{643FA66D-4091-43A7-AED3-804FC0FED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966" y="6191364"/>
                <a:ext cx="2349255" cy="431015"/>
              </a:xfrm>
              <a:prstGeom prst="rect">
                <a:avLst/>
              </a:prstGeom>
              <a:blipFill>
                <a:blip r:embed="rId6"/>
                <a:stretch>
                  <a:fillRect t="-1429" b="-1571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EEC99028-DDB2-4B7C-AF41-4293470E8023}"/>
              </a:ext>
            </a:extLst>
          </p:cNvPr>
          <p:cNvCxnSpPr>
            <a:cxnSpLocks/>
          </p:cNvCxnSpPr>
          <p:nvPr/>
        </p:nvCxnSpPr>
        <p:spPr>
          <a:xfrm>
            <a:off x="6377677" y="5649480"/>
            <a:ext cx="2832966" cy="512447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>
            <a:extLst>
              <a:ext uri="{FF2B5EF4-FFF2-40B4-BE49-F238E27FC236}">
                <a16:creationId xmlns:a16="http://schemas.microsoft.com/office/drawing/2014/main" id="{8FEC4B44-9474-4D69-AB5E-1E85A66637FD}"/>
              </a:ext>
            </a:extLst>
          </p:cNvPr>
          <p:cNvSpPr txBox="1"/>
          <p:nvPr/>
        </p:nvSpPr>
        <p:spPr>
          <a:xfrm>
            <a:off x="9905838" y="5417545"/>
            <a:ext cx="1184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F9D16781-1C35-4911-94DB-9076F8C84E2C}"/>
                  </a:ext>
                </a:extLst>
              </p:cNvPr>
              <p:cNvSpPr txBox="1"/>
              <p:nvPr/>
            </p:nvSpPr>
            <p:spPr>
              <a:xfrm rot="614671">
                <a:off x="6861304" y="5476915"/>
                <a:ext cx="2184129" cy="441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Ajout de </a:t>
                </a:r>
                <a14:m>
                  <m:oMath xmlns:m="http://schemas.openxmlformats.org/officeDocument/2006/math">
                    <m:r>
                      <a:rPr lang="fr-FR" sz="2000" b="1" i="1" smtClean="0">
                        <a:latin typeface="Cambria Math" panose="02040503050406030204" pitchFamily="18" charset="0"/>
                      </a:rPr>
                      <m:t>𝑺</m:t>
                    </m:r>
                    <m:sSubSup>
                      <m:sSubSupPr>
                        <m:ctrlPr>
                          <a:rPr lang="fr-FR" sz="2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𝑪𝑵</m:t>
                        </m:r>
                      </m:e>
                      <m:sub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 xmlns="">
          <p:sp>
            <p:nvSpPr>
              <p:cNvPr id="19" name="ZoneTexte 18">
                <a:extLst>
                  <a:ext uri="{FF2B5EF4-FFF2-40B4-BE49-F238E27FC236}">
                    <a16:creationId xmlns:a16="http://schemas.microsoft.com/office/drawing/2014/main" id="{F9D16781-1C35-4911-94DB-9076F8C84E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614671">
                <a:off x="6861304" y="5476915"/>
                <a:ext cx="2184129" cy="441403"/>
              </a:xfrm>
              <a:prstGeom prst="rect">
                <a:avLst/>
              </a:prstGeom>
              <a:blipFill>
                <a:blip r:embed="rId7"/>
                <a:stretch>
                  <a:fillRect l="-2997" t="-4412" b="-14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93CCE1E5-26F1-48E3-8C99-749879684F41}"/>
              </a:ext>
            </a:extLst>
          </p:cNvPr>
          <p:cNvCxnSpPr>
            <a:cxnSpLocks/>
          </p:cNvCxnSpPr>
          <p:nvPr/>
        </p:nvCxnSpPr>
        <p:spPr>
          <a:xfrm flipV="1">
            <a:off x="6377677" y="4277821"/>
            <a:ext cx="2814678" cy="61671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8AD7839C-9439-4AE0-9835-C00B24254467}"/>
              </a:ext>
            </a:extLst>
          </p:cNvPr>
          <p:cNvSpPr txBox="1"/>
          <p:nvPr/>
        </p:nvSpPr>
        <p:spPr>
          <a:xfrm>
            <a:off x="9905838" y="3486676"/>
            <a:ext cx="1184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0" b="1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CED02352-2DB4-43E4-9725-254AA1891146}"/>
                  </a:ext>
                </a:extLst>
              </p:cNvPr>
              <p:cNvSpPr txBox="1"/>
              <p:nvPr/>
            </p:nvSpPr>
            <p:spPr>
              <a:xfrm rot="20899129">
                <a:off x="6585118" y="4073015"/>
                <a:ext cx="2184129" cy="486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000" dirty="0"/>
                  <a:t>Ajout 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0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b="1" i="1" smtClean="0">
                            <a:latin typeface="Cambria Math" panose="02040503050406030204" pitchFamily="18" charset="0"/>
                          </a:rPr>
                          <m:t>𝑭𝒆</m:t>
                        </m:r>
                      </m:e>
                      <m:sub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000" b="1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fr-FR" sz="2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fr-FR" dirty="0"/>
                  <a:t> </a:t>
                </a:r>
              </a:p>
            </p:txBody>
          </p:sp>
        </mc:Choice>
        <mc:Fallback xmlns="">
          <p:sp>
            <p:nvSpPr>
              <p:cNvPr id="39" name="ZoneTexte 38">
                <a:extLst>
                  <a:ext uri="{FF2B5EF4-FFF2-40B4-BE49-F238E27FC236}">
                    <a16:creationId xmlns:a16="http://schemas.microsoft.com/office/drawing/2014/main" id="{CED02352-2DB4-43E4-9725-254AA1891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899129">
                <a:off x="6585118" y="4073015"/>
                <a:ext cx="2184129" cy="486543"/>
              </a:xfrm>
              <a:prstGeom prst="rect">
                <a:avLst/>
              </a:prstGeom>
              <a:blipFill>
                <a:blip r:embed="rId8"/>
                <a:stretch>
                  <a:fillRect l="-2446" b="-592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383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F02C77-B765-4084-AF60-79DCA1D48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851" y="117016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: Les transformations non totales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D08D937-E13C-4A0F-9EB5-B95A890B998D}"/>
                  </a:ext>
                </a:extLst>
              </p:cNvPr>
              <p:cNvSpPr txBox="1"/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𝐹𝑒𝑆𝐶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D08D937-E13C-4A0F-9EB5-B95A890B99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2C6E799F-3D30-4E23-86C5-8A878C011160}"/>
              </a:ext>
            </a:extLst>
          </p:cNvPr>
          <p:cNvCxnSpPr>
            <a:cxnSpLocks/>
          </p:cNvCxnSpPr>
          <p:nvPr/>
        </p:nvCxnSpPr>
        <p:spPr>
          <a:xfrm flipV="1">
            <a:off x="2475712" y="1809982"/>
            <a:ext cx="639254" cy="12061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362C4DA0-FB6C-48B3-AB87-B6758993C619}"/>
              </a:ext>
            </a:extLst>
          </p:cNvPr>
          <p:cNvSpPr txBox="1"/>
          <p:nvPr/>
        </p:nvSpPr>
        <p:spPr>
          <a:xfrm>
            <a:off x="1020555" y="1817518"/>
            <a:ext cx="1619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Incolores</a:t>
            </a:r>
            <a:r>
              <a:rPr lang="fr-FR" dirty="0"/>
              <a:t> </a:t>
            </a:r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1CBA4169-E0CA-4461-9C89-2A8F3C8048F8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2640349" y="1870630"/>
            <a:ext cx="1936006" cy="20849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B3900BB2-E789-4EBA-A9B9-234DBF3C1A1A}"/>
              </a:ext>
            </a:extLst>
          </p:cNvPr>
          <p:cNvCxnSpPr>
            <a:cxnSpLocks/>
          </p:cNvCxnSpPr>
          <p:nvPr/>
        </p:nvCxnSpPr>
        <p:spPr>
          <a:xfrm flipH="1" flipV="1">
            <a:off x="7312197" y="1871541"/>
            <a:ext cx="595186" cy="4151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2511E8EF-0CBA-4B1F-9A74-307FC00C3F37}"/>
              </a:ext>
            </a:extLst>
          </p:cNvPr>
          <p:cNvSpPr txBox="1"/>
          <p:nvPr/>
        </p:nvSpPr>
        <p:spPr>
          <a:xfrm>
            <a:off x="8059784" y="2162265"/>
            <a:ext cx="1619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Coloré</a:t>
            </a:r>
            <a:r>
              <a:rPr lang="fr-FR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02C7547-5696-401A-84CF-BA208D8F7B77}"/>
                  </a:ext>
                </a:extLst>
              </p:cNvPr>
              <p:cNvSpPr txBox="1"/>
              <p:nvPr/>
            </p:nvSpPr>
            <p:spPr>
              <a:xfrm>
                <a:off x="613103" y="3234604"/>
                <a:ext cx="9851095" cy="1282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fr-FR" sz="2400" b="1" dirty="0"/>
                  <a:t>En fin de réaction :</a:t>
                </a:r>
                <a:r>
                  <a:rPr lang="fr-FR" sz="2400" dirty="0"/>
                  <a:t> présence 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1" i="1" smtClean="0">
                            <a:latin typeface="Cambria Math" panose="02040503050406030204" pitchFamily="18" charset="0"/>
                          </a:rPr>
                          <m:t>𝑭𝒆</m:t>
                        </m:r>
                      </m:e>
                      <m:sub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fr-FR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fr-FR" sz="2400" dirty="0"/>
                  <a:t>  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ET</a:t>
                </a:r>
                <a:r>
                  <a:rPr lang="fr-FR" sz="2400" dirty="0"/>
                  <a:t> de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𝑺</m:t>
                    </m:r>
                    <m:sSubSup>
                      <m:sSubSup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𝑪𝑵</m:t>
                        </m:r>
                      </m:e>
                      <m:sub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fr-FR" sz="2400" dirty="0"/>
                  <a:t> 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ET</a:t>
                </a:r>
                <a:r>
                  <a:rPr lang="fr-FR" sz="2400" dirty="0"/>
                  <a:t> de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latin typeface="Cambria Math" panose="02040503050406030204" pitchFamily="18" charset="0"/>
                      </a:rPr>
                      <m:t>𝑭𝒆</m:t>
                    </m:r>
                    <m:r>
                      <a:rPr lang="fr-FR" sz="2400" b="1" i="1">
                        <a:latin typeface="Cambria Math" panose="02040503050406030204" pitchFamily="18" charset="0"/>
                      </a:rPr>
                      <m:t>𝑺</m:t>
                    </m:r>
                    <m:sSubSup>
                      <m:sSubSup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𝑪𝑵</m:t>
                        </m:r>
                      </m:e>
                      <m:sub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𝒂𝒒</m:t>
                        </m:r>
                        <m:r>
                          <a:rPr lang="fr-FR" sz="2400" b="1" i="1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fr-FR" sz="2400" b="1" i="1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fr-FR" sz="2400" dirty="0"/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endParaRPr lang="fr-FR" sz="2400" dirty="0"/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fr-FR" sz="2400" b="1" dirty="0"/>
                  <a:t>Pas de réactif limitant. </a:t>
                </a: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02C7547-5696-401A-84CF-BA208D8F7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03" y="3234604"/>
                <a:ext cx="9851095" cy="1282659"/>
              </a:xfrm>
              <a:prstGeom prst="rect">
                <a:avLst/>
              </a:prstGeom>
              <a:blipFill>
                <a:blip r:embed="rId3"/>
                <a:stretch>
                  <a:fillRect l="-866" t="-952" b="-1000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Flèche : droite 29">
            <a:extLst>
              <a:ext uri="{FF2B5EF4-FFF2-40B4-BE49-F238E27FC236}">
                <a16:creationId xmlns:a16="http://schemas.microsoft.com/office/drawing/2014/main" id="{8E9366EC-D8EA-4D1B-AF4F-AF6B0780FAC0}"/>
              </a:ext>
            </a:extLst>
          </p:cNvPr>
          <p:cNvSpPr/>
          <p:nvPr/>
        </p:nvSpPr>
        <p:spPr>
          <a:xfrm>
            <a:off x="2916916" y="5211012"/>
            <a:ext cx="847735" cy="42672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26ABA09-353E-4C36-B46B-5F23A11A09DB}"/>
              </a:ext>
            </a:extLst>
          </p:cNvPr>
          <p:cNvSpPr txBox="1"/>
          <p:nvPr/>
        </p:nvSpPr>
        <p:spPr>
          <a:xfrm>
            <a:off x="3913287" y="5064770"/>
            <a:ext cx="43654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/>
              <a:t>Réaction non totale</a:t>
            </a:r>
          </a:p>
        </p:txBody>
      </p:sp>
    </p:spTree>
    <p:extLst>
      <p:ext uri="{BB962C8B-B14F-4D97-AF65-F5344CB8AC3E}">
        <p14:creationId xmlns:p14="http://schemas.microsoft.com/office/powerpoint/2010/main" val="172589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3AF28-9EFD-40A9-B57E-DC0AF50E7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C12127-F147-4EAE-8369-72C33F01C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7C1F165-3B69-4C51-8134-6FF5F9F01171}"/>
              </a:ext>
            </a:extLst>
          </p:cNvPr>
          <p:cNvSpPr/>
          <p:nvPr/>
        </p:nvSpPr>
        <p:spPr>
          <a:xfrm>
            <a:off x="-1174376" y="-528917"/>
            <a:ext cx="13671176" cy="847164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85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5F09BCB7-A851-4036-95BC-AB5FDB55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851" y="117016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: Calcul de quotient réactionnel final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969B8E0-1B00-43EF-8CEF-6EA9405ECA2A}"/>
                  </a:ext>
                </a:extLst>
              </p:cNvPr>
              <p:cNvSpPr txBox="1"/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𝐹𝑒𝑆𝐶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969B8E0-1B00-43EF-8CEF-6EA9405EC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>
            <a:extLst>
              <a:ext uri="{FF2B5EF4-FFF2-40B4-BE49-F238E27FC236}">
                <a16:creationId xmlns:a16="http://schemas.microsoft.com/office/drawing/2014/main" id="{222F1DD0-AA6C-4EDF-A194-0C07FFB89BF0}"/>
              </a:ext>
            </a:extLst>
          </p:cNvPr>
          <p:cNvSpPr txBox="1"/>
          <p:nvPr/>
        </p:nvSpPr>
        <p:spPr>
          <a:xfrm>
            <a:off x="280851" y="2205347"/>
            <a:ext cx="110595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/>
              <a:t>Principe : </a:t>
            </a:r>
          </a:p>
          <a:p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On dispose d’une solution S</a:t>
            </a:r>
            <a:r>
              <a:rPr lang="fr-FR" sz="2000" baseline="-25000" dirty="0"/>
              <a:t>fe</a:t>
            </a:r>
            <a:r>
              <a:rPr lang="fr-FR" sz="2000" dirty="0"/>
              <a:t> contenant une concentration </a:t>
            </a:r>
            <a:r>
              <a:rPr lang="fr-FR" sz="2000" b="1" dirty="0"/>
              <a:t>C</a:t>
            </a:r>
            <a:r>
              <a:rPr lang="fr-FR" sz="2000" b="1" baseline="-25000" dirty="0"/>
              <a:t>fe</a:t>
            </a:r>
            <a:r>
              <a:rPr lang="fr-FR" sz="2000" b="1" dirty="0"/>
              <a:t> = 5,0 x 10-3 mol/L d’ions Fe</a:t>
            </a:r>
            <a:r>
              <a:rPr lang="fr-FR" sz="2000" b="1" baseline="30000" dirty="0"/>
              <a:t>3+</a:t>
            </a:r>
            <a:r>
              <a:rPr lang="fr-FR" sz="2000" baseline="30000" dirty="0"/>
              <a:t> </a:t>
            </a:r>
            <a:r>
              <a:rPr lang="fr-FR" sz="2000" dirty="0"/>
              <a:t>et une solution S</a:t>
            </a:r>
            <a:r>
              <a:rPr lang="fr-FR" sz="2000" baseline="-25000" dirty="0"/>
              <a:t>SCN</a:t>
            </a:r>
            <a:r>
              <a:rPr lang="fr-FR" sz="2000" dirty="0"/>
              <a:t> contenant un concentration </a:t>
            </a:r>
            <a:r>
              <a:rPr lang="fr-FR" sz="2000" b="1" dirty="0"/>
              <a:t>C</a:t>
            </a:r>
            <a:r>
              <a:rPr lang="fr-FR" sz="2000" b="1" baseline="-25000" dirty="0"/>
              <a:t>SCN</a:t>
            </a:r>
            <a:r>
              <a:rPr lang="fr-FR" sz="2000" b="1" dirty="0"/>
              <a:t> = 5,5 x 10-3 mol/L de SCN</a:t>
            </a:r>
            <a:r>
              <a:rPr lang="fr-FR" sz="2000" b="1" baseline="30000" dirty="0"/>
              <a:t>-</a:t>
            </a:r>
            <a:r>
              <a:rPr lang="fr-FR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On prépare plusieurs solutions contenant un </a:t>
            </a:r>
            <a:r>
              <a:rPr lang="fr-FR" sz="2000" b="1" dirty="0"/>
              <a:t>volume V</a:t>
            </a:r>
            <a:r>
              <a:rPr lang="fr-FR" sz="2000" b="1" baseline="-25000" dirty="0"/>
              <a:t>fe</a:t>
            </a:r>
            <a:r>
              <a:rPr lang="fr-FR" sz="2000" b="1" dirty="0"/>
              <a:t> de solution S</a:t>
            </a:r>
            <a:r>
              <a:rPr lang="fr-FR" sz="2000" b="1" baseline="-25000" dirty="0"/>
              <a:t>fe</a:t>
            </a:r>
            <a:r>
              <a:rPr lang="fr-FR" sz="2000" b="1" dirty="0"/>
              <a:t> </a:t>
            </a:r>
            <a:r>
              <a:rPr lang="fr-FR" sz="2000" dirty="0"/>
              <a:t>et un </a:t>
            </a:r>
            <a:r>
              <a:rPr lang="fr-FR" sz="2000" b="1" dirty="0"/>
              <a:t>volume V</a:t>
            </a:r>
            <a:r>
              <a:rPr lang="fr-FR" sz="2000" b="1" baseline="-25000" dirty="0"/>
              <a:t>SCN</a:t>
            </a:r>
            <a:r>
              <a:rPr lang="fr-FR" sz="2000" b="1" dirty="0"/>
              <a:t> de solution S</a:t>
            </a:r>
            <a:r>
              <a:rPr lang="fr-FR" sz="2000" b="1" baseline="-25000" dirty="0"/>
              <a:t>SCN</a:t>
            </a:r>
            <a:r>
              <a:rPr lang="fr-FR" sz="2000" b="1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/>
              <a:t>On calcule le quotient de réaction à l’état final.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3ABB4-B07D-400C-9771-528CD2D38B0B}"/>
              </a:ext>
            </a:extLst>
          </p:cNvPr>
          <p:cNvSpPr/>
          <p:nvPr/>
        </p:nvSpPr>
        <p:spPr>
          <a:xfrm>
            <a:off x="-1024986" y="5575096"/>
            <a:ext cx="13671176" cy="4635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959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18D3485-EB07-474D-BEBC-4DB2C8B1A144}"/>
              </a:ext>
            </a:extLst>
          </p:cNvPr>
          <p:cNvSpPr/>
          <p:nvPr/>
        </p:nvSpPr>
        <p:spPr>
          <a:xfrm>
            <a:off x="7915835" y="4769224"/>
            <a:ext cx="3995315" cy="5615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5F09BCB7-A851-4036-95BC-AB5FDB550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851" y="117016"/>
            <a:ext cx="10515600" cy="1325563"/>
          </a:xfrm>
        </p:spPr>
        <p:txBody>
          <a:bodyPr/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 : Calcul de quotient réactionnel final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969B8E0-1B00-43EF-8CEF-6EA9405ECA2A}"/>
                  </a:ext>
                </a:extLst>
              </p:cNvPr>
              <p:cNvSpPr txBox="1"/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3+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→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𝐹𝑒𝑆𝐶</m:t>
                      </m:r>
                      <m:sSubSup>
                        <m:sSubSupPr>
                          <m:ctrlPr>
                            <a:rPr lang="fr-FR" sz="32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𝑎𝑞</m:t>
                          </m:r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fr-FR" sz="3200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bSup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B969B8E0-1B00-43EF-8CEF-6EA9405EC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0349" y="1220268"/>
                <a:ext cx="5761770" cy="5897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22F1DD0-AA6C-4EDF-A194-0C07FFB89BF0}"/>
                  </a:ext>
                </a:extLst>
              </p:cNvPr>
              <p:cNvSpPr txBox="1"/>
              <p:nvPr/>
            </p:nvSpPr>
            <p:spPr>
              <a:xfrm>
                <a:off x="280850" y="1945246"/>
                <a:ext cx="11704961" cy="3754874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/>
                  <a:t>Principe : </a:t>
                </a:r>
              </a:p>
              <a:p>
                <a:endParaRPr lang="fr-FR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000" dirty="0"/>
                  <a:t>On dispose d’une solution S</a:t>
                </a:r>
                <a:r>
                  <a:rPr lang="fr-FR" sz="2000" baseline="-25000" dirty="0"/>
                  <a:t>fe</a:t>
                </a:r>
                <a:r>
                  <a:rPr lang="fr-FR" sz="2000" dirty="0"/>
                  <a:t> contenant une concentration </a:t>
                </a:r>
                <a:r>
                  <a:rPr lang="fr-FR" sz="2000" b="1" dirty="0"/>
                  <a:t>C</a:t>
                </a:r>
                <a:r>
                  <a:rPr lang="fr-FR" sz="2000" b="1" baseline="-25000" dirty="0"/>
                  <a:t>fe</a:t>
                </a:r>
                <a:r>
                  <a:rPr lang="fr-FR" sz="2000" b="1" dirty="0"/>
                  <a:t> = 5,0 x 10-3 mol/L d’ions Fe</a:t>
                </a:r>
                <a:r>
                  <a:rPr lang="fr-FR" sz="2000" b="1" baseline="30000" dirty="0"/>
                  <a:t>3+</a:t>
                </a:r>
                <a:r>
                  <a:rPr lang="fr-FR" sz="2000" baseline="30000" dirty="0"/>
                  <a:t> </a:t>
                </a:r>
                <a:r>
                  <a:rPr lang="fr-FR" sz="2000" dirty="0"/>
                  <a:t>et une solution S</a:t>
                </a:r>
                <a:r>
                  <a:rPr lang="fr-FR" sz="2000" baseline="-25000" dirty="0"/>
                  <a:t>SCN</a:t>
                </a:r>
                <a:r>
                  <a:rPr lang="fr-FR" sz="2000" dirty="0"/>
                  <a:t> contenant un concentration </a:t>
                </a:r>
                <a:r>
                  <a:rPr lang="fr-FR" sz="2000" b="1" dirty="0"/>
                  <a:t>C</a:t>
                </a:r>
                <a:r>
                  <a:rPr lang="fr-FR" sz="2000" b="1" baseline="-25000" dirty="0"/>
                  <a:t>SCN</a:t>
                </a:r>
                <a:r>
                  <a:rPr lang="fr-FR" sz="2000" b="1" dirty="0"/>
                  <a:t> = 5,5 x 10-3 mol/L de SCN</a:t>
                </a:r>
                <a:r>
                  <a:rPr lang="fr-FR" sz="2000" b="1" baseline="30000" dirty="0"/>
                  <a:t>-</a:t>
                </a:r>
                <a:r>
                  <a:rPr lang="fr-FR" sz="2000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000" dirty="0"/>
                  <a:t>On prépare plusieurs solutions contenant un </a:t>
                </a:r>
                <a:r>
                  <a:rPr lang="fr-FR" sz="2000" b="1" dirty="0"/>
                  <a:t>volume V</a:t>
                </a:r>
                <a:r>
                  <a:rPr lang="fr-FR" sz="2000" b="1" baseline="-25000" dirty="0"/>
                  <a:t>fe</a:t>
                </a:r>
                <a:r>
                  <a:rPr lang="fr-FR" sz="2000" b="1" dirty="0"/>
                  <a:t> de solution S</a:t>
                </a:r>
                <a:r>
                  <a:rPr lang="fr-FR" sz="2000" b="1" baseline="-25000" dirty="0"/>
                  <a:t>fe</a:t>
                </a:r>
                <a:r>
                  <a:rPr lang="fr-FR" sz="2000" b="1" dirty="0"/>
                  <a:t> </a:t>
                </a:r>
                <a:r>
                  <a:rPr lang="fr-FR" sz="2000" dirty="0"/>
                  <a:t>et un </a:t>
                </a:r>
                <a:r>
                  <a:rPr lang="fr-FR" sz="2000" b="1" dirty="0"/>
                  <a:t>volume V</a:t>
                </a:r>
                <a:r>
                  <a:rPr lang="fr-FR" sz="2000" b="1" baseline="-25000" dirty="0"/>
                  <a:t>SCN</a:t>
                </a:r>
                <a:r>
                  <a:rPr lang="fr-FR" sz="2000" b="1" dirty="0"/>
                  <a:t> de solution S</a:t>
                </a:r>
                <a:r>
                  <a:rPr lang="fr-FR" sz="2000" b="1" baseline="-25000" dirty="0"/>
                  <a:t>SCN</a:t>
                </a:r>
                <a:r>
                  <a:rPr lang="fr-FR" sz="2000" b="1" dirty="0"/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0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000" dirty="0"/>
                  <a:t>On calcule le quotient de réaction à l’état final.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0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sz="2000" dirty="0"/>
                  <a:t>Obtention de la concentration en </a:t>
                </a:r>
                <a14:m>
                  <m:oMath xmlns:m="http://schemas.openxmlformats.org/officeDocument/2006/math">
                    <m:r>
                      <a:rPr lang="fr-FR" sz="2000" b="0" i="1" smtClean="0">
                        <a:latin typeface="Cambria Math" panose="02040503050406030204" pitchFamily="18" charset="0"/>
                      </a:rPr>
                      <m:t>𝐹𝑒𝑆𝐶</m:t>
                    </m:r>
                    <m:sSubSup>
                      <m:sSubSupPr>
                        <m:ctrlPr>
                          <a:rPr lang="fr-FR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𝑎𝑞</m:t>
                        </m:r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lang="fr-FR" sz="20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</m:sup>
                    </m:sSubSup>
                  </m:oMath>
                </a14:m>
                <a:r>
                  <a:rPr lang="fr-FR" sz="2000" dirty="0"/>
                  <a:t> par spectrophotométrie.  </a:t>
                </a:r>
                <a:r>
                  <a:rPr lang="fr-FR" sz="2400" b="1" dirty="0">
                    <a:solidFill>
                      <a:srgbClr val="FF0000"/>
                    </a:solidFill>
                  </a:rPr>
                  <a:t>Loi de Beer-Lambert : </a:t>
                </a:r>
                <a14:m>
                  <m:oMath xmlns:m="http://schemas.openxmlformats.org/officeDocument/2006/math"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𝝐</m:t>
                    </m:r>
                    <m:r>
                      <a:rPr lang="fr-FR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𝒍𝑪</m:t>
                    </m:r>
                  </m:oMath>
                </a14:m>
                <a:endParaRPr lang="fr-FR" sz="2400" b="1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sz="2400" b="1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22F1DD0-AA6C-4EDF-A194-0C07FFB89B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850" y="1945246"/>
                <a:ext cx="11704961" cy="3754874"/>
              </a:xfrm>
              <a:prstGeom prst="rect">
                <a:avLst/>
              </a:prstGeom>
              <a:blipFill>
                <a:blip r:embed="rId3"/>
                <a:stretch>
                  <a:fillRect l="-1249" t="-1942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7733A478-0123-43AF-AA50-6EC91D65266C}"/>
              </a:ext>
            </a:extLst>
          </p:cNvPr>
          <p:cNvSpPr/>
          <p:nvPr/>
        </p:nvSpPr>
        <p:spPr>
          <a:xfrm>
            <a:off x="-1024986" y="5575096"/>
            <a:ext cx="13671176" cy="463569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C345AB2A-3423-4A15-B6BC-AE9F337F41FD}"/>
                  </a:ext>
                </a:extLst>
              </p:cNvPr>
              <p:cNvSpPr txBox="1"/>
              <p:nvPr/>
            </p:nvSpPr>
            <p:spPr>
              <a:xfrm>
                <a:off x="8289233" y="4454458"/>
                <a:ext cx="3248518" cy="3147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𝝐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𝒎𝒐</m:t>
                      </m:r>
                      <m:sSup>
                        <m:sSupPr>
                          <m:ctrlPr>
                            <a:rPr lang="fr-FR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  <m:sup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sz="2000" b="1" i="1" smtClean="0">
                          <a:latin typeface="Cambria Math" panose="02040503050406030204" pitchFamily="18" charset="0"/>
                        </a:rPr>
                        <m:t>𝒄</m:t>
                      </m:r>
                      <m:sSup>
                        <m:sSupPr>
                          <m:ctrlPr>
                            <a:rPr lang="fr-FR" sz="2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fr-FR" sz="2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lang="fr-FR" sz="2000" b="1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C345AB2A-3423-4A15-B6BC-AE9F337F41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9233" y="4454458"/>
                <a:ext cx="3248518" cy="314766"/>
              </a:xfrm>
              <a:prstGeom prst="rect">
                <a:avLst/>
              </a:prstGeom>
              <a:blipFill>
                <a:blip r:embed="rId4"/>
                <a:stretch>
                  <a:fillRect l="-750" t="-1961" b="-980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98978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576</Words>
  <Application>Microsoft Office PowerPoint</Application>
  <PresentationFormat>Grand écran</PresentationFormat>
  <Paragraphs>108</Paragraphs>
  <Slides>12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  <vt:lpstr>Présentation PowerPoint</vt:lpstr>
      <vt:lpstr>Expérience : Les transformations non totales</vt:lpstr>
      <vt:lpstr>Expérience : Les transformations non totales</vt:lpstr>
      <vt:lpstr>Présentation PowerPoint</vt:lpstr>
      <vt:lpstr>Expérience : Calcul de quotient réactionnel final</vt:lpstr>
      <vt:lpstr>Expérience : Calcul de quotient réactionnel final</vt:lpstr>
      <vt:lpstr>Résultats</vt:lpstr>
      <vt:lpstr>Présentation PowerPoint</vt:lpstr>
      <vt:lpstr>Exemple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9</cp:revision>
  <dcterms:created xsi:type="dcterms:W3CDTF">2021-12-02T17:33:23Z</dcterms:created>
  <dcterms:modified xsi:type="dcterms:W3CDTF">2022-06-06T13:17:18Z</dcterms:modified>
</cp:coreProperties>
</file>