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305" r:id="rId3"/>
    <p:sldId id="269" r:id="rId4"/>
    <p:sldId id="304" r:id="rId5"/>
    <p:sldId id="302" r:id="rId6"/>
    <p:sldId id="301" r:id="rId7"/>
    <p:sldId id="303" r:id="rId8"/>
    <p:sldId id="262" r:id="rId9"/>
    <p:sldId id="30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77" d="100"/>
          <a:sy n="77" d="100"/>
        </p:scale>
        <p:origin x="1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0C891-77BD-457C-9135-00CB7361DD63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E76DC-184C-4C39-937D-BF44795F7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F0BE0-2066-44E4-B4C7-69DA3D6B8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9C2E96-F5BA-4A56-9F38-887F0DBB4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51B9A-77E7-407F-80A2-9EA4441F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208D-1E5E-4C80-BEC7-8744764D86A3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E3DFC4-F96F-4FD1-AA5E-12D752C1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97C7C5-F71D-4E0D-8F66-CF22914E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58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063FC-FF29-4E6E-AF30-031BF111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061008-CE3B-4D32-8128-55E1207C5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303A3B-EE74-4DB3-9CB4-FF97BF54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C3B8-6127-4A3E-AE7D-7069023E9014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976B1-136D-44E7-88F9-8BF4A82C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BFCBF0-EC85-4EB3-BBA5-C279D1F9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64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407F10-98D1-4B7C-9E3A-4A0B08D8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75311F-4998-4C92-9480-2A63D02C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D952F-D674-4763-A416-DE99F4C0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C909-5B1B-4CFD-AB9C-B2A15E12633D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29B8E-3706-42DF-87D3-1019E238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CF1616-44F6-472A-8C8B-8A3FE024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7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62E98-1AB8-4362-B58A-549AB969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499F1E-098C-45B4-9D49-E9FE2387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1F8070-C30B-4E92-AE59-88F079A2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C2D0-700B-4091-B9B6-3B114AA984BD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127C7E-FE37-4E83-B6F2-658F6B9C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0DABC6-E38E-46BB-ACFB-3696E1F9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3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592B2-278C-4E86-A8AB-5FDE9F46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1177AD-3859-4F91-B4C7-1C6B0E31B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F64E57-9463-4DEB-B0E7-241E26E7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CF39-D08A-4EFB-8295-8084FEA3AA1C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709924-6570-48E0-878C-BCFC3F78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BB627-16F2-4A2B-AE78-DC8043BA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55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E336F-80D7-44C7-8A73-CBCEF3E9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74AC05-74AC-4FA6-9CC8-3B97FCC8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C355C5-11F7-4F44-B12A-F64D8CB5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B9F9BA-1C93-4A8A-B2E4-21D78E0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33B4-58F8-4A19-8C97-260CE11AFEF4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91E705-E992-4BF8-BC71-0563512C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11C5E3-B036-4659-8FAC-5A58FED7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8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AC245-1267-4629-99CE-13846F45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00E7CA-2A33-4130-87AD-C6C802CE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39CE68-F52D-400F-8947-E4FD13532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20BF75-0B74-4AE7-9CE5-A43C6579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EC1EDF-A427-46E7-9ED7-1617CCF6B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AC467D-070C-4CA3-9F21-C76BC5CD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9EAB-0EFC-4F70-9F9C-099E35E5A2D2}" type="datetime1">
              <a:rPr lang="fr-FR" smtClean="0"/>
              <a:t>17/05/2022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69EB84-39D5-45AA-98C9-13C4264B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4BFBC7-AB1E-4D9C-A8FB-B45379C8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6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357A0-A6AE-48D5-88FA-51D2DBF4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7DC0A7-4B44-4293-AE3E-BD5EF59B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B8AF-0D5A-4F1F-B4F2-21E3DC737B69}" type="datetime1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FDBB51-71B9-4B4A-A351-8868EC07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1DA920-C1DC-4B10-B8FA-3C3B093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62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43E221-27CD-4D1A-B578-0346FCDA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DE86-3784-4483-906C-C7F0AB24A1C6}" type="datetime1">
              <a:rPr lang="fr-FR" smtClean="0"/>
              <a:t>17/05/2022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41FECD-4517-451E-9D7A-396C0D98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6964E0-4514-4027-A8E0-C2E545EA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13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9B8DA-49AC-4DAE-B29C-7D1E6DC9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3829C4-B81E-4CFC-B4AD-1F2107F8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05B786-2C52-4AE6-8EE7-0A98130E6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99BF47-4207-4951-BAB9-59743382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2D17-9835-451D-B0C9-239BE1803D33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6B7C48-D11D-4D41-84C5-E656C349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FE65AB-FCE3-48EF-893F-163BE7F8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9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EB7B7-5C91-49F7-9396-25CBB066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A75A75-CD02-4706-A964-0EDAD4A90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4F8604-41B8-43D3-B6E4-B93EAB616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C47F19-1823-46E6-9D05-70853430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FA5-46CA-4357-9302-0154B2D702FB}" type="datetime1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0EC830-7591-4F09-A42E-F3A42ACA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70C6E-8595-4029-B8D1-4570E0EA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DA6B0C-4BD1-465F-A25D-3CDE8B59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2EB387-D269-4B78-9B8D-9F9548D7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CD4405-36C0-4BBF-A626-17B4140E0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645B-06B0-4A28-A8E4-086D2E29CF86}" type="datetime1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21F930-0457-4334-A6C0-502E07F5E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EDD95-36DE-4269-91FB-08FA27FD3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3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2 LC\LC_01\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6" y="1311103"/>
            <a:ext cx="11719075" cy="27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223DBA-2FF0-1E3B-A62B-786D957AAA38}"/>
              </a:ext>
            </a:extLst>
          </p:cNvPr>
          <p:cNvSpPr txBox="1"/>
          <p:nvPr/>
        </p:nvSpPr>
        <p:spPr>
          <a:xfrm>
            <a:off x="236462" y="349135"/>
            <a:ext cx="558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Etapes d’une synthèse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2C3164-8462-2EF9-B45D-53A1663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9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2 LC\LC_01\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6" y="1311103"/>
            <a:ext cx="11719075" cy="27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223DBA-2FF0-1E3B-A62B-786D957AAA38}"/>
              </a:ext>
            </a:extLst>
          </p:cNvPr>
          <p:cNvSpPr txBox="1"/>
          <p:nvPr/>
        </p:nvSpPr>
        <p:spPr>
          <a:xfrm>
            <a:off x="236462" y="349135"/>
            <a:ext cx="558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Etapes d’une synthèse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68CF7D-D844-95C4-CD75-64C5B7913DC9}"/>
              </a:ext>
            </a:extLst>
          </p:cNvPr>
          <p:cNvSpPr txBox="1"/>
          <p:nvPr/>
        </p:nvSpPr>
        <p:spPr>
          <a:xfrm>
            <a:off x="236462" y="4023829"/>
            <a:ext cx="684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Dans cette leçon </a:t>
            </a:r>
            <a:r>
              <a:rPr lang="fr-FR" sz="2800" dirty="0"/>
              <a:t>:  Synthèse du paracétamol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0C6D0B-25B1-8286-A603-80A972874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75" y="4738772"/>
            <a:ext cx="5054860" cy="1770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3AB60-9379-8810-8ECA-396EE2A0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81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it&#10;&#10;Description générée automatiquement">
            <a:extLst>
              <a:ext uri="{FF2B5EF4-FFF2-40B4-BE49-F238E27FC236}">
                <a16:creationId xmlns:a16="http://schemas.microsoft.com/office/drawing/2014/main" id="{0C6F521D-9D73-408D-AA46-7480AB2AA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55" y="1325900"/>
            <a:ext cx="7836490" cy="42061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4DB6C6-5B0B-4A05-AFC7-CC127C4FAF9D}"/>
              </a:ext>
            </a:extLst>
          </p:cNvPr>
          <p:cNvSpPr txBox="1"/>
          <p:nvPr/>
        </p:nvSpPr>
        <p:spPr>
          <a:xfrm>
            <a:off x="3051207" y="316809"/>
            <a:ext cx="633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 de pureté : banc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Kofler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49F98A-178D-410C-81BC-DF6116AECD62}"/>
              </a:ext>
            </a:extLst>
          </p:cNvPr>
          <p:cNvSpPr txBox="1"/>
          <p:nvPr/>
        </p:nvSpPr>
        <p:spPr>
          <a:xfrm>
            <a:off x="6821812" y="6488668"/>
            <a:ext cx="5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Techniques expérimentales en chimie, Bernard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BBCF0F-AF52-0A28-47E0-76B0B45B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91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E4DB6C6-5B0B-4A05-AFC7-CC127C4FAF9D}"/>
              </a:ext>
            </a:extLst>
          </p:cNvPr>
          <p:cNvSpPr txBox="1"/>
          <p:nvPr/>
        </p:nvSpPr>
        <p:spPr>
          <a:xfrm>
            <a:off x="3051207" y="316809"/>
            <a:ext cx="633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 de pureté : banc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Kofler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49F98A-178D-410C-81BC-DF6116AECD62}"/>
              </a:ext>
            </a:extLst>
          </p:cNvPr>
          <p:cNvSpPr txBox="1"/>
          <p:nvPr/>
        </p:nvSpPr>
        <p:spPr>
          <a:xfrm>
            <a:off x="6821812" y="6488668"/>
            <a:ext cx="5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Techniques expérimentales en chimie, Bernard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630896D-1179-2216-E60B-FC1755A66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5" b="20159"/>
          <a:stretch/>
        </p:blipFill>
        <p:spPr>
          <a:xfrm>
            <a:off x="2344510" y="1094739"/>
            <a:ext cx="7502979" cy="4668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356AA1-C16C-65B2-0472-5205F9A8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90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799EAA-3AE8-07E0-5143-FFCDD746AF41}"/>
              </a:ext>
            </a:extLst>
          </p:cNvPr>
          <p:cNvSpPr txBox="1"/>
          <p:nvPr/>
        </p:nvSpPr>
        <p:spPr>
          <a:xfrm>
            <a:off x="3051207" y="316809"/>
            <a:ext cx="633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 de pureté : banc </a:t>
            </a:r>
            <a:r>
              <a:rPr lang="fr-FR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Kofler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559465-BBB2-7A5A-C1A4-3B99AC92F38E}"/>
              </a:ext>
            </a:extLst>
          </p:cNvPr>
          <p:cNvSpPr txBox="1"/>
          <p:nvPr/>
        </p:nvSpPr>
        <p:spPr>
          <a:xfrm>
            <a:off x="822960" y="1720735"/>
            <a:ext cx="108979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Protocole :</a:t>
            </a:r>
          </a:p>
          <a:p>
            <a:endParaRPr lang="fr-FR" sz="2800" b="1" u="sng" dirty="0"/>
          </a:p>
          <a:p>
            <a:r>
              <a:rPr lang="fr-FR" sz="2800" b="1" dirty="0">
                <a:sym typeface="Wingdings" panose="05000000000000000000" pitchFamily="2" charset="2"/>
              </a:rPr>
              <a:t>	 </a:t>
            </a:r>
            <a:r>
              <a:rPr lang="fr-FR" sz="2800" b="1" dirty="0"/>
              <a:t>Etalonnage du banc avec un composé adapté,</a:t>
            </a:r>
          </a:p>
          <a:p>
            <a:r>
              <a:rPr lang="fr-FR" sz="2800" b="1" dirty="0"/>
              <a:t>	</a:t>
            </a:r>
            <a:r>
              <a:rPr lang="fr-FR" sz="2800" b="1" dirty="0">
                <a:sym typeface="Wingdings" panose="05000000000000000000" pitchFamily="2" charset="2"/>
              </a:rPr>
              <a:t> Déposer quelques grains du produit sur le banc,</a:t>
            </a:r>
          </a:p>
          <a:p>
            <a:r>
              <a:rPr lang="fr-FR" sz="2800" b="1" dirty="0">
                <a:sym typeface="Wingdings" panose="05000000000000000000" pitchFamily="2" charset="2"/>
              </a:rPr>
              <a:t>	 Faire parcourir le banc au produit (en biais) jusqu’à ce qu’il se 	     liquéfie,</a:t>
            </a:r>
          </a:p>
          <a:p>
            <a:r>
              <a:rPr lang="fr-FR" sz="2800" b="1" dirty="0">
                <a:sym typeface="Wingdings" panose="05000000000000000000" pitchFamily="2" charset="2"/>
              </a:rPr>
              <a:t>	 Lire la température indiquée en rabattant le curseur,</a:t>
            </a:r>
          </a:p>
          <a:p>
            <a:endParaRPr lang="fr-FR" sz="2800" b="1" dirty="0">
              <a:sym typeface="Wingdings" panose="05000000000000000000" pitchFamily="2" charset="2"/>
            </a:endParaRPr>
          </a:p>
          <a:p>
            <a:r>
              <a:rPr lang="fr-FR" sz="36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Sécurité 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Ne pas utiliser de gant pour manipuler sur le banc </a:t>
            </a:r>
            <a:r>
              <a:rPr lang="fr-FR" sz="2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Kofler</a:t>
            </a:r>
            <a:r>
              <a:rPr lang="fr-F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Ne pas l’utiliser à proximité de produits inflammables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811BCA-8BE0-C5F6-FAD6-4B7CB49C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04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C/LC01%20S%c3%a9parations,%20purifications,%20contr%c3%b4les%20de%20puret%c3%a9/synthese_ccm_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44" y="1401387"/>
            <a:ext cx="62198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C6017B-381C-3090-680D-0358D212216C}"/>
              </a:ext>
            </a:extLst>
          </p:cNvPr>
          <p:cNvSpPr txBox="1"/>
          <p:nvPr/>
        </p:nvSpPr>
        <p:spPr>
          <a:xfrm>
            <a:off x="3067832" y="150555"/>
            <a:ext cx="6333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 de pureté : Chromatographie sur couche mince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1B3B28-AD87-6B8F-7AF2-DD938C31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34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455F39-DA73-ADC2-FD8E-EF34BB558A65}"/>
              </a:ext>
            </a:extLst>
          </p:cNvPr>
          <p:cNvSpPr txBox="1"/>
          <p:nvPr/>
        </p:nvSpPr>
        <p:spPr>
          <a:xfrm>
            <a:off x="490888" y="311801"/>
            <a:ext cx="588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Recristallisation</a:t>
            </a:r>
          </a:p>
        </p:txBody>
      </p:sp>
      <p:pic>
        <p:nvPicPr>
          <p:cNvPr id="4" name="Image 3" descr="Une image contenant texte, journal, reçu&#10;&#10;Description générée automatiquement">
            <a:extLst>
              <a:ext uri="{FF2B5EF4-FFF2-40B4-BE49-F238E27FC236}">
                <a16:creationId xmlns:a16="http://schemas.microsoft.com/office/drawing/2014/main" id="{929BE019-D957-98BB-52C2-1CB7FF948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55136" r="-46" b="37235"/>
          <a:stretch/>
        </p:blipFill>
        <p:spPr>
          <a:xfrm>
            <a:off x="3431406" y="311801"/>
            <a:ext cx="8588829" cy="929324"/>
          </a:xfrm>
          <a:prstGeom prst="rect">
            <a:avLst/>
          </a:prstGeom>
        </p:spPr>
      </p:pic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EF54161F-0A6B-E9D5-59FD-11BEF28C1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24" y="2232670"/>
            <a:ext cx="7546690" cy="43135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D1E380-67B0-A352-CD65-F809A91424CD}"/>
              </a:ext>
            </a:extLst>
          </p:cNvPr>
          <p:cNvSpPr txBox="1"/>
          <p:nvPr/>
        </p:nvSpPr>
        <p:spPr>
          <a:xfrm>
            <a:off x="590204" y="1745672"/>
            <a:ext cx="397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: Synthèse du paracétamol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3DC2492-772B-ECD6-EA5B-C800407B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6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C2E1CFC5-F5A0-437C-9EA8-4A1ACE4D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6" y="162371"/>
            <a:ext cx="7365894" cy="5958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BE34ED0-48EC-4A2D-B588-5D8282BE5DE4}"/>
              </a:ext>
            </a:extLst>
          </p:cNvPr>
          <p:cNvSpPr txBox="1"/>
          <p:nvPr/>
        </p:nvSpPr>
        <p:spPr>
          <a:xfrm>
            <a:off x="6771012" y="6488668"/>
            <a:ext cx="5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Techniques expérimentales en chimie, Bernard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E31136-6E68-4C65-B12F-339C9E9B2A65}"/>
              </a:ext>
            </a:extLst>
          </p:cNvPr>
          <p:cNvSpPr txBox="1"/>
          <p:nvPr/>
        </p:nvSpPr>
        <p:spPr>
          <a:xfrm>
            <a:off x="490888" y="311801"/>
            <a:ext cx="588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Recristallisation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95EA1A-7FC6-BCB7-625C-74959CBF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41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2 LC\LC_01\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6" y="1311103"/>
            <a:ext cx="11719075" cy="27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223DBA-2FF0-1E3B-A62B-786D957AAA38}"/>
              </a:ext>
            </a:extLst>
          </p:cNvPr>
          <p:cNvSpPr txBox="1"/>
          <p:nvPr/>
        </p:nvSpPr>
        <p:spPr>
          <a:xfrm>
            <a:off x="236462" y="349135"/>
            <a:ext cx="558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Etapes d’une synthèse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5E54DA4-77CA-51AF-901C-B16C4D04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8415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158</Words>
  <Application>Microsoft Office PowerPoint</Application>
  <PresentationFormat>Grand écran</PresentationFormat>
  <Paragraphs>33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Mathieu Berdous</cp:lastModifiedBy>
  <cp:revision>42</cp:revision>
  <dcterms:created xsi:type="dcterms:W3CDTF">2020-04-30T21:04:17Z</dcterms:created>
  <dcterms:modified xsi:type="dcterms:W3CDTF">2022-05-17T14:18:43Z</dcterms:modified>
</cp:coreProperties>
</file>