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4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2661E9-5FE6-F485-2109-495351E8B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69ECC3-007A-A1CA-22DD-73A450E37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3FC0C8-35D8-35D4-2098-D56C3A79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72400A-DB91-AF6A-0E15-08E52ECA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36B313-57BB-AECA-208E-1F482AED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45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13E86-4EA8-E1A9-B4D7-F78698E3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C727C-391A-1684-7B1B-042BC8CC6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762118-20A2-E561-513D-E31AD23BF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8AFB7D-664D-B271-EB93-36CE7390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7E1637-652E-6488-AEF3-B6954E3B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3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4718F8-D20A-5A63-6C69-AEE3D22F2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A3FAEC-085F-EAF5-482F-3309810DF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5C939-0764-2DF8-22A3-5F8E03FB1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CB0C85-7D4D-3903-FFC0-4AD86F02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4C4E4E-EA50-F7AE-4E03-A2E5B013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97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69EF8-7C9F-0C4F-1D9A-415B0441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7D7B1D-441A-7FCA-DA7A-E39820555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2AD45-231F-7F01-11E8-4C510C3E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26C50E-C5E3-0351-ADF2-D63CF15E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03B65D-8D93-1731-0E84-6B3D6958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98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39C3F-8C1B-EEAA-E3C0-2D211C689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A94216-7623-DF3D-3FC6-61FF4152C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CFF60C-39D8-4004-12F7-370F54E0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AB3A24-2A08-A8A5-E0C5-E734E8DA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F95A25-8C78-CD21-658C-D74CC7A4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65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0846DD-FEC3-3A6E-400E-893AFA3E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D1974-F439-F245-24F7-1AD95FC3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8B2AB9-C1F9-8129-49F7-77C8E5759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B37666-E122-4C22-7CF8-05B39B856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01D8C4-2110-9731-1654-CF1008EA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DC1C23-1A9E-2B09-DDC5-3F732D9C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58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BAE5B9-D48F-EBE8-52B1-7E27F9D9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720DC5-97D3-67BA-5C73-7F7396DA6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1E5BB3-7946-A902-31A9-B4EE6D0F3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EF7C1C-F7C2-3B92-7B73-50A13FF4D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944CCD5-2052-6293-F5A1-89A18EE7F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E326C7-8C07-6897-7DEA-4E262CB73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A3B382-CE3E-5261-ACA3-31080110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6E1033-742E-5B69-986C-639B9A4B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23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F5931-5796-0411-5D57-56539496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9AF728-33EE-1D80-84DD-F4C5ED57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35A821-012B-CB48-DFF4-57DE6D97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AB46AF-9DFF-3D9B-C869-3CE7403A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48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380D85-D81B-39B0-C70F-B0D3BB64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81A410-9629-F821-81F0-4FE252C0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088133-F637-632F-537E-3111A7BA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91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1D32BE-ADE2-2337-F07E-36109FF3A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1C6086-78FA-796A-91D0-5B0E70039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0BFD28-19D0-555A-7811-DAC8ECD96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4C4D1C-D0C6-2BE7-BC94-7B91F303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8A49E1-336E-0C8F-0BB0-99C89A5D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32330-5BD3-D5D8-EA52-8F374FA9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60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6F3D01-486D-CE38-60EA-257ABEC1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4E5CD4-5920-35E4-3822-4D8DB22E2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14D418-976D-DC67-69F1-702B84372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F49978-14EC-B464-7805-8B180D7F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5984FC-0F11-B50B-0397-557BB8E9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B4A972-17DB-CD0A-6B0B-A61FC6EB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70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DF4AE9-0805-54AB-561E-1744FD0B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E16CF6-9E24-055F-4422-545FE7D81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0B7F61-CD88-D57C-D284-80DCE9B33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E489A-A32E-44C5-B627-8F29511B1026}" type="datetimeFigureOut">
              <a:rPr lang="fr-FR" smtClean="0"/>
              <a:t>07/06/2022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665EBB-8F80-11A6-764C-C73DCBBA3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2CDA3E-76D5-D680-B199-1AEA53FE7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F838D-C89F-4AA7-B174-DD3F628A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23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CC5CEA4-868B-4E54-B965-EFF9F1750B46}"/>
              </a:ext>
            </a:extLst>
          </p:cNvPr>
          <p:cNvSpPr txBox="1"/>
          <p:nvPr/>
        </p:nvSpPr>
        <p:spPr>
          <a:xfrm>
            <a:off x="278674" y="269966"/>
            <a:ext cx="542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molécule d’aspirine :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C57A390-74D6-0E98-0D69-95FF9BF02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685" y="1403531"/>
            <a:ext cx="5677263" cy="4341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053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CC5CEA4-868B-4E54-B965-EFF9F1750B46}"/>
              </a:ext>
            </a:extLst>
          </p:cNvPr>
          <p:cNvSpPr txBox="1"/>
          <p:nvPr/>
        </p:nvSpPr>
        <p:spPr>
          <a:xfrm>
            <a:off x="1137192" y="260387"/>
            <a:ext cx="542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molécule d’aspirine :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C57A390-74D6-0E98-0D69-95FF9BF02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9" y="1403531"/>
            <a:ext cx="5677263" cy="4341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906E29A3-B6AB-5170-1A3C-54164146EA54}"/>
              </a:ext>
            </a:extLst>
          </p:cNvPr>
          <p:cNvCxnSpPr>
            <a:cxnSpLocks/>
          </p:cNvCxnSpPr>
          <p:nvPr/>
        </p:nvCxnSpPr>
        <p:spPr>
          <a:xfrm flipV="1">
            <a:off x="2412274" y="4650377"/>
            <a:ext cx="959030" cy="2612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7403B662-A115-7A63-85B3-AE3A2ECB3EB9}"/>
              </a:ext>
            </a:extLst>
          </p:cNvPr>
          <p:cNvCxnSpPr>
            <a:cxnSpLocks/>
          </p:cNvCxnSpPr>
          <p:nvPr/>
        </p:nvCxnSpPr>
        <p:spPr>
          <a:xfrm>
            <a:off x="1942011" y="1698171"/>
            <a:ext cx="1041398" cy="13738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5603537-2540-4323-E7A1-6769ADE71834}"/>
              </a:ext>
            </a:extLst>
          </p:cNvPr>
          <p:cNvCxnSpPr>
            <a:cxnSpLocks/>
          </p:cNvCxnSpPr>
          <p:nvPr/>
        </p:nvCxnSpPr>
        <p:spPr>
          <a:xfrm flipH="1">
            <a:off x="7794897" y="2577737"/>
            <a:ext cx="1558109" cy="9100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llipse 2">
            <a:extLst>
              <a:ext uri="{FF2B5EF4-FFF2-40B4-BE49-F238E27FC236}">
                <a16:creationId xmlns:a16="http://schemas.microsoft.com/office/drawing/2014/main" id="{F58B007E-8D36-DF54-8D10-8452250EB535}"/>
              </a:ext>
            </a:extLst>
          </p:cNvPr>
          <p:cNvSpPr/>
          <p:nvPr/>
        </p:nvSpPr>
        <p:spPr>
          <a:xfrm>
            <a:off x="3483429" y="3330080"/>
            <a:ext cx="2220684" cy="220857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C8C52B4-6433-CAC0-C3F4-3350A22DD738}"/>
              </a:ext>
            </a:extLst>
          </p:cNvPr>
          <p:cNvSpPr/>
          <p:nvPr/>
        </p:nvSpPr>
        <p:spPr>
          <a:xfrm>
            <a:off x="3108959" y="1113033"/>
            <a:ext cx="3116585" cy="148916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7C60288-E27E-EA32-1987-EC1265664625}"/>
              </a:ext>
            </a:extLst>
          </p:cNvPr>
          <p:cNvSpPr/>
          <p:nvPr/>
        </p:nvSpPr>
        <p:spPr>
          <a:xfrm rot="3464298">
            <a:off x="5628432" y="3479859"/>
            <a:ext cx="3116585" cy="17427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404CC9-A8BB-31B9-2E62-DCD74BCE476D}"/>
              </a:ext>
            </a:extLst>
          </p:cNvPr>
          <p:cNvSpPr txBox="1"/>
          <p:nvPr/>
        </p:nvSpPr>
        <p:spPr>
          <a:xfrm>
            <a:off x="3601" y="4680801"/>
            <a:ext cx="24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Cycle aromatique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B697EFB-E35A-47DA-6902-AE40DD5565B9}"/>
              </a:ext>
            </a:extLst>
          </p:cNvPr>
          <p:cNvSpPr txBox="1"/>
          <p:nvPr/>
        </p:nvSpPr>
        <p:spPr>
          <a:xfrm>
            <a:off x="46454" y="1221294"/>
            <a:ext cx="2038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Fonction acide</a:t>
            </a:r>
          </a:p>
          <a:p>
            <a:r>
              <a:rPr lang="fr-FR" sz="2400" b="1" dirty="0"/>
              <a:t> carboxylique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C2FF771-4D14-F0B0-A860-9EDF91675B05}"/>
              </a:ext>
            </a:extLst>
          </p:cNvPr>
          <p:cNvSpPr txBox="1"/>
          <p:nvPr/>
        </p:nvSpPr>
        <p:spPr>
          <a:xfrm>
            <a:off x="9503916" y="2140534"/>
            <a:ext cx="200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Fonction ester</a:t>
            </a:r>
          </a:p>
        </p:txBody>
      </p:sp>
    </p:spTree>
    <p:extLst>
      <p:ext uri="{BB962C8B-B14F-4D97-AF65-F5344CB8AC3E}">
        <p14:creationId xmlns:p14="http://schemas.microsoft.com/office/powerpoint/2010/main" val="11918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4">
            <a:extLst>
              <a:ext uri="{FF2B5EF4-FFF2-40B4-BE49-F238E27FC236}">
                <a16:creationId xmlns:a16="http://schemas.microsoft.com/office/drawing/2014/main" id="{E3A94F83-2C7C-777B-3477-26123BEAE9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3012" y="863797"/>
            <a:ext cx="9940877" cy="4773692"/>
          </a:xfrm>
        </p:spPr>
      </p:pic>
    </p:spTree>
    <p:extLst>
      <p:ext uri="{BB962C8B-B14F-4D97-AF65-F5344CB8AC3E}">
        <p14:creationId xmlns:p14="http://schemas.microsoft.com/office/powerpoint/2010/main" val="257012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texte, horloge&#10;&#10;Description générée automatiquement">
            <a:extLst>
              <a:ext uri="{FF2B5EF4-FFF2-40B4-BE49-F238E27FC236}">
                <a16:creationId xmlns:a16="http://schemas.microsoft.com/office/drawing/2014/main" id="{1E4CB7C4-B7A6-26EF-E6C5-360A81B2E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55" y="2038870"/>
            <a:ext cx="9976567" cy="2167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634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FA4D8672-338D-A39C-9D28-3471F88667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418690"/>
                  </p:ext>
                </p:extLst>
              </p:nvPr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fr-FR" dirty="0"/>
                            <a:t> [200, 800</a:t>
                          </a:r>
                          <a:r>
                            <a:rPr lang="fr-FR" baseline="0" dirty="0"/>
                            <a:t> nm]</a:t>
                          </a:r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FA4D8672-338D-A39C-9D28-3471F886671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418690"/>
                  </p:ext>
                </p:extLst>
              </p:nvPr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251" t="-97059" r="-200752" b="-2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7BF1173C-27CE-DBA0-37C9-6D5B812D93EA}"/>
              </a:ext>
            </a:extLst>
          </p:cNvPr>
          <p:cNvSpPr txBox="1"/>
          <p:nvPr/>
        </p:nvSpPr>
        <p:spPr>
          <a:xfrm>
            <a:off x="362129" y="103633"/>
            <a:ext cx="542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Tableau récapitulatif :</a:t>
            </a:r>
          </a:p>
        </p:txBody>
      </p:sp>
    </p:spTree>
    <p:extLst>
      <p:ext uri="{BB962C8B-B14F-4D97-AF65-F5344CB8AC3E}">
        <p14:creationId xmlns:p14="http://schemas.microsoft.com/office/powerpoint/2010/main" val="382073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FCBED7F0-5510-9441-9F25-5257808690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fr-FR" dirty="0"/>
                            <a:t> [200, 800</a:t>
                          </a:r>
                          <a:r>
                            <a:rPr lang="fr-FR" baseline="0" dirty="0"/>
                            <a:t> nm]</a:t>
                          </a:r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fr-FR" dirty="0"/>
                            <a:t> [2.5, 25</a:t>
                          </a:r>
                          <a:r>
                            <a:rPr lang="fr-FR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fr-FR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fr-FR" baseline="0" dirty="0"/>
                            <a:t>m]</a:t>
                          </a:r>
                          <a:endParaRPr lang="fr-FR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Groupes caractéristiques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Plus d’informations, sensible à la pureté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Ne permet pas d’accéder à la structure, plus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au 3">
                <a:extLst>
                  <a:ext uri="{FF2B5EF4-FFF2-40B4-BE49-F238E27FC236}">
                    <a16:creationId xmlns:a16="http://schemas.microsoft.com/office/drawing/2014/main" id="{FCBED7F0-5510-9441-9F25-5257808690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251" t="-97059" r="-200752" b="-2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754" t="-97059" r="-101256" b="-2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Groupes caractéristiques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Plus d’informations, sensible à la pureté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Ne permet pas d’accéder à la structure, plus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783EB12F-3C7E-54EA-362A-67411EB006E1}"/>
              </a:ext>
            </a:extLst>
          </p:cNvPr>
          <p:cNvSpPr txBox="1"/>
          <p:nvPr/>
        </p:nvSpPr>
        <p:spPr>
          <a:xfrm>
            <a:off x="362129" y="103633"/>
            <a:ext cx="542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Tableau récapitulatif :</a:t>
            </a:r>
          </a:p>
        </p:txBody>
      </p:sp>
    </p:spTree>
    <p:extLst>
      <p:ext uri="{BB962C8B-B14F-4D97-AF65-F5344CB8AC3E}">
        <p14:creationId xmlns:p14="http://schemas.microsoft.com/office/powerpoint/2010/main" val="422631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au 4">
                <a:extLst>
                  <a:ext uri="{FF2B5EF4-FFF2-40B4-BE49-F238E27FC236}">
                    <a16:creationId xmlns:a16="http://schemas.microsoft.com/office/drawing/2014/main" id="{1726EF0E-E025-6141-87EE-EE6F5CFC632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fr-FR" dirty="0"/>
                            <a:t> [200, 800</a:t>
                          </a:r>
                          <a:r>
                            <a:rPr lang="fr-FR" baseline="0" dirty="0"/>
                            <a:t> nm]</a:t>
                          </a:r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fr-F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fr-FR" dirty="0"/>
                            <a:t> [2.5, 25</a:t>
                          </a:r>
                          <a:r>
                            <a:rPr lang="fr-FR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fr-FR" i="1" baseline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oMath>
                          </a14:m>
                          <a:r>
                            <a:rPr lang="fr-FR" baseline="0" dirty="0"/>
                            <a:t>m]</a:t>
                          </a:r>
                          <a:endParaRPr lang="fr-FR" dirty="0"/>
                        </a:p>
                        <a:p>
                          <a:pPr algn="ctr"/>
                          <a:endParaRPr lang="fr-F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&gt;30 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𝑐𝑚</m:t>
                                </m:r>
                              </m:oMath>
                            </m:oMathPara>
                          </a14:m>
                          <a:endParaRPr lang="fr-FR" dirty="0"/>
                        </a:p>
                        <a:p>
                          <a:endParaRPr lang="fr-FR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Groupes caractéristiques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Structure de la molécule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Plus d’informations, sensible à la pureté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Complet, peu de bruit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Ne permet pas d’accéder à la structure, plus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Très cher et couteux en énergie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au 4">
                <a:extLst>
                  <a:ext uri="{FF2B5EF4-FFF2-40B4-BE49-F238E27FC236}">
                    <a16:creationId xmlns:a16="http://schemas.microsoft.com/office/drawing/2014/main" id="{1726EF0E-E025-6141-87EE-EE6F5CFC632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31899" y="897466"/>
              <a:ext cx="9716840" cy="5070196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2429210">
                      <a:extLst>
                        <a:ext uri="{9D8B030D-6E8A-4147-A177-3AD203B41FA5}">
                          <a16:colId xmlns:a16="http://schemas.microsoft.com/office/drawing/2014/main" val="2880345102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172296915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229141804"/>
                        </a:ext>
                      </a:extLst>
                    </a:gridCol>
                    <a:gridCol w="2429210">
                      <a:extLst>
                        <a:ext uri="{9D8B030D-6E8A-4147-A177-3AD203B41FA5}">
                          <a16:colId xmlns:a16="http://schemas.microsoft.com/office/drawing/2014/main" val="3920437063"/>
                        </a:ext>
                      </a:extLst>
                    </a:gridCol>
                  </a:tblGrid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000" dirty="0"/>
                            <a:t>Type de spectroscopie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UV - Visible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RMN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305886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Longueurs d’onde associées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251" t="-97059" r="-200752" b="-2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754" t="-97059" r="-101256" b="-29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0000" t="-97059" r="-1003" b="-296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7932663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Informations déduites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Concentration d’une espèce colorée,</a:t>
                          </a:r>
                        </a:p>
                        <a:p>
                          <a:pPr algn="ctr"/>
                          <a:r>
                            <a:rPr lang="fr-FR" dirty="0"/>
                            <a:t>Couleur de l’espèce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Groupes caractéristiques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Structure de la molécule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7904436"/>
                      </a:ext>
                    </a:extLst>
                  </a:tr>
                  <a:tr h="999982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Avantages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Facile, rapide, peu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Plus d’informations, sensible à la pureté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Complet, peu de bruit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6303183"/>
                      </a:ext>
                    </a:extLst>
                  </a:tr>
                  <a:tr h="1035125"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  <a:p>
                          <a:pPr algn="ctr"/>
                          <a:r>
                            <a:rPr lang="fr-FR" dirty="0"/>
                            <a:t>Inconvénients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Méthode seulement comparative, peu d’informations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Ne permet pas d’accéder à la structure, plus cher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/>
                            <a:t>Très cher et couteux en énergie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419613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FBDC0E66-D351-A615-AC15-6B94DC10A11A}"/>
              </a:ext>
            </a:extLst>
          </p:cNvPr>
          <p:cNvSpPr txBox="1"/>
          <p:nvPr/>
        </p:nvSpPr>
        <p:spPr>
          <a:xfrm>
            <a:off x="362129" y="103633"/>
            <a:ext cx="5425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Tableau récapitulatif :</a:t>
            </a:r>
          </a:p>
        </p:txBody>
      </p:sp>
    </p:spTree>
    <p:extLst>
      <p:ext uri="{BB962C8B-B14F-4D97-AF65-F5344CB8AC3E}">
        <p14:creationId xmlns:p14="http://schemas.microsoft.com/office/powerpoint/2010/main" val="3581654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229</Words>
  <Application>Microsoft Office PowerPoint</Application>
  <PresentationFormat>Grand écran</PresentationFormat>
  <Paragraphs>78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2</cp:revision>
  <dcterms:created xsi:type="dcterms:W3CDTF">2022-06-07T16:29:57Z</dcterms:created>
  <dcterms:modified xsi:type="dcterms:W3CDTF">2022-06-07T17:30:19Z</dcterms:modified>
</cp:coreProperties>
</file>