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2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F4A4B-9ED6-EE01-9821-101916FBC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011D2E-8549-9381-4DEB-3A49B6A03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D748D0-7940-2232-B2FF-8AF3C4C2B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6A5F15-5B3A-E0A7-5BA1-3E8637915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C9C36B-C9D4-5D3E-3C0F-6BE3A51F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05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AD6CBA-A205-64B4-8458-2D49BBE8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EA1C906-B048-2952-D618-CC2FFD8FC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B7534D-27C0-8A27-0E37-B844F6F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02B015-F429-56D7-E2FB-8EA8D9C60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F3BE33-D1E7-BF1B-9EB6-A489BF28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900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1FEFEBE-554D-70AB-07DF-9DCB9AA0A4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5D1377-4D50-3DBE-4A52-056DC69F0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60976E-3146-1FA7-89F8-666F011C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52AA47-D4FB-C5C8-16DC-8EF69E980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BFA605-6B61-229B-A7E3-1D260648D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304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4CBA0D-E8D9-A5CE-C7C4-EF07998A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9DC6B-2A44-ECF0-4031-9C9A91DE0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BBBFFA-3250-06F3-8827-996F96704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5A2C20-1015-7384-4034-65BDC2F2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B54E53-6F95-78C4-0E65-6D44AB80F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7312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281D67-73BE-6320-31AC-35E2772B3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8AB8FD-821D-4B98-C083-C02F93871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923BEB-AC20-F542-8869-F83B97DA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C9104F-C6B8-BA45-0274-903267472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F81E00-E734-D93E-1F48-859935663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749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00A217-D4B6-92FC-F195-78B3AC6B1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24D1FB-67BB-6D3A-BA21-3F16EA5FC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3B5D7B-14E7-B777-CBCD-5024EF6B2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D476AC-5E3C-2594-ECDD-E327ECE8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E142DEF-0BE7-B51B-B8D3-2BC25D3E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6A7429-F2CD-39C9-4F1A-38C29AFE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5682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459BA-00B1-9AF9-358F-AC3AAA4C9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7A679F-A708-89B3-38B3-38CD90B41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27DCB9-B984-87DD-A053-FAF31F08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497C7A-760C-3665-9174-686E6BC4C8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DD505DC-928C-72FE-9F8E-30173FC48B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AA671B0-9FEB-3F89-8593-F11C5F9DE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D3A0EA-E958-3D04-4592-C052C5ABD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A6AB5E-EDBF-A033-1470-8A25F3EE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61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547AB5-3DE0-4131-5564-CABE861B8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96912B-8451-A3AC-B3D3-37F01BB9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19BBDAC-391A-84B0-0305-2AC70E7F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6639C4C-A592-68CB-DDA8-6ADA58F1D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50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F6DCEB-A9DF-8287-FD0C-2C9BE196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643CDA1-48AF-44CE-8123-E904CCC50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5C7161A-400C-A6ED-A193-29801F1D1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6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8BFC58-69CE-C8E9-63BE-81D02C1DB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D8AA2A-CB9E-DC5D-C73D-AB0C6971D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2AD3C7-2993-F212-4B16-E912BF3DB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85230C-D67C-BB8D-9E6D-96D4CB89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3412C0-DBA5-E89C-F3C2-8FF198D4A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BD4022-1477-DA48-AFF3-030EC2F2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82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F21D0-0FFE-8D22-2382-5C2824AEB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C360498-6E90-FD45-4E36-B46875838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8B3E0-52E7-2FDF-77C9-C0D5C4860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15A77E-9FBB-B7C3-6D52-C0EE5069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DD1637-16C1-8093-0244-669C6C077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0A2F32-8188-69CA-9E43-394010443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33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7546AFE-5B72-0106-61F3-156C30F05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9893A4-7E4B-3762-5A6D-50A0A3259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ED076-F2F2-D9DB-447F-08227CD747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4AA35-EA70-481A-A062-8CDF34DBCE4E}" type="datetimeFigureOut">
              <a:rPr lang="fr-FR" smtClean="0"/>
              <a:t>11/06/2022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74316C-F084-9FAE-D82B-3088C6409C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A307C2-C1DB-19A4-8274-71ED0A5F85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267F-6B55-49AC-98EC-1EFE051058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31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218D835-F0A3-73FA-B022-254458239FCD}"/>
              </a:ext>
            </a:extLst>
          </p:cNvPr>
          <p:cNvSpPr txBox="1">
            <a:spLocks/>
          </p:cNvSpPr>
          <p:nvPr/>
        </p:nvSpPr>
        <p:spPr>
          <a:xfrm>
            <a:off x="180654" y="203631"/>
            <a:ext cx="10515600" cy="9682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1 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1FC4AA79-88F4-420B-53E7-8395C5E94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F4AE089-35DF-4424-AE52-DA34BEBC1234}" type="slidenum">
              <a:rPr lang="fr-FR" smtClean="0"/>
              <a:t>1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77898FF-91EC-43EE-2CB7-9915F2636BB5}"/>
                  </a:ext>
                </a:extLst>
              </p:cNvPr>
              <p:cNvSpPr txBox="1"/>
              <p:nvPr/>
            </p:nvSpPr>
            <p:spPr>
              <a:xfrm>
                <a:off x="532810" y="1012594"/>
                <a:ext cx="11126379" cy="55316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𝑵𝒂𝑯𝑪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 →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𝒈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𝑵</m:t>
                      </m:r>
                      <m:sSubSup>
                        <m:sSubSup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𝑪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𝑶</m:t>
                              </m:r>
                            </m:e>
                            <m:sub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  <m:sup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fr-FR" sz="28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b>
                          <m:d>
                            <m:dPr>
                              <m:ctrlP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1" i="1" smtClean="0"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77898FF-91EC-43EE-2CB7-9915F2636B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10" y="1012594"/>
                <a:ext cx="11126379" cy="5531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AE9F0ACF-2674-D53F-3D3E-1601B294E4B0}"/>
              </a:ext>
            </a:extLst>
          </p:cNvPr>
          <p:cNvSpPr txBox="1"/>
          <p:nvPr/>
        </p:nvSpPr>
        <p:spPr>
          <a:xfrm>
            <a:off x="760982" y="1565759"/>
            <a:ext cx="1727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Bicarbonate de sodium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FF2889-90A0-775A-B2DC-29AB21F4A95F}"/>
              </a:ext>
            </a:extLst>
          </p:cNvPr>
          <p:cNvSpPr txBox="1"/>
          <p:nvPr/>
        </p:nvSpPr>
        <p:spPr>
          <a:xfrm>
            <a:off x="2447656" y="1565759"/>
            <a:ext cx="29907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Acide éthanoïque (vinaigre)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59F9642E-FD9D-6A45-C732-739D8BBF7D2F}"/>
              </a:ext>
            </a:extLst>
          </p:cNvPr>
          <p:cNvCxnSpPr/>
          <p:nvPr/>
        </p:nvCxnSpPr>
        <p:spPr>
          <a:xfrm>
            <a:off x="11743362" y="47774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525DBB03-5B91-528F-B744-EE0385BCA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9024" y="2396756"/>
            <a:ext cx="7335320" cy="42576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40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24CE2DC4-AD27-84CB-2D5C-16EF705CD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3" y="60664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2 :</a:t>
            </a:r>
          </a:p>
        </p:txBody>
      </p:sp>
      <p:sp>
        <p:nvSpPr>
          <p:cNvPr id="5" name="Espace réservé du numéro de diapositive 3">
            <a:extLst>
              <a:ext uri="{FF2B5EF4-FFF2-40B4-BE49-F238E27FC236}">
                <a16:creationId xmlns:a16="http://schemas.microsoft.com/office/drawing/2014/main" id="{54A02EBA-39BD-386D-DD02-048DD0CDF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F4AE089-35DF-4424-AE52-DA34BEBC1234}" type="slidenum">
              <a:rPr lang="fr-FR" smtClean="0"/>
              <a:t>2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99DBFDF-C014-3AD5-A834-11C969760CAF}"/>
                  </a:ext>
                </a:extLst>
              </p:cNvPr>
              <p:cNvSpPr txBox="1"/>
              <p:nvPr/>
            </p:nvSpPr>
            <p:spPr>
              <a:xfrm>
                <a:off x="4940010" y="549690"/>
                <a:ext cx="5754974" cy="64575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𝑶</m:t>
                      </m:r>
                      <m:sSubSup>
                        <m:sSubSupPr>
                          <m:ctrlPr>
                            <a:rPr lang="fr-FR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fr-FR" sz="36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 →</m:t>
                      </m:r>
                      <m:sSub>
                        <m:sSubPr>
                          <m:ctrlPr>
                            <a:rPr lang="fr-FR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b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sSub>
                        <m:sSubPr>
                          <m:ctrlPr>
                            <a:rPr lang="fr-FR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b>
                          <m:d>
                            <m:dPr>
                              <m:ctrlPr>
                                <a:rPr lang="fr-FR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3600" b="1" i="1" smtClean="0"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sz="3600" b="1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99DBFDF-C014-3AD5-A834-11C969760C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010" y="549690"/>
                <a:ext cx="5754974" cy="645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3C5084B5-A69E-873F-22C3-D252A6FFE894}"/>
              </a:ext>
            </a:extLst>
          </p:cNvPr>
          <p:cNvSpPr txBox="1"/>
          <p:nvPr/>
        </p:nvSpPr>
        <p:spPr>
          <a:xfrm>
            <a:off x="4940010" y="1270739"/>
            <a:ext cx="1727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Grâce à la soude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FAF874B-6DC4-2494-9681-14838D604C8E}"/>
              </a:ext>
            </a:extLst>
          </p:cNvPr>
          <p:cNvSpPr txBox="1"/>
          <p:nvPr/>
        </p:nvSpPr>
        <p:spPr>
          <a:xfrm>
            <a:off x="6744984" y="1270739"/>
            <a:ext cx="23031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Grâce à l’acide chlorhydrique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156BB04C-7DCB-76BF-DA2A-75DD82603D42}"/>
              </a:ext>
            </a:extLst>
          </p:cNvPr>
          <p:cNvCxnSpPr/>
          <p:nvPr/>
        </p:nvCxnSpPr>
        <p:spPr>
          <a:xfrm>
            <a:off x="11743362" y="477748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F70A311A-11C3-D3E4-4032-66CFC3371F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3" y="2562131"/>
            <a:ext cx="7358009" cy="42894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2DFF7B9D-2446-F8BB-86AC-E2952A75D7A6}"/>
              </a:ext>
            </a:extLst>
          </p:cNvPr>
          <p:cNvCxnSpPr>
            <a:cxnSpLocks/>
          </p:cNvCxnSpPr>
          <p:nvPr/>
        </p:nvCxnSpPr>
        <p:spPr>
          <a:xfrm flipV="1">
            <a:off x="6205591" y="3051425"/>
            <a:ext cx="1474845" cy="1232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B48086B-469E-D146-ECE3-89FC15AF1734}"/>
                  </a:ext>
                </a:extLst>
              </p:cNvPr>
              <p:cNvSpPr txBox="1"/>
              <p:nvPr/>
            </p:nvSpPr>
            <p:spPr>
              <a:xfrm>
                <a:off x="7896546" y="2747233"/>
                <a:ext cx="4171308" cy="329923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Indicateur :</a:t>
                </a:r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fr-FR" sz="2800" b="1" dirty="0"/>
                  <a:t>Bleu</a:t>
                </a:r>
                <a:r>
                  <a:rPr lang="fr-FR" sz="2800" dirty="0"/>
                  <a:t> en présence d’ions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latin typeface="Cambria Math" panose="02040503050406030204" pitchFamily="18" charset="0"/>
                      </a:rPr>
                      <m:t>𝑶</m:t>
                    </m:r>
                    <m:sSubSup>
                      <m:sSubSupPr>
                        <m:ctrlPr>
                          <a:rPr lang="fr-FR" sz="2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endParaRPr lang="fr-FR" sz="2800" dirty="0"/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fr-FR" sz="2800" b="1" dirty="0"/>
                  <a:t>Jaune</a:t>
                </a:r>
                <a:r>
                  <a:rPr lang="fr-FR" sz="2800" dirty="0"/>
                  <a:t> en présence d’ions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endParaRPr lang="fr-FR" sz="2800" b="1" dirty="0"/>
              </a:p>
              <a:p>
                <a:pPr marL="914400" lvl="1" indent="-457200">
                  <a:buFont typeface="Arial" panose="020B0604020202020204" pitchFamily="34" charset="0"/>
                  <a:buChar char="•"/>
                </a:pPr>
                <a:r>
                  <a:rPr lang="fr-FR" sz="2800" b="1" dirty="0"/>
                  <a:t>Vert</a:t>
                </a:r>
                <a:r>
                  <a:rPr lang="fr-FR" sz="2800" dirty="0"/>
                  <a:t> si ni l’un ni l’autre</a:t>
                </a:r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4B48086B-469E-D146-ECE3-89FC15AF17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546" y="2747233"/>
                <a:ext cx="4171308" cy="3299237"/>
              </a:xfrm>
              <a:prstGeom prst="rect">
                <a:avLst/>
              </a:prstGeom>
              <a:blipFill>
                <a:blip r:embed="rId4"/>
                <a:stretch>
                  <a:fillRect l="-3478" t="-2198" b="-3846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4750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C7AE97-39C4-6432-E439-DFAD3F4E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F4AE089-35DF-4424-AE52-DA34BEBC1234}" type="slidenum">
              <a:rPr lang="fr-FR" smtClean="0"/>
              <a:t>3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456A6DD9-1533-857F-640D-E87FD9E59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3" y="60664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Récapitulons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au 6">
                <a:extLst>
                  <a:ext uri="{FF2B5EF4-FFF2-40B4-BE49-F238E27FC236}">
                    <a16:creationId xmlns:a16="http://schemas.microsoft.com/office/drawing/2014/main" id="{4AB4B901-87F0-5545-E368-6AD872998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4246612"/>
                  </p:ext>
                </p:extLst>
              </p:nvPr>
            </p:nvGraphicFramePr>
            <p:xfrm>
              <a:off x="1279548" y="1604143"/>
              <a:ext cx="9632904" cy="327264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84276">
                      <a:extLst>
                        <a:ext uri="{9D8B030D-6E8A-4147-A177-3AD203B41FA5}">
                          <a16:colId xmlns:a16="http://schemas.microsoft.com/office/drawing/2014/main" val="1310011305"/>
                        </a:ext>
                      </a:extLst>
                    </a:gridCol>
                    <a:gridCol w="2438602">
                      <a:extLst>
                        <a:ext uri="{9D8B030D-6E8A-4147-A177-3AD203B41FA5}">
                          <a16:colId xmlns:a16="http://schemas.microsoft.com/office/drawing/2014/main" val="2225190050"/>
                        </a:ext>
                      </a:extLst>
                    </a:gridCol>
                    <a:gridCol w="2245062">
                      <a:extLst>
                        <a:ext uri="{9D8B030D-6E8A-4147-A177-3AD203B41FA5}">
                          <a16:colId xmlns:a16="http://schemas.microsoft.com/office/drawing/2014/main" val="889971192"/>
                        </a:ext>
                      </a:extLst>
                    </a:gridCol>
                    <a:gridCol w="2264964">
                      <a:extLst>
                        <a:ext uri="{9D8B030D-6E8A-4147-A177-3AD203B41FA5}">
                          <a16:colId xmlns:a16="http://schemas.microsoft.com/office/drawing/2014/main" val="121728849"/>
                        </a:ext>
                      </a:extLst>
                    </a:gridCol>
                  </a:tblGrid>
                  <a:tr h="452063">
                    <a:tc>
                      <a:txBody>
                        <a:bodyPr/>
                        <a:lstStyle/>
                        <a:p>
                          <a:pPr algn="ctr"/>
                          <a:endParaRPr lang="fr-FR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Evolution de la température du système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Enthalpie standard de réaction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Conversion d’énergie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15375032"/>
                      </a:ext>
                    </a:extLst>
                  </a:tr>
                  <a:tr h="9561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Réaction endothermique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Diminution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&gt;0</m:t>
                                </m:r>
                              </m:oMath>
                            </m:oMathPara>
                          </a14:m>
                          <a:endParaRPr lang="fr-FR" sz="2800" dirty="0"/>
                        </a:p>
                      </a:txBody>
                      <a:tcPr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Thermique </a:t>
                          </a:r>
                          <a:r>
                            <a:rPr lang="fr-FR" sz="2800" dirty="0">
                              <a:sym typeface="Wingdings" panose="05000000000000000000" pitchFamily="2" charset="2"/>
                            </a:rPr>
                            <a:t> Chimique</a:t>
                          </a:r>
                          <a:endParaRPr lang="fr-FR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1023762"/>
                      </a:ext>
                    </a:extLst>
                  </a:tr>
                  <a:tr h="7739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Réaction exothermique</a:t>
                          </a:r>
                        </a:p>
                      </a:txBody>
                      <a:tcPr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Augmentation</a:t>
                          </a:r>
                        </a:p>
                      </a:txBody>
                      <a:tcPr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</m:e>
                                  <m:sub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b>
                                </m:sSub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e>
                                  <m:sup>
                                    <m:r>
                                      <a:rPr lang="fr-FR" sz="2800" b="0" i="1" smtClean="0">
                                        <a:latin typeface="Cambria Math" panose="02040503050406030204" pitchFamily="18" charset="0"/>
                                      </a:rPr>
                                      <m:t>𝑜</m:t>
                                    </m:r>
                                  </m:sup>
                                </m:sSup>
                                <m:r>
                                  <a:rPr lang="fr-FR" sz="2800" b="0" i="1" smtClean="0">
                                    <a:latin typeface="Cambria Math" panose="02040503050406030204" pitchFamily="18" charset="0"/>
                                  </a:rPr>
                                  <m:t>&lt;0</m:t>
                                </m:r>
                              </m:oMath>
                            </m:oMathPara>
                          </a14:m>
                          <a:endParaRPr lang="fr-FR" sz="28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Chimique </a:t>
                          </a:r>
                          <a:r>
                            <a:rPr lang="fr-FR" sz="2800" dirty="0">
                              <a:sym typeface="Wingdings" panose="05000000000000000000" pitchFamily="2" charset="2"/>
                            </a:rPr>
                            <a:t> Thermique</a:t>
                          </a:r>
                          <a:endParaRPr lang="fr-FR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6910884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au 6">
                <a:extLst>
                  <a:ext uri="{FF2B5EF4-FFF2-40B4-BE49-F238E27FC236}">
                    <a16:creationId xmlns:a16="http://schemas.microsoft.com/office/drawing/2014/main" id="{4AB4B901-87F0-5545-E368-6AD872998F8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4246612"/>
                  </p:ext>
                </p:extLst>
              </p:nvPr>
            </p:nvGraphicFramePr>
            <p:xfrm>
              <a:off x="1279548" y="1604143"/>
              <a:ext cx="9632904" cy="327264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684276">
                      <a:extLst>
                        <a:ext uri="{9D8B030D-6E8A-4147-A177-3AD203B41FA5}">
                          <a16:colId xmlns:a16="http://schemas.microsoft.com/office/drawing/2014/main" val="1310011305"/>
                        </a:ext>
                      </a:extLst>
                    </a:gridCol>
                    <a:gridCol w="2438602">
                      <a:extLst>
                        <a:ext uri="{9D8B030D-6E8A-4147-A177-3AD203B41FA5}">
                          <a16:colId xmlns:a16="http://schemas.microsoft.com/office/drawing/2014/main" val="2225190050"/>
                        </a:ext>
                      </a:extLst>
                    </a:gridCol>
                    <a:gridCol w="2245062">
                      <a:extLst>
                        <a:ext uri="{9D8B030D-6E8A-4147-A177-3AD203B41FA5}">
                          <a16:colId xmlns:a16="http://schemas.microsoft.com/office/drawing/2014/main" val="889971192"/>
                        </a:ext>
                      </a:extLst>
                    </a:gridCol>
                    <a:gridCol w="2264964">
                      <a:extLst>
                        <a:ext uri="{9D8B030D-6E8A-4147-A177-3AD203B41FA5}">
                          <a16:colId xmlns:a16="http://schemas.microsoft.com/office/drawing/2014/main" val="121728849"/>
                        </a:ext>
                      </a:extLst>
                    </a:gridCol>
                  </a:tblGrid>
                  <a:tr h="1371600">
                    <a:tc>
                      <a:txBody>
                        <a:bodyPr/>
                        <a:lstStyle/>
                        <a:p>
                          <a:pPr algn="ctr"/>
                          <a:endParaRPr lang="fr-FR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Evolution de la température du système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Enthalpie standard de réaction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Conversion d’énergie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715375032"/>
                      </a:ext>
                    </a:extLst>
                  </a:tr>
                  <a:tr h="95616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Réaction endothermique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Diminution</a:t>
                          </a: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8184" t="-149045" r="-101355" b="-117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Thermique </a:t>
                          </a:r>
                          <a:r>
                            <a:rPr lang="fr-FR" sz="2800" dirty="0">
                              <a:sym typeface="Wingdings" panose="05000000000000000000" pitchFamily="2" charset="2"/>
                            </a:rPr>
                            <a:t> Chimique</a:t>
                          </a:r>
                          <a:endParaRPr lang="fr-FR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91023762"/>
                      </a:ext>
                    </a:extLst>
                  </a:tr>
                  <a:tr h="9448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b="1" dirty="0"/>
                            <a:t>Réaction exothermique</a:t>
                          </a:r>
                        </a:p>
                      </a:txBody>
                      <a:tcPr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Augmentation</a:t>
                          </a:r>
                        </a:p>
                      </a:txBody>
                      <a:tcPr anchor="ctr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228184" t="-252258" r="-101355" b="-187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2800" dirty="0"/>
                            <a:t>Chimique </a:t>
                          </a:r>
                          <a:r>
                            <a:rPr lang="fr-FR" sz="2800" dirty="0">
                              <a:sym typeface="Wingdings" panose="05000000000000000000" pitchFamily="2" charset="2"/>
                            </a:rPr>
                            <a:t> Thermique</a:t>
                          </a:r>
                          <a:endParaRPr lang="fr-FR" sz="28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6910884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49192DC3-91A6-2980-A1FF-9BFFDFFB85B1}"/>
              </a:ext>
            </a:extLst>
          </p:cNvPr>
          <p:cNvSpPr txBox="1"/>
          <p:nvPr/>
        </p:nvSpPr>
        <p:spPr>
          <a:xfrm>
            <a:off x="2901342" y="5471773"/>
            <a:ext cx="6389316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Propriétés des réactions endothermiques et exothermiques</a:t>
            </a:r>
          </a:p>
        </p:txBody>
      </p:sp>
    </p:spTree>
    <p:extLst>
      <p:ext uri="{BB962C8B-B14F-4D97-AF65-F5344CB8AC3E}">
        <p14:creationId xmlns:p14="http://schemas.microsoft.com/office/powerpoint/2010/main" val="3394817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Grand écran</PresentationFormat>
  <Paragraphs>28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Thème Office</vt:lpstr>
      <vt:lpstr>Présentation PowerPoint</vt:lpstr>
      <vt:lpstr>Expérience 2 :</vt:lpstr>
      <vt:lpstr>Récapitulons 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2022-06-11T16:35:38Z</dcterms:created>
  <dcterms:modified xsi:type="dcterms:W3CDTF">2022-06-11T16:37:25Z</dcterms:modified>
</cp:coreProperties>
</file>