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7" r:id="rId2"/>
    <p:sldId id="258" r:id="rId3"/>
    <p:sldId id="256" r:id="rId4"/>
    <p:sldId id="257" r:id="rId5"/>
    <p:sldId id="260" r:id="rId6"/>
    <p:sldId id="259" r:id="rId7"/>
    <p:sldId id="266" r:id="rId8"/>
    <p:sldId id="261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76" autoAdjust="0"/>
    <p:restoredTop sz="94660"/>
  </p:normalViewPr>
  <p:slideViewPr>
    <p:cSldViewPr snapToGrid="0">
      <p:cViewPr varScale="1">
        <p:scale>
          <a:sx n="73" d="100"/>
          <a:sy n="73" d="100"/>
        </p:scale>
        <p:origin x="15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1A4713-4084-4922-958F-461C716B477B}" type="datetimeFigureOut">
              <a:rPr lang="fr-FR" smtClean="0"/>
              <a:t>05/06/2022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7EEC2C-AFFD-4B99-8414-5BF0CCB20E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6365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B01FAE-1495-E72A-36CA-89F20E339F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54A6CAB-228B-0A3D-A37F-A2D8DF2A9E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75C1F5-A679-C2C1-0AE3-379B08A90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CEA7A-488D-4992-A951-2EF22B7CDEDC}" type="datetime1">
              <a:rPr lang="fr-FR" smtClean="0"/>
              <a:t>05/06/2022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0E229E-6E75-61D1-9EE1-10C7F4583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76DAFF2-3D25-3CBD-186D-F261ADE18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988CC-BFF5-4D1D-959F-17F9629019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7879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89FC43-621E-F4F8-8019-86BAF8716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61A0CE8-4BAE-7A23-F34D-C073D7816B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E7BB32F-BCB4-8485-44C6-E69357BFF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97979-2FCA-4966-BB6C-AD0A9D828C23}" type="datetime1">
              <a:rPr lang="fr-FR" smtClean="0"/>
              <a:t>05/06/2022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47BCCDA-3941-037D-6353-E63A1BF3C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95CEFE-D0BD-8260-E5D4-04074A069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988CC-BFF5-4D1D-959F-17F9629019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3358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3A381AE-6449-3378-C0AE-C9D97730E5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EC6733F-138D-74EC-BDCA-21FD0BAAF9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FEE8752-9318-7144-B8BE-37B7EF0BA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7D39C-D1C2-4FA3-B7CF-DC3822617B38}" type="datetime1">
              <a:rPr lang="fr-FR" smtClean="0"/>
              <a:t>05/06/2022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970B7C-D55B-8A14-C996-4D870B9ED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31CFE36-ABB9-33F3-CB07-9A0419C73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988CC-BFF5-4D1D-959F-17F9629019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6598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1FEB45-1349-867B-AA14-B862C0D9C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B180EB-4654-A9D6-D453-F702698B31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7746998-6347-D451-E3DD-B527CEB82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1F244-0747-4A8B-B21F-229FE5357FF7}" type="datetime1">
              <a:rPr lang="fr-FR" smtClean="0"/>
              <a:t>05/06/2022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95A1B85-FA75-41CB-5778-D99370C74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11386F8-49D6-4AE0-E5EF-87AF8435E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988CC-BFF5-4D1D-959F-17F9629019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4656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BF532B-41EF-831C-B128-018EB2D23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721286F-A8D7-04EE-DE27-5EBADCE92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8D6BC1-8421-93F5-4F37-00F1D5B10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5FF30-8957-4B5D-9A28-33066FD9E784}" type="datetime1">
              <a:rPr lang="fr-FR" smtClean="0"/>
              <a:t>05/06/2022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1252A28-6315-5C49-F968-994A544B3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EEB562D-3C78-DC5B-504B-11DDFD3D7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988CC-BFF5-4D1D-959F-17F9629019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2659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150806-2367-B5D1-DAEA-9DA7B6ADB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7C4886-009C-6B98-AAAE-26AA237D85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D71F88C-C1C9-369E-C6EC-A36B0172CF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651B9AB-F244-171A-5BC2-983D75902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8CD3B-3578-4C46-B495-95F33D73ABB8}" type="datetime1">
              <a:rPr lang="fr-FR" smtClean="0"/>
              <a:t>05/06/2022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3BAF960-D80F-BF1E-2025-AA58F942C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65CCFD9-20C9-3977-F28C-BB1B78B93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988CC-BFF5-4D1D-959F-17F9629019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5779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ABF57E-3BE8-97EF-41CD-2AE7CCEC3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789169B-C9B3-E6CC-A1A3-DCBDA600F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A7975C2-E169-4D0C-8603-9EA607E6F2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97F48BA-9183-2F13-1E10-D8D97C3552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CBC2D95-4245-80DE-144F-A96769C8D9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ECF3CBA-1092-5B0C-5C66-5D1756CC5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58A-62DA-4C21-9A6B-E26A011C6AB5}" type="datetime1">
              <a:rPr lang="fr-FR" smtClean="0"/>
              <a:t>05/06/2022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5E3CE93-03E8-0B3B-1CDB-BA3547D23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94A373E-290B-32EC-DB94-21330955B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988CC-BFF5-4D1D-959F-17F9629019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6003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DDF377-303C-ED4D-9B1A-0B70AF890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2E74F72-45C4-9122-C01E-C5E786571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7502F-A120-4038-AE47-43D13E156250}" type="datetime1">
              <a:rPr lang="fr-FR" smtClean="0"/>
              <a:t>05/06/2022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4BEAE6A-EE7C-C77A-FBDE-DDFE7A532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830D45C-8DC1-8454-6418-B4ABDCBCF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988CC-BFF5-4D1D-959F-17F9629019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9205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C93E353-AA3F-B6E0-E552-61ECDCB25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A46CE-CEC5-481E-BAAB-85E564AA239F}" type="datetime1">
              <a:rPr lang="fr-FR" smtClean="0"/>
              <a:t>05/06/2022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7F8653A-1862-3058-828B-743473909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92167AB-443F-0416-6F98-BB737FEA3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988CC-BFF5-4D1D-959F-17F9629019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6448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B0E8D2-672D-F2CB-9873-10647327C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884721-B619-982C-280F-0E4F1C4BC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8F240A7-D4F1-2FB7-4579-61A964191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04321E5-C942-0D96-FE3A-FE8BCABF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080BB-F184-499C-8227-7BEB7A6ADD22}" type="datetime1">
              <a:rPr lang="fr-FR" smtClean="0"/>
              <a:t>05/06/2022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C35F827-9880-6690-54F8-05F0C700E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D2249DA-85BC-17B7-66E7-03E391B33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988CC-BFF5-4D1D-959F-17F9629019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4642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7565B6-5840-E553-B176-ED895BE32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8CAD411-2EEE-0461-A2DD-DCB84B7D62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15505C8-D839-3D85-9E8B-FA0E7E3644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4C352AC-C925-ECBD-DAEB-791E978E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2163-D5F5-42F8-94D5-739F8E7F3F7A}" type="datetime1">
              <a:rPr lang="fr-FR" smtClean="0"/>
              <a:t>05/06/2022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E61530F-FBB5-62A8-A8F3-861BFE9DA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8D6B5A3-905A-830B-62CF-07F7C3526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988CC-BFF5-4D1D-959F-17F9629019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4683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4FE4378-CCD8-844C-10B0-A2389E3C9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8E14D46-2A39-BFBC-B6AB-00272AD57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0D8E5E2-107A-252D-44AE-AEFB02A473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92AE7-F47E-4460-AA76-F657A0056182}" type="datetime1">
              <a:rPr lang="fr-FR" smtClean="0"/>
              <a:t>05/06/2022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FAF3245-7C87-1340-5DDC-E4706582F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A216E3D-B275-F128-4659-E90307E013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988CC-BFF5-4D1D-959F-17F9629019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3290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61A151F-D487-F19D-E3FB-32C933743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988CC-BFF5-4D1D-959F-17F9629019AB}" type="slidenum">
              <a:rPr lang="fr-FR" smtClean="0"/>
              <a:t>1</a:t>
            </a:fld>
            <a:endParaRPr lang="fr-FR"/>
          </a:p>
        </p:txBody>
      </p:sp>
      <p:pic>
        <p:nvPicPr>
          <p:cNvPr id="6" name="Image 5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CDD4031D-8BEF-3D62-5EDF-225E8DA696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011" y="136525"/>
            <a:ext cx="8142514" cy="29888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 7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E5E48DB4-0CF2-782A-D58D-5AEFAE1D89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988" y="3424370"/>
            <a:ext cx="8656320" cy="29319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8085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C846E14-832C-3A1E-F75C-06D596F59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988CC-BFF5-4D1D-959F-17F9629019AB}" type="slidenum">
              <a:rPr lang="fr-FR" smtClean="0"/>
              <a:t>10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E8B3311-A777-0BE7-518A-D9300389B996}"/>
              </a:ext>
            </a:extLst>
          </p:cNvPr>
          <p:cNvSpPr txBox="1"/>
          <p:nvPr/>
        </p:nvSpPr>
        <p:spPr>
          <a:xfrm>
            <a:off x="109314" y="3319"/>
            <a:ext cx="6817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Méthode de Winkler :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0508575-AFC1-14AE-523D-20559DF1C179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4535841" y="1466254"/>
            <a:ext cx="6817959" cy="37418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7278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C846E14-832C-3A1E-F75C-06D596F59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988CC-BFF5-4D1D-959F-17F9629019AB}" type="slidenum">
              <a:rPr lang="fr-FR" smtClean="0"/>
              <a:t>11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E8B3311-A777-0BE7-518A-D9300389B996}"/>
              </a:ext>
            </a:extLst>
          </p:cNvPr>
          <p:cNvSpPr txBox="1"/>
          <p:nvPr/>
        </p:nvSpPr>
        <p:spPr>
          <a:xfrm>
            <a:off x="109314" y="3319"/>
            <a:ext cx="6817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Méthode de Winkler :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299CECE-F4FF-94EF-0331-DDF9CF562EF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3105849" y="1383134"/>
            <a:ext cx="7455389" cy="40917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2631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C846E14-832C-3A1E-F75C-06D596F59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988CC-BFF5-4D1D-959F-17F9629019AB}" type="slidenum">
              <a:rPr lang="fr-FR" smtClean="0"/>
              <a:t>12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E8B3311-A777-0BE7-518A-D9300389B996}"/>
              </a:ext>
            </a:extLst>
          </p:cNvPr>
          <p:cNvSpPr txBox="1"/>
          <p:nvPr/>
        </p:nvSpPr>
        <p:spPr>
          <a:xfrm>
            <a:off x="109314" y="3319"/>
            <a:ext cx="6817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Méthode de Winkler :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AA8D54E-BA08-63AD-59E2-F6B30642B697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3612078" y="1495862"/>
            <a:ext cx="7044595" cy="38662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2347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E143FDF-37D0-472C-95AB-58232E785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988CC-BFF5-4D1D-959F-17F9629019AB}" type="slidenum">
              <a:rPr lang="fr-FR" smtClean="0"/>
              <a:t>2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4835DF7F-636B-1E02-2578-DD3F42D6C68E}"/>
                  </a:ext>
                </a:extLst>
              </p:cNvPr>
              <p:cNvSpPr txBox="1"/>
              <p:nvPr/>
            </p:nvSpPr>
            <p:spPr>
              <a:xfrm>
                <a:off x="1303707" y="2314236"/>
                <a:ext cx="9327874" cy="713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600" b="0" i="1" smtClean="0">
                          <a:latin typeface="Cambria Math" panose="02040503050406030204" pitchFamily="18" charset="0"/>
                        </a:rPr>
                        <m:t>𝑀𝑛</m:t>
                      </m:r>
                      <m:sSubSup>
                        <m:sSubSupPr>
                          <m:ctrlPr>
                            <a:rPr lang="fr-FR" sz="3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fr-FR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36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fr-FR" sz="3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  <m:sub>
                          <m:r>
                            <a:rPr lang="fr-FR" sz="3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36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3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3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fr-FR" sz="3600" b="0" i="1" smtClean="0">
                          <a:latin typeface="Cambria Math" panose="02040503050406030204" pitchFamily="18" charset="0"/>
                        </a:rPr>
                        <m:t>+8</m:t>
                      </m:r>
                      <m:sSubSup>
                        <m:sSubSupPr>
                          <m:ctrlPr>
                            <a:rPr lang="fr-FR" sz="3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36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3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36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3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3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fr-FR" sz="3600" b="0" i="1" smtClean="0">
                          <a:latin typeface="Cambria Math" panose="02040503050406030204" pitchFamily="18" charset="0"/>
                        </a:rPr>
                        <m:t>+5</m:t>
                      </m:r>
                      <m:sSup>
                        <m:sSupPr>
                          <m:ctrlPr>
                            <a:rPr lang="fr-FR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3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3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fr-FR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3600" b="0" i="1" smtClean="0">
                          <a:latin typeface="Cambria Math" panose="02040503050406030204" pitchFamily="18" charset="0"/>
                        </a:rPr>
                        <m:t>𝑀</m:t>
                      </m:r>
                      <m:sSubSup>
                        <m:sSubSupPr>
                          <m:ctrlPr>
                            <a:rPr lang="fr-FR" sz="3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3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fr-FR" sz="3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36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3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3600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  <m:r>
                        <a:rPr lang="fr-FR" sz="3600" b="0" i="1" smtClean="0">
                          <a:latin typeface="Cambria Math" panose="02040503050406030204" pitchFamily="18" charset="0"/>
                        </a:rPr>
                        <m:t>+4</m:t>
                      </m:r>
                      <m:sSub>
                        <m:sSubPr>
                          <m:ctrlPr>
                            <a:rPr lang="fr-FR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6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fr-FR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6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3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36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fr-FR" sz="3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3600" dirty="0"/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4835DF7F-636B-1E02-2578-DD3F42D6C6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707" y="2314236"/>
                <a:ext cx="9327874" cy="71301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B0492B91-21DE-0779-2578-4B9637B73853}"/>
                  </a:ext>
                </a:extLst>
              </p:cNvPr>
              <p:cNvSpPr txBox="1"/>
              <p:nvPr/>
            </p:nvSpPr>
            <p:spPr>
              <a:xfrm>
                <a:off x="1025014" y="3520415"/>
                <a:ext cx="9606567" cy="10497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𝑀𝑛</m:t>
                          </m:r>
                          <m:sSubSup>
                            <m:sSubSup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  <m:sub>
                              <m:d>
                                <m:dPr>
                                  <m:ctrlP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𝑎𝑞</m:t>
                                  </m:r>
                                </m:e>
                              </m:d>
                            </m:sub>
                            <m:sup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b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sSubSup>
                            <m:sSubSup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𝑎𝑞</m:t>
                              </m:r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2+</m:t>
                              </m:r>
                            </m:sup>
                          </m:sSubSup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𝑀𝑛</m:t>
                          </m:r>
                          <m:sSubSup>
                            <m:sSubSup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  <m:sub>
                              <m:d>
                                <m:dPr>
                                  <m:ctrlP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𝑎𝑞</m:t>
                                  </m:r>
                                </m:e>
                              </m:d>
                            </m:sub>
                            <m:sup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b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sSubSup>
                            <m:sSubSup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𝑎𝑞</m:t>
                              </m:r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2+</m:t>
                              </m:r>
                            </m:sup>
                          </m:sSubSup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0.06</m:t>
                          </m:r>
                        </m:num>
                        <m:den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func>
                        <m:func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𝑀𝑛</m:t>
                              </m:r>
                              <m:sSubSup>
                                <m:sSubSupPr>
                                  <m:ctrlP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fr-FR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400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  <m:sub>
                                      <m:r>
                                        <a:rPr lang="fr-FR" sz="2400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fr-FR" sz="2400" b="0" i="1" smtClean="0">
                                          <a:latin typeface="Cambria Math" panose="02040503050406030204" pitchFamily="18" charset="0"/>
                                        </a:rPr>
                                        <m:t>𝑎𝑞</m:t>
                                      </m:r>
                                      <m:r>
                                        <a:rPr lang="fr-FR" sz="2400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] </m:t>
                              </m:r>
                            </m:num>
                            <m:den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sSubSup>
                                <m:sSubSupPr>
                                  <m:ctrlP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𝑎𝑞</m:t>
                                  </m:r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  <m:sup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2+</m:t>
                                  </m:r>
                                </m:sup>
                              </m:sSubSup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den>
                          </m:f>
                          <m:f>
                            <m:fPr>
                              <m:ctrlPr>
                                <a:rPr lang="fr-FR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fr-FR" sz="2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fr-FR" sz="24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fr-FR" sz="2400" b="1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fr-FR" sz="2400" b="1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𝑯</m:t>
                                          </m:r>
                                        </m:e>
                                        <m:sub>
                                          <m:d>
                                            <m:dPr>
                                              <m:ctrlPr>
                                                <a:rPr lang="fr-FR" sz="2400" b="1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fr-FR" sz="2400" b="1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𝒂𝒒</m:t>
                                              </m:r>
                                            </m:e>
                                          </m:d>
                                        </m:sub>
                                        <m:sup>
                                          <m:r>
                                            <a:rPr lang="fr-FR" sz="2400" b="1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fr-FR" sz="2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𝟖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fr-FR" sz="2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fr-FR" sz="24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24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𝑪</m:t>
                                      </m:r>
                                    </m:e>
                                    <m:sup>
                                      <m:r>
                                        <a:rPr lang="fr-FR" sz="24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𝒐</m:t>
                                      </m:r>
                                    </m:sup>
                                  </m:sSup>
                                </m:e>
                                <m:sup>
                                  <m:r>
                                    <a:rPr lang="fr-FR" sz="2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𝟖</m:t>
                                  </m:r>
                                </m:sup>
                              </m:sSup>
                            </m:den>
                          </m:f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B0492B91-21DE-0779-2578-4B9637B738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014" y="3520415"/>
                <a:ext cx="9606567" cy="10497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1473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C3202988-8819-E113-C915-536A84668BFD}"/>
              </a:ext>
            </a:extLst>
          </p:cNvPr>
          <p:cNvSpPr txBox="1"/>
          <p:nvPr/>
        </p:nvSpPr>
        <p:spPr>
          <a:xfrm>
            <a:off x="406400" y="277152"/>
            <a:ext cx="5809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Diagramme de situation du Fer :</a:t>
            </a:r>
          </a:p>
        </p:txBody>
      </p:sp>
      <p:pic>
        <p:nvPicPr>
          <p:cNvPr id="6" name="Image 5" descr="Une image contenant table&#10;&#10;Description générée automatiquement">
            <a:extLst>
              <a:ext uri="{FF2B5EF4-FFF2-40B4-BE49-F238E27FC236}">
                <a16:creationId xmlns:a16="http://schemas.microsoft.com/office/drawing/2014/main" id="{DEB8301C-AD7C-FFD7-8E1E-6D3FFDE66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330" y="1687854"/>
            <a:ext cx="7967340" cy="25701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AE2FF8C-D299-6675-D0A0-87B2E3807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988CC-BFF5-4D1D-959F-17F9629019AB}" type="slidenum">
              <a:rPr lang="fr-FR" smtClean="0"/>
              <a:t>3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753D55A-48F7-D5D3-AEF8-443CDCCF3350}"/>
              </a:ext>
            </a:extLst>
          </p:cNvPr>
          <p:cNvSpPr txBox="1"/>
          <p:nvPr/>
        </p:nvSpPr>
        <p:spPr>
          <a:xfrm>
            <a:off x="369454" y="5892581"/>
            <a:ext cx="4904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Source : </a:t>
            </a:r>
            <a:r>
              <a:rPr lang="fr-FR" dirty="0"/>
              <a:t>B.FOSSET, </a:t>
            </a:r>
            <a:r>
              <a:rPr lang="fr-FR" i="1" dirty="0"/>
              <a:t>Chimie tout-en-un MPSI/PTSI</a:t>
            </a:r>
            <a:r>
              <a:rPr lang="fr-FR" dirty="0"/>
              <a:t>, Dunod</a:t>
            </a:r>
          </a:p>
        </p:txBody>
      </p:sp>
    </p:spTree>
    <p:extLst>
      <p:ext uri="{BB962C8B-B14F-4D97-AF65-F5344CB8AC3E}">
        <p14:creationId xmlns:p14="http://schemas.microsoft.com/office/powerpoint/2010/main" val="325036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5F2CDB94-C0DA-D23E-261F-22D3D4DF1D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7" t="4540" r="6886" b="6763"/>
          <a:stretch/>
        </p:blipFill>
        <p:spPr>
          <a:xfrm>
            <a:off x="2638505" y="680302"/>
            <a:ext cx="7213601" cy="57128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1A5A153-CF84-7EC0-CD60-BEDE67E93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988CC-BFF5-4D1D-959F-17F9629019AB}" type="slidenum">
              <a:rPr lang="fr-FR" smtClean="0"/>
              <a:t>4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EE3C29D-8D86-B1FE-025E-1D201FA4C19E}"/>
              </a:ext>
            </a:extLst>
          </p:cNvPr>
          <p:cNvSpPr txBox="1"/>
          <p:nvPr/>
        </p:nvSpPr>
        <p:spPr>
          <a:xfrm>
            <a:off x="109314" y="58737"/>
            <a:ext cx="5809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Diagramme potentiel-pH du Fer :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6E9DC2E-DEE4-D7A7-C673-4E4CC90D0290}"/>
              </a:ext>
            </a:extLst>
          </p:cNvPr>
          <p:cNvSpPr txBox="1"/>
          <p:nvPr/>
        </p:nvSpPr>
        <p:spPr>
          <a:xfrm>
            <a:off x="108528" y="6429931"/>
            <a:ext cx="6945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Source : </a:t>
            </a:r>
            <a:r>
              <a:rPr lang="fr-FR" dirty="0"/>
              <a:t>B.FOSSET, </a:t>
            </a:r>
            <a:r>
              <a:rPr lang="fr-FR" i="1" dirty="0"/>
              <a:t>Chimie tout-en-un MPSI/PTSI</a:t>
            </a:r>
            <a:r>
              <a:rPr lang="fr-FR" dirty="0"/>
              <a:t>, Dunod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5B721B90-E984-C310-D48D-56D77AA7D8A7}"/>
                  </a:ext>
                </a:extLst>
              </p:cNvPr>
              <p:cNvSpPr txBox="1"/>
              <p:nvPr/>
            </p:nvSpPr>
            <p:spPr>
              <a:xfrm>
                <a:off x="6518565" y="1242291"/>
                <a:ext cx="2897460" cy="37766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fr-FR" sz="2400" b="1" i="1" smtClean="0">
                              <a:latin typeface="Cambria Math" panose="02040503050406030204" pitchFamily="18" charset="0"/>
                            </a:rPr>
                            <m:t>𝒕𝒓𝒂</m:t>
                          </m:r>
                        </m:sub>
                      </m:sSub>
                      <m:r>
                        <a:rPr lang="fr-FR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fr-FR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fr-FR" sz="2400" b="1" i="1" smtClean="0">
                          <a:latin typeface="Cambria Math" panose="02040503050406030204" pitchFamily="18" charset="0"/>
                        </a:rPr>
                        <m:t>𝒎𝒐𝒍</m:t>
                      </m:r>
                      <m:r>
                        <a:rPr lang="fr-FR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fr-FR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b="1" i="1" smtClean="0"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p>
                          <m:r>
                            <a:rPr lang="fr-FR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fr-FR" sz="2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5B721B90-E984-C310-D48D-56D77AA7D8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8565" y="1242291"/>
                <a:ext cx="2897460" cy="377667"/>
              </a:xfrm>
              <a:prstGeom prst="rect">
                <a:avLst/>
              </a:prstGeom>
              <a:blipFill>
                <a:blip r:embed="rId3"/>
                <a:stretch>
                  <a:fillRect l="-837" b="-12500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9852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4A2F7B6-BC14-DE45-2DEE-5B32C0B85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988CC-BFF5-4D1D-959F-17F9629019AB}" type="slidenum">
              <a:rPr lang="fr-FR" smtClean="0"/>
              <a:t>5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2CD1CE6-9FF2-364E-5D4B-B23952900D0C}"/>
              </a:ext>
            </a:extLst>
          </p:cNvPr>
          <p:cNvSpPr txBox="1"/>
          <p:nvPr/>
        </p:nvSpPr>
        <p:spPr>
          <a:xfrm>
            <a:off x="109314" y="58737"/>
            <a:ext cx="5809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Conventions de frontières :</a:t>
            </a:r>
          </a:p>
        </p:txBody>
      </p:sp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4A9FD5C3-CC59-5284-9FE9-393214726F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747" y="1556576"/>
            <a:ext cx="9416505" cy="37448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8546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3D99DCA-7C3F-8D57-5EDE-013210D9F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988CC-BFF5-4D1D-959F-17F9629019AB}" type="slidenum">
              <a:rPr lang="fr-FR" smtClean="0"/>
              <a:t>6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E9D4787-EAE9-B76D-13C6-111F3155B375}"/>
              </a:ext>
            </a:extLst>
          </p:cNvPr>
          <p:cNvSpPr txBox="1"/>
          <p:nvPr/>
        </p:nvSpPr>
        <p:spPr>
          <a:xfrm>
            <a:off x="109314" y="-24390"/>
            <a:ext cx="6817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Diagramme potentiel-pH de l’eau :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1422A99-982B-95B4-40D5-AE742CA74F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877" y="1170906"/>
            <a:ext cx="8452014" cy="46796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73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B2B6F1A-9525-A397-2686-14EC8E235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988CC-BFF5-4D1D-959F-17F9629019AB}" type="slidenum">
              <a:rPr lang="fr-FR" smtClean="0"/>
              <a:t>7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B49CB94-17BF-627C-061A-F2D3AEC476DF}"/>
              </a:ext>
            </a:extLst>
          </p:cNvPr>
          <p:cNvSpPr txBox="1"/>
          <p:nvPr/>
        </p:nvSpPr>
        <p:spPr>
          <a:xfrm>
            <a:off x="109314" y="-24390"/>
            <a:ext cx="6817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Retour sur l’exemple introductif :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FFDE173-D1A8-0FB8-DE3E-CB41ABA412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59" y="1550798"/>
            <a:ext cx="6408620" cy="40741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8BF62C52-91DE-7CA8-0358-B5FDE021A855}"/>
              </a:ext>
            </a:extLst>
          </p:cNvPr>
          <p:cNvSpPr txBox="1"/>
          <p:nvPr/>
        </p:nvSpPr>
        <p:spPr>
          <a:xfrm>
            <a:off x="7018985" y="2157211"/>
            <a:ext cx="48746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Milieu acide (début d’expérience ) :</a:t>
            </a:r>
          </a:p>
          <a:p>
            <a:r>
              <a:rPr lang="fr-FR" dirty="0">
                <a:sym typeface="Wingdings" panose="05000000000000000000" pitchFamily="2" charset="2"/>
              </a:rPr>
              <a:t>Les domaines de prédominances de Fe2+(</a:t>
            </a:r>
            <a:r>
              <a:rPr lang="fr-FR" dirty="0" err="1">
                <a:sym typeface="Wingdings" panose="05000000000000000000" pitchFamily="2" charset="2"/>
              </a:rPr>
              <a:t>aq</a:t>
            </a:r>
            <a:r>
              <a:rPr lang="fr-FR" dirty="0">
                <a:sym typeface="Wingdings" panose="05000000000000000000" pitchFamily="2" charset="2"/>
              </a:rPr>
              <a:t>) et I2(</a:t>
            </a:r>
            <a:r>
              <a:rPr lang="fr-FR" dirty="0" err="1">
                <a:sym typeface="Wingdings" panose="05000000000000000000" pitchFamily="2" charset="2"/>
              </a:rPr>
              <a:t>aq</a:t>
            </a:r>
            <a:r>
              <a:rPr lang="fr-FR" dirty="0">
                <a:sym typeface="Wingdings" panose="05000000000000000000" pitchFamily="2" charset="2"/>
              </a:rPr>
              <a:t>) se superposent : ils coexistent. </a:t>
            </a:r>
            <a:r>
              <a:rPr lang="fr-FR" dirty="0"/>
              <a:t>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9DFC4C4-2987-B612-07C2-3EC2A2365F09}"/>
              </a:ext>
            </a:extLst>
          </p:cNvPr>
          <p:cNvSpPr txBox="1"/>
          <p:nvPr/>
        </p:nvSpPr>
        <p:spPr>
          <a:xfrm>
            <a:off x="7018984" y="3429000"/>
            <a:ext cx="48746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Milieu Basique (fin d’expérience ) :</a:t>
            </a:r>
          </a:p>
          <a:p>
            <a:r>
              <a:rPr lang="fr-FR" dirty="0">
                <a:sym typeface="Wingdings" panose="05000000000000000000" pitchFamily="2" charset="2"/>
              </a:rPr>
              <a:t>Les domaines de prédominances de Fe(OH)2 et I2(</a:t>
            </a:r>
            <a:r>
              <a:rPr lang="fr-FR" dirty="0" err="1">
                <a:sym typeface="Wingdings" panose="05000000000000000000" pitchFamily="2" charset="2"/>
              </a:rPr>
              <a:t>aq</a:t>
            </a:r>
            <a:r>
              <a:rPr lang="fr-FR" dirty="0">
                <a:sym typeface="Wingdings" panose="05000000000000000000" pitchFamily="2" charset="2"/>
              </a:rPr>
              <a:t>) sont disjoints : ils ne peuvent coexister. 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88882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C846E14-832C-3A1E-F75C-06D596F59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988CC-BFF5-4D1D-959F-17F9629019AB}" type="slidenum">
              <a:rPr lang="fr-FR" smtClean="0"/>
              <a:t>8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E8B3311-A777-0BE7-518A-D9300389B996}"/>
              </a:ext>
            </a:extLst>
          </p:cNvPr>
          <p:cNvSpPr txBox="1"/>
          <p:nvPr/>
        </p:nvSpPr>
        <p:spPr>
          <a:xfrm>
            <a:off x="109314" y="3319"/>
            <a:ext cx="6817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Méthode de Winkler :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1E11071-CC54-745C-A39A-46FEC87D6F48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3184472" y="1374843"/>
            <a:ext cx="7485601" cy="41083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1224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C846E14-832C-3A1E-F75C-06D596F59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988CC-BFF5-4D1D-959F-17F9629019AB}" type="slidenum">
              <a:rPr lang="fr-FR" smtClean="0"/>
              <a:t>9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E8B3311-A777-0BE7-518A-D9300389B996}"/>
              </a:ext>
            </a:extLst>
          </p:cNvPr>
          <p:cNvSpPr txBox="1"/>
          <p:nvPr/>
        </p:nvSpPr>
        <p:spPr>
          <a:xfrm>
            <a:off x="109314" y="3319"/>
            <a:ext cx="6817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Méthode de Winkler :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0A25E57-5E28-3A5F-3FF5-830D45C8358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3829017" y="1577091"/>
            <a:ext cx="7060656" cy="38750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831393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167</Words>
  <Application>Microsoft Office PowerPoint</Application>
  <PresentationFormat>Grand écran</PresentationFormat>
  <Paragraphs>31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Mathieu Berdous</dc:creator>
  <cp:lastModifiedBy>Mathieu Berdous</cp:lastModifiedBy>
  <cp:revision>2</cp:revision>
  <dcterms:created xsi:type="dcterms:W3CDTF">2022-06-05T12:51:20Z</dcterms:created>
  <dcterms:modified xsi:type="dcterms:W3CDTF">2022-06-05T14:17:49Z</dcterms:modified>
</cp:coreProperties>
</file>