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7" r:id="rId4"/>
    <p:sldId id="266" r:id="rId5"/>
    <p:sldId id="259" r:id="rId6"/>
    <p:sldId id="262" r:id="rId7"/>
    <p:sldId id="261" r:id="rId8"/>
    <p:sldId id="260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AD757BA-F280-4882-A209-4D9E6B4DFA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F43DE9C-67AC-4880-8F0A-2FCB263A4E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BD5F5-7511-42B5-9671-1A4C14652C6B}" type="datetimeFigureOut">
              <a:rPr lang="fr-FR" smtClean="0"/>
              <a:t>17/02/2022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44198C-821B-4816-A69F-35F87FC43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FAAB17-F052-4BC3-BABC-E757D98B10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19973-96C9-49F3-9D0B-C7DDCD4839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6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62733-CB4F-48EA-A379-146476549C61}" type="datetimeFigureOut">
              <a:rPr lang="fr-FR" smtClean="0"/>
              <a:t>17/02/2022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1821D-78D1-4A41-B018-273392B2BE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1774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E1954-CB8C-4812-B643-B124EFB85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E9DEBE-1596-46B3-A1B6-B04645755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20EDF0-D973-4B8C-979B-58ECBD4C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A144-4ED3-46EE-A48A-25F47FC4FD6D}" type="datetime1">
              <a:rPr lang="fr-FR" smtClean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9631D-5E58-4FE3-A902-85FB7E11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8BC9DC-DE31-40F6-820A-B546367C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429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92057-A92C-49A5-AE83-51EEABEA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6E0159-D3C1-43F4-9863-2AE0C8F1A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F9709E-CD63-489D-9D63-83209A420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3975D-D2B1-4FEB-8450-8D6BEF14678B}" type="datetime1">
              <a:rPr lang="fr-FR" smtClean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E3E97E-6C02-4DBB-9620-F273CECF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E25356-E76F-47FF-B706-38EF6814D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8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D719EF-9B2D-49B7-8424-9614C92D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35D5D8-107B-422F-8D2C-5EB48D71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433E68-3928-4DB3-BCB2-878E26225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0E49-4603-4EE5-909B-6624ED362716}" type="datetime1">
              <a:rPr lang="fr-FR" smtClean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5878B2-676E-4EAD-BEF1-623196A9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1342AE-E967-446C-96B1-019E9B31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14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48CCBA-0427-4698-8BE1-D3C54C561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81635-03CB-4BCC-927F-F415E560A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A409A9-C6E8-475E-A71D-6DB649437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5BE2B-F4BB-40D8-8018-711A76E43D7C}" type="datetime1">
              <a:rPr lang="fr-FR" smtClean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61DDCC-C0FB-402E-811D-99029E48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7FDFCC-3B97-4678-A7E5-AFF57C1B4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6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422ACB-DB03-4047-8854-E0D57BA4D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B3B77E-3890-4231-BC41-67613A807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C57B39-C712-4380-80D0-8014DE52E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974B1-E6B4-430E-A30B-DAED251D10F3}" type="datetime1">
              <a:rPr lang="fr-FR" smtClean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48DF7-B9FB-4BBB-8194-AFFF5B84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60CE42-0A5C-4D61-AC82-3BD16615E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99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0463D-D8CA-429B-920A-C13AD0BC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7FCA16-715D-4765-ABDD-2C9E033A3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2138B0-E711-41E5-A4D1-F73CA7A1D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963D49-154E-419B-9C47-B5A256A6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C6E1-5DFE-4E9D-8B26-B8B26B58A87F}" type="datetime1">
              <a:rPr lang="fr-FR" smtClean="0"/>
              <a:t>17/02/2022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FC7BFB-9975-4CEB-9D1E-EFE8BD8D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92995E-EB60-4208-BA99-C2A07F2C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55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70154-23AE-4833-91E3-E52913031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A6806A-F7A6-414D-93A9-4F0A099DE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47A85A-9512-4E10-A7CB-0B96D94D9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5B5E15-7B7D-4A16-8565-27BED8D68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6774A6-514A-4B72-BB4D-6A78AE872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475C226-A713-41B5-9DE4-47A6380E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A150-41B9-4E86-B50A-F774519A5357}" type="datetime1">
              <a:rPr lang="fr-FR" smtClean="0"/>
              <a:t>17/02/2022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D1EA6D3-385F-4932-80B9-F44F2BA5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128FFC-AD5D-4D5D-A643-B4304CFC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66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F5174F-E91F-494F-A9E8-589C9263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7159107-8E6F-4309-9147-D8F53ED7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4CC9-6490-40D8-A402-54D95717E8B4}" type="datetime1">
              <a:rPr lang="fr-FR" smtClean="0"/>
              <a:t>17/02/2022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1B3164-A00E-4335-B914-C46DFF9E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75B8CA-3741-4AB5-B1C8-B401627C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311A97-F179-40B9-AEB4-B3B318937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A92C4-7267-4421-9932-0697AAC103DD}" type="datetime1">
              <a:rPr lang="fr-FR" smtClean="0"/>
              <a:t>17/02/2022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18AA37-BDC1-4A17-BE9C-5610BA1B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D3A632-53B2-4127-A323-E7A15036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27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AFC17-7446-4012-8997-0CDAE1F41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B95FEE-7C51-405A-9489-890CBD49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C37663-103E-4673-8E37-274F2C14F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344966-D5CE-4AAB-B7EF-9FBE524E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792BB-718C-4B10-90E2-3077C32A2508}" type="datetime1">
              <a:rPr lang="fr-FR" smtClean="0"/>
              <a:t>17/02/2022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73DC1D-F5F1-414C-A47B-3071AD3E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A76EFE-0D2A-4B41-806D-2C9153C98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57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8BA563-5F88-471D-A140-8A83BB9C0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0FF1E4F-8C13-49D7-8ECD-EAEE9AF07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C28215-2AE3-46BB-A02D-81EE142F5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305614-03F2-48DF-A35D-C598992B3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62B3-8DB9-47DA-A1EE-72684C5FBA1A}" type="datetime1">
              <a:rPr lang="fr-FR" smtClean="0"/>
              <a:t>17/02/2022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868C74-D5B9-4A67-A708-5EEB3BA7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62BEBE-15E7-4677-8362-1D68A893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78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E7AAA58-923D-47E7-8763-C154390C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6B63A4-BA7E-4996-9F94-E6226A498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7DB45D-80B8-43D4-A8E5-401FBA491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1BF2A-0C45-4DC0-A1DE-09B09A664697}" type="datetime1">
              <a:rPr lang="fr-FR" smtClean="0"/>
              <a:t>17/02/2022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7C1054-5BB0-4330-849E-FB910BFC2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3AD28-6044-436D-9C28-6D8D803FC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73FDC-73D6-40FA-BE21-791E08845C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86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KLm7PF_Uuk0?feature=oembed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édia en ligne 3" title="Manip Lycée Montaigne Bordeaux : viscosité du miel en rotation">
            <a:hlinkClick r:id="" action="ppaction://media"/>
            <a:extLst>
              <a:ext uri="{FF2B5EF4-FFF2-40B4-BE49-F238E27FC236}">
                <a16:creationId xmlns:a16="http://schemas.microsoft.com/office/drawing/2014/main" id="{23385CC4-C97B-4511-B5DC-19F495BBD71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56390" y="807620"/>
            <a:ext cx="9279219" cy="52427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4EEF33-3B60-403E-B71C-F2C5AD61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77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B5146-2109-4952-A2D7-F07B9A64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552E0-5871-4DC1-91B0-49C498B65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F78DC-CC6A-4E4D-95E7-B5FD324C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10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DD3E37-072A-4D73-B7A3-C8361025174F}"/>
              </a:ext>
            </a:extLst>
          </p:cNvPr>
          <p:cNvSpPr/>
          <p:nvPr/>
        </p:nvSpPr>
        <p:spPr>
          <a:xfrm>
            <a:off x="-87086" y="-104503"/>
            <a:ext cx="12470675" cy="792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19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B5146-2109-4952-A2D7-F07B9A64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552E0-5871-4DC1-91B0-49C498B65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F78DC-CC6A-4E4D-95E7-B5FD324C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2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DD3E37-072A-4D73-B7A3-C8361025174F}"/>
              </a:ext>
            </a:extLst>
          </p:cNvPr>
          <p:cNvSpPr/>
          <p:nvPr/>
        </p:nvSpPr>
        <p:spPr>
          <a:xfrm>
            <a:off x="-87086" y="-104503"/>
            <a:ext cx="12470675" cy="792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356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112B7CA0-5073-41E3-9E47-1A29C44DE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730076"/>
              </p:ext>
            </p:extLst>
          </p:nvPr>
        </p:nvGraphicFramePr>
        <p:xfrm>
          <a:off x="2882537" y="2133600"/>
          <a:ext cx="6426926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2275930400"/>
                    </a:ext>
                  </a:extLst>
                </a:gridCol>
                <a:gridCol w="4354286">
                  <a:extLst>
                    <a:ext uri="{9D8B030D-6E8A-4147-A177-3AD203B41FA5}">
                      <a16:colId xmlns:a16="http://schemas.microsoft.com/office/drawing/2014/main" val="3300391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Viscosité dynamique </a:t>
                      </a:r>
                      <a:r>
                        <a:rPr lang="el-GR" sz="2800" dirty="0"/>
                        <a:t>η</a:t>
                      </a:r>
                      <a:r>
                        <a:rPr lang="fr-FR" sz="2800" dirty="0"/>
                        <a:t> (Pl)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62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1,8 x 10</a:t>
                      </a:r>
                      <a:r>
                        <a:rPr lang="fr-FR" sz="2800" baseline="30000" dirty="0"/>
                        <a:t>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143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/>
                        <a:t>1,0 x 10</a:t>
                      </a:r>
                      <a:r>
                        <a:rPr lang="fr-FR" sz="2800" baseline="30000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514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Glycérol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04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Miel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≈  10</a:t>
                      </a:r>
                      <a:r>
                        <a:rPr lang="fr-FR" sz="2800" baseline="30000" dirty="0"/>
                        <a:t>1</a:t>
                      </a:r>
                      <a:r>
                        <a:rPr lang="fr-FR" sz="2800" dirty="0"/>
                        <a:t> - 10</a:t>
                      </a:r>
                      <a:r>
                        <a:rPr lang="fr-FR" sz="2800" baseline="30000" dirty="0"/>
                        <a:t>2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1356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79E13E-452E-41F3-8415-51A1DAB16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3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0A7B19E-20A4-427B-990C-CAF6B38B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416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Viscosité dynamique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82681F-B151-4741-87A1-CA1E649BAE0E}"/>
              </a:ext>
            </a:extLst>
          </p:cNvPr>
          <p:cNvSpPr/>
          <p:nvPr/>
        </p:nvSpPr>
        <p:spPr>
          <a:xfrm>
            <a:off x="2882537" y="2133600"/>
            <a:ext cx="6426926" cy="2590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3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B5146-2109-4952-A2D7-F07B9A64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A552E0-5871-4DC1-91B0-49C498B65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F78DC-CC6A-4E4D-95E7-B5FD324C6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4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DD3E37-072A-4D73-B7A3-C8361025174F}"/>
              </a:ext>
            </a:extLst>
          </p:cNvPr>
          <p:cNvSpPr/>
          <p:nvPr/>
        </p:nvSpPr>
        <p:spPr>
          <a:xfrm>
            <a:off x="-87086" y="-104503"/>
            <a:ext cx="12470675" cy="7924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3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AB474-BEE6-4BF2-8702-F8F5FAB4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 de Navier-Stokes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</p:spPr>
            <p:txBody>
              <a:bodyPr>
                <a:normAutofit/>
              </a:bodyPr>
              <a:lstStyle/>
              <a:p>
                <a:r>
                  <a:rPr lang="fr-FR" sz="2400" dirty="0">
                    <a:solidFill>
                      <a:srgbClr val="FF0000"/>
                    </a:solidFill>
                  </a:rPr>
                  <a:t>5 inconnues</a:t>
                </a:r>
                <a:r>
                  <a:rPr lang="fr-FR" sz="2400" dirty="0"/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, </a:t>
                </a:r>
                <a:r>
                  <a:rPr lang="fr-FR" sz="2400" b="1" i="1" dirty="0"/>
                  <a:t>P</a:t>
                </a:r>
                <a:r>
                  <a:rPr lang="fr-FR" sz="2400" dirty="0"/>
                  <a:t> et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fr-FR" sz="2400" dirty="0"/>
                  <a:t>) et </a:t>
                </a:r>
                <a:r>
                  <a:rPr lang="fr-FR" sz="2400" dirty="0">
                    <a:solidFill>
                      <a:srgbClr val="FF0000"/>
                    </a:solidFill>
                  </a:rPr>
                  <a:t>5 équations </a:t>
                </a:r>
                <a:r>
                  <a:rPr lang="fr-FR" sz="2400" dirty="0"/>
                  <a:t>(NS, conservation de la masse, incompressibilité) + Conditions aux limites/initiales </a:t>
                </a:r>
                <a:r>
                  <a:rPr lang="fr-FR" sz="2400" dirty="0">
                    <a:sym typeface="Wingdings" panose="05000000000000000000" pitchFamily="2" charset="2"/>
                  </a:rPr>
                  <a:t> on peut résoudre le problème. </a:t>
                </a:r>
              </a:p>
              <a:p>
                <a:pPr marL="0" indent="0">
                  <a:buNone/>
                </a:pPr>
                <a:endParaRPr lang="fr-FR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endParaRPr lang="fr-FR" dirty="0">
                  <a:sym typeface="Wingdings" panose="05000000000000000000" pitchFamily="2" charset="2"/>
                </a:endParaRPr>
              </a:p>
              <a:p>
                <a:endParaRPr lang="fr-FR" dirty="0"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  <a:blipFill>
                <a:blip r:embed="rId2"/>
                <a:stretch>
                  <a:fillRect l="-754" t="-14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/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f>
                        <m:f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</m:num>
                        <m:den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𝒈𝒓𝒂𝒅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)−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𝒈𝒓𝒂𝒅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𝜼</m:t>
                      </m:r>
                      <m:r>
                        <a:rPr lang="fr-FR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1093516-3507-4D66-9D14-99F4DF17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4722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AB474-BEE6-4BF2-8702-F8F5FAB4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 de Navier-Stokes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</p:spPr>
            <p:txBody>
              <a:bodyPr>
                <a:normAutofit/>
              </a:bodyPr>
              <a:lstStyle/>
              <a:p>
                <a:r>
                  <a:rPr lang="fr-FR" sz="2400" dirty="0">
                    <a:solidFill>
                      <a:srgbClr val="FF0000"/>
                    </a:solidFill>
                  </a:rPr>
                  <a:t>5 inconnues</a:t>
                </a:r>
                <a:r>
                  <a:rPr lang="fr-FR" sz="2400" dirty="0"/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, </a:t>
                </a:r>
                <a:r>
                  <a:rPr lang="fr-FR" sz="2400" b="1" i="1" dirty="0"/>
                  <a:t>P</a:t>
                </a:r>
                <a:r>
                  <a:rPr lang="fr-FR" sz="2400" dirty="0"/>
                  <a:t> et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fr-FR" sz="2400" dirty="0"/>
                  <a:t>) et </a:t>
                </a:r>
                <a:r>
                  <a:rPr lang="fr-FR" sz="2400" dirty="0">
                    <a:solidFill>
                      <a:srgbClr val="FF0000"/>
                    </a:solidFill>
                  </a:rPr>
                  <a:t>5 équations </a:t>
                </a:r>
                <a:r>
                  <a:rPr lang="fr-FR" sz="2400" dirty="0"/>
                  <a:t>(NS, conservation de la masse, incompressibilité) + Conditions aux limites/initiales </a:t>
                </a:r>
                <a:r>
                  <a:rPr lang="fr-FR" sz="2400" dirty="0">
                    <a:sym typeface="Wingdings" panose="05000000000000000000" pitchFamily="2" charset="2"/>
                  </a:rPr>
                  <a:t> on peut résoudre le problème. </a:t>
                </a:r>
              </a:p>
              <a:p>
                <a:r>
                  <a:rPr lang="fr-FR" sz="2400" dirty="0">
                    <a:sym typeface="Wingdings" panose="05000000000000000000" pitchFamily="2" charset="2"/>
                  </a:rPr>
                  <a:t>Equation aux dérivées partielles </a:t>
                </a:r>
                <a:r>
                  <a:rPr lang="fr-FR" sz="2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non linéaire</a:t>
                </a:r>
                <a:r>
                  <a:rPr lang="fr-FR" sz="2400" dirty="0">
                    <a:sym typeface="Wingdings" panose="05000000000000000000" pitchFamily="2" charset="2"/>
                  </a:rPr>
                  <a:t> : résolution analytique souvent compliquée/ impossible  </a:t>
                </a:r>
                <a:r>
                  <a:rPr lang="fr-FR" sz="2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Résolution numérique.</a:t>
                </a:r>
              </a:p>
              <a:p>
                <a:pPr marL="0" indent="0">
                  <a:buNone/>
                </a:pPr>
                <a:endParaRPr lang="fr-FR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marL="0" indent="0">
                  <a:buNone/>
                </a:pPr>
                <a:endParaRPr lang="fr-FR" dirty="0">
                  <a:sym typeface="Wingdings" panose="05000000000000000000" pitchFamily="2" charset="2"/>
                </a:endParaRPr>
              </a:p>
              <a:p>
                <a:endParaRPr lang="fr-FR" dirty="0"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  <a:blipFill>
                <a:blip r:embed="rId2"/>
                <a:stretch>
                  <a:fillRect l="-754" t="-14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/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f>
                        <m:f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</m:num>
                        <m:den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𝒈𝒓𝒂𝒅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)−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𝒈𝒓𝒂𝒅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𝜼</m:t>
                      </m:r>
                      <m:r>
                        <a:rPr lang="fr-FR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1093516-3507-4D66-9D14-99F4DF17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56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AB474-BEE6-4BF2-8702-F8F5FAB4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 de Navier-Stokes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</p:spPr>
            <p:txBody>
              <a:bodyPr>
                <a:normAutofit/>
              </a:bodyPr>
              <a:lstStyle/>
              <a:p>
                <a:r>
                  <a:rPr lang="fr-FR" sz="2400" dirty="0">
                    <a:solidFill>
                      <a:srgbClr val="FF0000"/>
                    </a:solidFill>
                  </a:rPr>
                  <a:t>5 inconnues</a:t>
                </a:r>
                <a:r>
                  <a:rPr lang="fr-FR" sz="2400" dirty="0"/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, </a:t>
                </a:r>
                <a:r>
                  <a:rPr lang="fr-FR" sz="2400" b="1" i="1" dirty="0"/>
                  <a:t>P</a:t>
                </a:r>
                <a:r>
                  <a:rPr lang="fr-FR" sz="2400" dirty="0"/>
                  <a:t> et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fr-FR" sz="2400" dirty="0"/>
                  <a:t>) et </a:t>
                </a:r>
                <a:r>
                  <a:rPr lang="fr-FR" sz="2400" dirty="0">
                    <a:solidFill>
                      <a:srgbClr val="FF0000"/>
                    </a:solidFill>
                  </a:rPr>
                  <a:t>5 équations </a:t>
                </a:r>
                <a:r>
                  <a:rPr lang="fr-FR" sz="2400" dirty="0"/>
                  <a:t>(NS, conservation de la masse, incompressibilité) + Conditions aux limites/initiales </a:t>
                </a:r>
                <a:r>
                  <a:rPr lang="fr-FR" sz="2400" dirty="0">
                    <a:sym typeface="Wingdings" panose="05000000000000000000" pitchFamily="2" charset="2"/>
                  </a:rPr>
                  <a:t> on peut résoudre le problème. </a:t>
                </a:r>
              </a:p>
              <a:p>
                <a:r>
                  <a:rPr lang="fr-FR" sz="2400" dirty="0">
                    <a:sym typeface="Wingdings" panose="05000000000000000000" pitchFamily="2" charset="2"/>
                  </a:rPr>
                  <a:t>Equation aux dérivées partielles </a:t>
                </a:r>
                <a:r>
                  <a:rPr lang="fr-FR" sz="2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non linéaire</a:t>
                </a:r>
                <a:r>
                  <a:rPr lang="fr-FR" sz="2400" dirty="0">
                    <a:sym typeface="Wingdings" panose="05000000000000000000" pitchFamily="2" charset="2"/>
                  </a:rPr>
                  <a:t> : résolution analytique souvent compliquée/ impossible  </a:t>
                </a:r>
                <a:r>
                  <a:rPr lang="fr-FR" sz="2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Résolution numérique.</a:t>
                </a:r>
              </a:p>
              <a:p>
                <a:pPr marL="0" indent="0">
                  <a:buNone/>
                </a:pPr>
                <a:endParaRPr lang="fr-FR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r>
                  <a:rPr lang="fr-FR" sz="2400" dirty="0">
                    <a:sym typeface="Wingdings" panose="05000000000000000000" pitchFamily="2" charset="2"/>
                  </a:rPr>
                  <a:t>Si le terme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acc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𝒈𝒓𝒂𝒅</m:t>
                            </m:r>
                          </m:e>
                        </m:acc>
                      </m:e>
                    </m:d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  est seul : 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𝜇</m:t>
                    </m:r>
                    <m:f>
                      <m:f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acc>
                          <m:accPr>
                            <m:chr m:val="⃗"/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𝐷𝑡</m:t>
                        </m:r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fr-FR" sz="2400" dirty="0"/>
                  <a:t> </a:t>
                </a:r>
                <a:r>
                  <a:rPr lang="fr-FR" dirty="0">
                    <a:sym typeface="Wingdings" panose="05000000000000000000" pitchFamily="2" charset="2"/>
                  </a:rPr>
                  <a:t></a:t>
                </a:r>
              </a:p>
              <a:p>
                <a:endParaRPr lang="fr-FR" dirty="0">
                  <a:sym typeface="Wingdings" panose="05000000000000000000" pitchFamily="2" charset="2"/>
                </a:endParaRPr>
              </a:p>
              <a:p>
                <a:endParaRPr lang="fr-FR" dirty="0"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  <a:blipFill>
                <a:blip r:embed="rId2"/>
                <a:stretch>
                  <a:fillRect l="-754" t="-14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/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f>
                        <m:f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</m:num>
                        <m:den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𝒈𝒓𝒂𝒅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)−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𝒈𝒓𝒂𝒅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𝜼</m:t>
                      </m:r>
                      <m:r>
                        <a:rPr lang="fr-FR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60FD716E-4C0E-4ADD-B88B-CDEFC4C924CF}"/>
              </a:ext>
            </a:extLst>
          </p:cNvPr>
          <p:cNvSpPr txBox="1"/>
          <p:nvPr/>
        </p:nvSpPr>
        <p:spPr>
          <a:xfrm>
            <a:off x="6688184" y="3289663"/>
            <a:ext cx="4902926" cy="15696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</a:rPr>
              <a:t>Conservation</a:t>
            </a:r>
            <a:r>
              <a:rPr lang="fr-FR" sz="2400" dirty="0"/>
              <a:t> de la quantité de mouvement le long de l’écoulement :</a:t>
            </a:r>
          </a:p>
          <a:p>
            <a:pPr algn="ctr"/>
            <a:r>
              <a:rPr lang="fr-FR" sz="2400" dirty="0">
                <a:solidFill>
                  <a:srgbClr val="FF0000"/>
                </a:solidFill>
              </a:rPr>
              <a:t>convection de quantité de mouvement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1093516-3507-4D66-9D14-99F4DF17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814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AB474-BEE6-4BF2-8702-F8F5FAB4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Equation de Navier-Stokes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</p:spPr>
            <p:txBody>
              <a:bodyPr>
                <a:normAutofit/>
              </a:bodyPr>
              <a:lstStyle/>
              <a:p>
                <a:r>
                  <a:rPr lang="fr-FR" sz="2400" dirty="0">
                    <a:solidFill>
                      <a:srgbClr val="FF0000"/>
                    </a:solidFill>
                  </a:rPr>
                  <a:t>5 inconnues</a:t>
                </a:r>
                <a:r>
                  <a:rPr lang="fr-FR" sz="2400" dirty="0"/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, </a:t>
                </a:r>
                <a:r>
                  <a:rPr lang="fr-FR" sz="2400" b="1" i="1" dirty="0"/>
                  <a:t>P</a:t>
                </a:r>
                <a:r>
                  <a:rPr lang="fr-FR" sz="2400" dirty="0"/>
                  <a:t> et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fr-FR" sz="2400" dirty="0"/>
                  <a:t>) et </a:t>
                </a:r>
                <a:r>
                  <a:rPr lang="fr-FR" sz="2400" dirty="0">
                    <a:solidFill>
                      <a:srgbClr val="FF0000"/>
                    </a:solidFill>
                  </a:rPr>
                  <a:t>5 équations </a:t>
                </a:r>
                <a:r>
                  <a:rPr lang="fr-FR" sz="2400" dirty="0"/>
                  <a:t>(NS, conservation de la masse, incompressibilité) + Conditions aux limites/initiales </a:t>
                </a:r>
                <a:r>
                  <a:rPr lang="fr-FR" sz="2400" dirty="0">
                    <a:sym typeface="Wingdings" panose="05000000000000000000" pitchFamily="2" charset="2"/>
                  </a:rPr>
                  <a:t> on peut résoudre le problème. </a:t>
                </a:r>
              </a:p>
              <a:p>
                <a:r>
                  <a:rPr lang="fr-FR" sz="2400" dirty="0">
                    <a:sym typeface="Wingdings" panose="05000000000000000000" pitchFamily="2" charset="2"/>
                  </a:rPr>
                  <a:t>Equation aux dérivées partielles </a:t>
                </a:r>
                <a:r>
                  <a:rPr lang="fr-FR" sz="2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non linéaire</a:t>
                </a:r>
                <a:r>
                  <a:rPr lang="fr-FR" sz="2400" dirty="0">
                    <a:sym typeface="Wingdings" panose="05000000000000000000" pitchFamily="2" charset="2"/>
                  </a:rPr>
                  <a:t> : résolution analytique souvent compliquée/ impossible  </a:t>
                </a:r>
                <a:r>
                  <a:rPr lang="fr-FR" sz="2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Résolution numérique.</a:t>
                </a:r>
              </a:p>
              <a:p>
                <a:pPr marL="0" indent="0">
                  <a:buNone/>
                </a:pPr>
                <a:endParaRPr lang="fr-FR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r>
                  <a:rPr lang="fr-FR" sz="2400" dirty="0">
                    <a:sym typeface="Wingdings" panose="05000000000000000000" pitchFamily="2" charset="2"/>
                  </a:rPr>
                  <a:t>Si le terme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e>
                        </m:acc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acc>
                          <m:accPr>
                            <m:chr m:val="⃗"/>
                            <m:ctrlP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𝒈𝒓𝒂𝒅</m:t>
                            </m:r>
                          </m:e>
                        </m:acc>
                      </m:e>
                    </m:d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  est seul : 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𝜇</m:t>
                    </m:r>
                    <m:f>
                      <m:fPr>
                        <m:ctrlPr>
                          <a:rPr lang="fr-F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acc>
                          <m:accPr>
                            <m:chr m:val="⃗"/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𝐷𝑡</m:t>
                        </m:r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fr-FR" sz="2400" dirty="0"/>
                  <a:t> </a:t>
                </a:r>
                <a:r>
                  <a:rPr lang="fr-FR" dirty="0">
                    <a:sym typeface="Wingdings" panose="05000000000000000000" pitchFamily="2" charset="2"/>
                  </a:rPr>
                  <a:t></a:t>
                </a:r>
              </a:p>
              <a:p>
                <a:endParaRPr lang="fr-FR" dirty="0">
                  <a:sym typeface="Wingdings" panose="05000000000000000000" pitchFamily="2" charset="2"/>
                </a:endParaRPr>
              </a:p>
              <a:p>
                <a:endParaRPr lang="fr-FR" dirty="0">
                  <a:sym typeface="Wingdings" panose="05000000000000000000" pitchFamily="2" charset="2"/>
                </a:endParaRPr>
              </a:p>
              <a:p>
                <a:r>
                  <a:rPr lang="fr-FR" dirty="0">
                    <a:sym typeface="Wingdings" panose="05000000000000000000" pitchFamily="2" charset="2"/>
                  </a:rPr>
                  <a:t> </a:t>
                </a:r>
                <a:r>
                  <a:rPr lang="fr-FR" sz="2400" dirty="0">
                    <a:sym typeface="Wingdings" panose="05000000000000000000" pitchFamily="2" charset="2"/>
                  </a:rPr>
                  <a:t>Si le terme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𝜼</m:t>
                    </m:r>
                    <m:r>
                      <a:rPr lang="fr-FR" sz="24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𝚫</m:t>
                    </m:r>
                    <m:acc>
                      <m:accPr>
                        <m:chr m:val="⃗"/>
                        <m:ctrlP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</m:acc>
                  </m:oMath>
                </a14:m>
                <a:r>
                  <a:rPr lang="fr-FR" sz="2400" dirty="0"/>
                  <a:t> est seul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acc>
                          <m:accPr>
                            <m:chr m:val="⃗"/>
                            <m:ctrlP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𝜂</m:t>
                        </m:r>
                      </m:num>
                      <m:den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  <m:r>
                      <m:rPr>
                        <m:sty m:val="p"/>
                      </m:rPr>
                      <a:rPr lang="fr-FR" sz="2400" b="0" i="0" smtClean="0">
                        <a:latin typeface="Cambria Math" panose="02040503050406030204" pitchFamily="18" charset="0"/>
                      </a:rPr>
                      <m:t>Δ</m:t>
                    </m:r>
                    <m:acc>
                      <m:accPr>
                        <m:chr m:val="⃗"/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fr-FR" sz="2400" dirty="0"/>
                  <a:t>    </a:t>
                </a:r>
                <a:r>
                  <a:rPr lang="fr-FR" sz="2400" dirty="0">
                    <a:sym typeface="Wingdings" panose="05000000000000000000" pitchFamily="2" charset="2"/>
                  </a:rPr>
                  <a:t> </a:t>
                </a:r>
                <a:endParaRPr lang="fr-FR" sz="24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2165B-8D49-4ACA-83C7-BD4C5B8D04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9635" y="1458071"/>
                <a:ext cx="10515600" cy="5743917"/>
              </a:xfrm>
              <a:blipFill>
                <a:blip r:embed="rId2"/>
                <a:stretch>
                  <a:fillRect l="-1043" t="-14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/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f>
                        <m:f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</m:num>
                        <m:den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𝝏</m:t>
                          </m:r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d>
                        <m:dPr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acc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acc>
                            <m:accPr>
                              <m:chr m:val="⃗"/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𝒈𝒓𝒂𝒅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)−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𝒈𝒓𝒂𝒅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𝜼</m:t>
                      </m:r>
                      <m:r>
                        <a:rPr lang="fr-FR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𝚫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655EAB9F-79EE-4EAA-8AB1-2CFF5FACE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366" y="296110"/>
                <a:ext cx="6307752" cy="7333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60FD716E-4C0E-4ADD-B88B-CDEFC4C924CF}"/>
              </a:ext>
            </a:extLst>
          </p:cNvPr>
          <p:cNvSpPr txBox="1"/>
          <p:nvPr/>
        </p:nvSpPr>
        <p:spPr>
          <a:xfrm>
            <a:off x="6688184" y="3289663"/>
            <a:ext cx="4902926" cy="15696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</a:rPr>
              <a:t>Conservation</a:t>
            </a:r>
            <a:r>
              <a:rPr lang="fr-FR" sz="2400" dirty="0"/>
              <a:t> de la quantité de mouvement le long de l’écoulement :</a:t>
            </a:r>
          </a:p>
          <a:p>
            <a:pPr algn="ctr"/>
            <a:r>
              <a:rPr lang="fr-FR" sz="2400" dirty="0">
                <a:solidFill>
                  <a:srgbClr val="FF0000"/>
                </a:solidFill>
              </a:rPr>
              <a:t>convection de quantité de mouvement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88A94E08-26F9-44A2-8B76-D3AC8AA04ABE}"/>
                  </a:ext>
                </a:extLst>
              </p:cNvPr>
              <p:cNvSpPr txBox="1"/>
              <p:nvPr/>
            </p:nvSpPr>
            <p:spPr>
              <a:xfrm>
                <a:off x="6427254" y="4991831"/>
                <a:ext cx="5424785" cy="173637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>
                    <a:solidFill>
                      <a:srgbClr val="FF0000"/>
                    </a:solidFill>
                  </a:rPr>
                  <a:t>C’est une équation de diffusion !</a:t>
                </a:r>
              </a:p>
              <a:p>
                <a:pPr algn="ctr"/>
                <a:r>
                  <a:rPr lang="fr-FR" sz="2400" dirty="0">
                    <a:solidFill>
                      <a:schemeClr val="tx1"/>
                    </a:solidFill>
                  </a:rPr>
                  <a:t>On pose : </a:t>
                </a:r>
                <a14:m>
                  <m:oMath xmlns:m="http://schemas.openxmlformats.org/officeDocument/2006/math"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𝜈</m:t>
                    </m:r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den>
                    </m:f>
                  </m:oMath>
                </a14:m>
                <a:r>
                  <a:rPr lang="fr-FR" sz="2400" dirty="0">
                    <a:solidFill>
                      <a:schemeClr val="tx1"/>
                    </a:solidFill>
                  </a:rPr>
                  <a:t>  la </a:t>
                </a:r>
                <a:r>
                  <a:rPr lang="fr-FR" sz="2400" dirty="0">
                    <a:solidFill>
                      <a:srgbClr val="FF0000"/>
                    </a:solidFill>
                  </a:rPr>
                  <a:t>viscosité cinématique</a:t>
                </a:r>
                <a:r>
                  <a:rPr lang="fr-FR" sz="2400" dirty="0">
                    <a:solidFill>
                      <a:schemeClr val="tx1"/>
                    </a:solidFill>
                  </a:rPr>
                  <a:t>.</a:t>
                </a:r>
              </a:p>
              <a:p>
                <a:pPr algn="ctr"/>
                <a:r>
                  <a:rPr lang="fr-FR" sz="2400" dirty="0">
                    <a:solidFill>
                      <a:schemeClr val="tx1"/>
                    </a:solidFill>
                  </a:rPr>
                  <a:t>C’est un coefficient de diffusion : s’exprime 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fr-FR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88A94E08-26F9-44A2-8B76-D3AC8AA04A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254" y="4991831"/>
                <a:ext cx="5424785" cy="1736373"/>
              </a:xfrm>
              <a:prstGeom prst="rect">
                <a:avLst/>
              </a:prstGeom>
              <a:blipFill>
                <a:blip r:embed="rId4"/>
                <a:stretch>
                  <a:fillRect l="-1008" t="-2431" r="-896" b="-6250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6C238352-5192-4CDC-AF41-6DE4F24A8980}"/>
              </a:ext>
            </a:extLst>
          </p:cNvPr>
          <p:cNvSpPr/>
          <p:nvPr/>
        </p:nvSpPr>
        <p:spPr>
          <a:xfrm>
            <a:off x="7741920" y="5399314"/>
            <a:ext cx="931817" cy="539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D80B803A-627E-492F-8809-D8F65E71E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3635" y="6417408"/>
            <a:ext cx="2743200" cy="365125"/>
          </a:xfrm>
        </p:spPr>
        <p:txBody>
          <a:bodyPr/>
          <a:lstStyle/>
          <a:p>
            <a:fld id="{15773FDC-73D6-40FA-BE21-791E08845C3E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535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112B7CA0-5073-41E3-9E47-1A29C44DE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940047"/>
              </p:ext>
            </p:extLst>
          </p:nvPr>
        </p:nvGraphicFramePr>
        <p:xfrm>
          <a:off x="391885" y="1930128"/>
          <a:ext cx="11408230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2275930400"/>
                    </a:ext>
                  </a:extLst>
                </a:gridCol>
                <a:gridCol w="4354286">
                  <a:extLst>
                    <a:ext uri="{9D8B030D-6E8A-4147-A177-3AD203B41FA5}">
                      <a16:colId xmlns:a16="http://schemas.microsoft.com/office/drawing/2014/main" val="3300391574"/>
                    </a:ext>
                  </a:extLst>
                </a:gridCol>
                <a:gridCol w="4981304">
                  <a:extLst>
                    <a:ext uri="{9D8B030D-6E8A-4147-A177-3AD203B41FA5}">
                      <a16:colId xmlns:a16="http://schemas.microsoft.com/office/drawing/2014/main" val="3054162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Viscosité dynamique </a:t>
                      </a:r>
                      <a:r>
                        <a:rPr lang="el-GR" sz="2800" dirty="0"/>
                        <a:t>η</a:t>
                      </a:r>
                      <a:r>
                        <a:rPr lang="fr-FR" sz="2800" dirty="0"/>
                        <a:t> (Pl)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Viscosité cinématique </a:t>
                      </a:r>
                      <a:r>
                        <a:rPr lang="el-GR" sz="2800" dirty="0"/>
                        <a:t>ν</a:t>
                      </a:r>
                      <a:r>
                        <a:rPr lang="fr-FR" sz="2800" dirty="0"/>
                        <a:t> (m2/s)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62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Air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1,8 x 10</a:t>
                      </a:r>
                      <a:r>
                        <a:rPr lang="fr-FR" sz="2800" baseline="30000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1,6 x 10</a:t>
                      </a:r>
                      <a:r>
                        <a:rPr lang="fr-FR" sz="2800" baseline="30000" dirty="0"/>
                        <a:t>-5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143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/>
                        <a:t>1,0 x 10</a:t>
                      </a:r>
                      <a:r>
                        <a:rPr lang="fr-FR" sz="2800" baseline="300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1,0 x 10</a:t>
                      </a:r>
                      <a:r>
                        <a:rPr lang="fr-FR" sz="2800" baseline="30000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514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Glycérol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1,2 x 10</a:t>
                      </a:r>
                      <a:r>
                        <a:rPr lang="fr-FR" sz="2800" baseline="30000" dirty="0"/>
                        <a:t>-3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040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Miel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≈  10</a:t>
                      </a:r>
                      <a:r>
                        <a:rPr lang="fr-FR" sz="2800" baseline="30000" dirty="0"/>
                        <a:t>1</a:t>
                      </a:r>
                      <a:r>
                        <a:rPr lang="fr-FR" sz="2800" dirty="0"/>
                        <a:t> - 10</a:t>
                      </a:r>
                      <a:r>
                        <a:rPr lang="fr-FR" sz="2800" baseline="30000" dirty="0"/>
                        <a:t>2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/>
                        <a:t>≈  10</a:t>
                      </a:r>
                      <a:r>
                        <a:rPr lang="fr-FR" sz="2800" baseline="30000" dirty="0"/>
                        <a:t>-2</a:t>
                      </a:r>
                      <a:r>
                        <a:rPr lang="fr-FR" sz="2800" dirty="0"/>
                        <a:t> – 10</a:t>
                      </a:r>
                      <a:r>
                        <a:rPr lang="fr-FR" sz="2800" baseline="30000" dirty="0"/>
                        <a:t>-1</a:t>
                      </a:r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1356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79E13E-452E-41F3-8415-51A1DAB16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3FDC-73D6-40FA-BE21-791E08845C3E}" type="slidenum">
              <a:rPr lang="fr-FR" smtClean="0"/>
              <a:t>9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0A7B19E-20A4-427B-990C-CAF6B38B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416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Viscosité cinématique: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82681F-B151-4741-87A1-CA1E649BAE0E}"/>
              </a:ext>
            </a:extLst>
          </p:cNvPr>
          <p:cNvSpPr/>
          <p:nvPr/>
        </p:nvSpPr>
        <p:spPr>
          <a:xfrm>
            <a:off x="391885" y="1930128"/>
            <a:ext cx="11408230" cy="25908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4921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450</Words>
  <Application>Microsoft Office PowerPoint</Application>
  <PresentationFormat>Grand écran</PresentationFormat>
  <Paragraphs>66</Paragraphs>
  <Slides>10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Viscosité dynamique :</vt:lpstr>
      <vt:lpstr>Présentation PowerPoint</vt:lpstr>
      <vt:lpstr>Equation de Navier-Stokes :</vt:lpstr>
      <vt:lpstr>Equation de Navier-Stokes :</vt:lpstr>
      <vt:lpstr>Equation de Navier-Stokes :</vt:lpstr>
      <vt:lpstr>Equation de Navier-Stokes :</vt:lpstr>
      <vt:lpstr>Viscosité cinématique: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2022-02-16T13:47:32Z</dcterms:created>
  <dcterms:modified xsi:type="dcterms:W3CDTF">2022-02-17T13:30:07Z</dcterms:modified>
</cp:coreProperties>
</file>