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4" r:id="rId2"/>
    <p:sldId id="256" r:id="rId3"/>
    <p:sldId id="265" r:id="rId4"/>
    <p:sldId id="257" r:id="rId5"/>
    <p:sldId id="263" r:id="rId6"/>
    <p:sldId id="258" r:id="rId7"/>
    <p:sldId id="262" r:id="rId8"/>
    <p:sldId id="259" r:id="rId9"/>
    <p:sldId id="261" r:id="rId10"/>
    <p:sldId id="260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8" d="100"/>
          <a:sy n="58" d="100"/>
        </p:scale>
        <p:origin x="76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1C836C-E115-4C84-8C23-F91D8C03FF80}" type="datetimeFigureOut">
              <a:rPr lang="fr-FR" smtClean="0"/>
              <a:t>29/04/2022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6EF39E-404B-4788-84D0-1E05A7BC89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2584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6EF39E-404B-4788-84D0-1E05A7BC8949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9708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7F61A1-E010-472C-93FD-009D44145E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1768DA6-0BBE-4FDD-9376-A0AA6B6685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00E49B-7F4C-4F70-BD33-B4EE4D5B0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5F4E-3860-40D2-A055-49B74468509C}" type="datetime1">
              <a:rPr lang="fr-FR" smtClean="0"/>
              <a:t>29/04/2022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5B39E70-9585-4826-8B02-63D4EB77B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E03E1D3-89CA-41B8-BE75-11984FDD3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FE3DA-42D6-4B24-8E08-19BEEFE679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7071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47A4A9-E067-4B51-90DA-B306890FF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DD6CCCF-7672-4267-8446-4F28BC99E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898D0F3-B8E3-401D-AF06-62DCE7CDB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6D2CF-1728-4D11-B3D1-801EB600C69F}" type="datetime1">
              <a:rPr lang="fr-FR" smtClean="0"/>
              <a:t>29/04/2022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874A03A-0F4F-4142-B12F-DAA74B4CD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E106C0-B381-4331-A1DA-A1B27A98F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FE3DA-42D6-4B24-8E08-19BEEFE679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2103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C9050C2-B97C-4483-894F-9D6249A960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5370FFC-4C09-4B5D-93CC-A8D6CAAA7F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8A92621-4007-4027-AD51-DA614327C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10F77-DF4C-4E66-8200-A106C6F88CF3}" type="datetime1">
              <a:rPr lang="fr-FR" smtClean="0"/>
              <a:t>29/04/2022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17B506-F531-4AC6-B85B-AFE196C33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E837696-8A3B-4B70-ABAF-B711CF476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FE3DA-42D6-4B24-8E08-19BEEFE679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6435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EC2C17-6927-4AD1-A89C-B2395C142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2A9EC9-69B1-4596-AAD4-47D0C2EF3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877909-69C2-47D2-9CA8-F70865D8E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FD89-1DEA-4213-BD64-294008E8EA92}" type="datetime1">
              <a:rPr lang="fr-FR" smtClean="0"/>
              <a:t>29/04/2022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7A29224-A819-4FE0-992A-930F0FFC2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1F364BF-72E4-4F15-98D0-CA5EDC7EE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FE3DA-42D6-4B24-8E08-19BEEFE679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3918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0843FB-85CE-41ED-B518-1CC3FD11C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244653A-C25F-40C8-BB07-A14C84A2A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9EEC161-15A6-4E23-B36F-804F20248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51752-F244-4AB2-965E-AAC152DC92C4}" type="datetime1">
              <a:rPr lang="fr-FR" smtClean="0"/>
              <a:t>29/04/2022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E67668-8DDF-4DFF-AA50-EC57D8EDF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77CDFB-954D-43F8-BD3B-524AAB2B0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FE3DA-42D6-4B24-8E08-19BEEFE679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0889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0C992D-0968-4FD8-B1BF-15DB7027D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D74956-41E2-4D9A-8DDE-63ECA83B67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BFA9750-8914-41E9-B5A9-C4041B823E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6141465-00FD-4483-8B31-9C9B7AC2C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287D9-C57F-4747-8B1A-9169804CE1ED}" type="datetime1">
              <a:rPr lang="fr-FR" smtClean="0"/>
              <a:t>29/04/2022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FDF7FE8-80FB-41ED-B0BB-F581A2EF7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00110A0-AA4D-4538-BFE6-90C146DA0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FE3DA-42D6-4B24-8E08-19BEEFE679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0270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47015F-22C5-4E9D-9002-D107AF4B1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2F89A6F-E235-4270-AC78-FDD1F4B64F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AB9B26B-FB10-4604-A57C-AD9A613AF6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CCEF1D7-E6D2-4104-BF68-037438FA30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7F3B455-C617-45D9-B0E3-430E4AE8EA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FC4D26D-2BCA-4D24-B47B-8F4532BC0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BCA52-8929-4B81-8916-8C4C8874DC4A}" type="datetime1">
              <a:rPr lang="fr-FR" smtClean="0"/>
              <a:t>29/04/2022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330EECD-7AA7-42C0-BE48-998C33FCF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8C8D978-DA5A-4D8B-A9B3-A93B718AD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FE3DA-42D6-4B24-8E08-19BEEFE679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47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DD6573-91E9-45C9-A471-7D091E271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E9913DA-C339-4CE0-8626-D6538705F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F263-0271-4A43-8A4A-97AA33968029}" type="datetime1">
              <a:rPr lang="fr-FR" smtClean="0"/>
              <a:t>29/04/2022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7A394BF-B2A0-4ABF-8978-F031283F9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C78D12B-595D-4B3B-8287-B39CAD209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FE3DA-42D6-4B24-8E08-19BEEFE679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4129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A47489A-11E1-4369-862A-FFB5B55F1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DE7D-3259-43F0-A5E3-655432201111}" type="datetime1">
              <a:rPr lang="fr-FR" smtClean="0"/>
              <a:t>29/04/2022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04F52E9-8ED9-4650-8C2C-B31690C51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D79B484-B758-44CE-8FF0-8F5C6FED1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FE3DA-42D6-4B24-8E08-19BEEFE679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9525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9F2B81-3744-4629-8E9C-FB48E5244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63AE39-785F-4692-AB01-3267C4279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5AAAA07-FBE8-4E1F-857A-61B6857EFD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7A16DA9-398A-4E2F-B827-8E9862B27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7ED6-F815-4E40-8A76-4442F232D91B}" type="datetime1">
              <a:rPr lang="fr-FR" smtClean="0"/>
              <a:t>29/04/2022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8CC33CB-C0EE-4213-8AE1-3EAA79667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2652719-E460-4C3B-94D2-BBCE4EF35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FE3DA-42D6-4B24-8E08-19BEEFE679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2285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BBE475-B1C6-4C48-B9F7-C813EC65C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24DD546-AF0A-404C-AA42-A8A82247EF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9C8C073-BC75-4B57-A5CA-2AC616B5D4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1C817F4-3C34-4243-A49B-1522A880C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0DDFA-435F-4CDE-A1F8-25681E57E4BD}" type="datetime1">
              <a:rPr lang="fr-FR" smtClean="0"/>
              <a:t>29/04/2022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0E28550-1247-4CF2-BA38-C3591D94F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E343015-71F9-4606-8FD4-EF9518F9F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FE3DA-42D6-4B24-8E08-19BEEFE679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1347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33FB67D-34EB-40D4-8D12-5CA94C2B2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745D09B-5D52-4689-A567-3C98A2666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1E455E2-97C1-4A0C-8EF1-D56BAE238D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778F9-76DD-41EE-8907-7A7262AE727E}" type="datetime1">
              <a:rPr lang="fr-FR" smtClean="0"/>
              <a:t>29/04/2022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FADEB8-1AE8-4EBA-BA08-0FA3194D33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7B1F6E-BBA9-4FD4-B562-7E117CC0F6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FE3DA-42D6-4B24-8E08-19BEEFE679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2220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E9F6C8F-E0D1-4916-A7F4-F00001F1E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FE3DA-42D6-4B24-8E08-19BEEFE67979}" type="slidenum">
              <a:rPr lang="fr-FR" smtClean="0"/>
              <a:t>1</a:t>
            </a:fld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39E92B-D55B-4A73-A117-EFCBB1F9C71F}"/>
              </a:ext>
            </a:extLst>
          </p:cNvPr>
          <p:cNvSpPr/>
          <p:nvPr/>
        </p:nvSpPr>
        <p:spPr>
          <a:xfrm>
            <a:off x="-264405" y="-176270"/>
            <a:ext cx="13198207" cy="748045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9135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68D7A25-FCB9-4079-A33C-47AFD9495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FE3DA-42D6-4B24-8E08-19BEEFE67979}" type="slidenum">
              <a:rPr lang="fr-FR" smtClean="0"/>
              <a:t>10</a:t>
            </a:fld>
            <a:endParaRPr lang="fr-FR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923C7860-14A0-4770-A340-7683280C8922}"/>
              </a:ext>
            </a:extLst>
          </p:cNvPr>
          <p:cNvSpPr txBox="1">
            <a:spLocks/>
          </p:cNvSpPr>
          <p:nvPr/>
        </p:nvSpPr>
        <p:spPr>
          <a:xfrm>
            <a:off x="97708" y="-28941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u="sng" dirty="0"/>
              <a:t>Analyse d’une lumière inconnue :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66579C-300B-4F3E-A42B-001DC0043C42}"/>
              </a:ext>
            </a:extLst>
          </p:cNvPr>
          <p:cNvSpPr/>
          <p:nvPr/>
        </p:nvSpPr>
        <p:spPr>
          <a:xfrm>
            <a:off x="5194663" y="660393"/>
            <a:ext cx="1802674" cy="8011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Lumière inconnue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867B9ED9-E802-4C21-AB0A-DC84E8D5F120}"/>
              </a:ext>
            </a:extLst>
          </p:cNvPr>
          <p:cNvSpPr/>
          <p:nvPr/>
        </p:nvSpPr>
        <p:spPr>
          <a:xfrm>
            <a:off x="5194663" y="1819320"/>
            <a:ext cx="1802674" cy="801188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Analyseur</a:t>
            </a:r>
          </a:p>
        </p:txBody>
      </p:sp>
      <p:sp>
        <p:nvSpPr>
          <p:cNvPr id="9" name="Losange 8">
            <a:extLst>
              <a:ext uri="{FF2B5EF4-FFF2-40B4-BE49-F238E27FC236}">
                <a16:creationId xmlns:a16="http://schemas.microsoft.com/office/drawing/2014/main" id="{D2E7328B-C83F-4F2B-93DB-A4EF91E7F7BF}"/>
              </a:ext>
            </a:extLst>
          </p:cNvPr>
          <p:cNvSpPr/>
          <p:nvPr/>
        </p:nvSpPr>
        <p:spPr>
          <a:xfrm>
            <a:off x="4867528" y="3004758"/>
            <a:ext cx="2456944" cy="1530652"/>
          </a:xfrm>
          <a:prstGeom prst="diamond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Y-a-t ’il un minimum ? </a:t>
            </a:r>
          </a:p>
        </p:txBody>
      </p:sp>
      <p:sp>
        <p:nvSpPr>
          <p:cNvPr id="10" name="Losange 9">
            <a:extLst>
              <a:ext uri="{FF2B5EF4-FFF2-40B4-BE49-F238E27FC236}">
                <a16:creationId xmlns:a16="http://schemas.microsoft.com/office/drawing/2014/main" id="{F35ADDDD-6E4B-4103-BFE9-11D82D4FB56F}"/>
              </a:ext>
            </a:extLst>
          </p:cNvPr>
          <p:cNvSpPr/>
          <p:nvPr/>
        </p:nvSpPr>
        <p:spPr>
          <a:xfrm>
            <a:off x="1299991" y="3431062"/>
            <a:ext cx="2456944" cy="1530652"/>
          </a:xfrm>
          <a:prstGeom prst="diamond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Le minimum est-il nul ? </a:t>
            </a:r>
          </a:p>
        </p:txBody>
      </p:sp>
      <p:sp>
        <p:nvSpPr>
          <p:cNvPr id="11" name="Losange 10">
            <a:extLst>
              <a:ext uri="{FF2B5EF4-FFF2-40B4-BE49-F238E27FC236}">
                <a16:creationId xmlns:a16="http://schemas.microsoft.com/office/drawing/2014/main" id="{70EED373-734D-4CE7-ACFC-11B169C04DCD}"/>
              </a:ext>
            </a:extLst>
          </p:cNvPr>
          <p:cNvSpPr/>
          <p:nvPr/>
        </p:nvSpPr>
        <p:spPr>
          <a:xfrm>
            <a:off x="8435065" y="3429000"/>
            <a:ext cx="2456944" cy="1530652"/>
          </a:xfrm>
          <a:prstGeom prst="diamond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Le minimum est-il nul ?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EF1BDEF-0F23-48D6-8AEF-0017BE621B6C}"/>
              </a:ext>
            </a:extLst>
          </p:cNvPr>
          <p:cNvSpPr/>
          <p:nvPr/>
        </p:nvSpPr>
        <p:spPr>
          <a:xfrm>
            <a:off x="97708" y="5555162"/>
            <a:ext cx="1802674" cy="8011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Polarisation rectiligne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E085F25-A1D4-413B-969D-029AD1E4BA96}"/>
              </a:ext>
            </a:extLst>
          </p:cNvPr>
          <p:cNvSpPr/>
          <p:nvPr/>
        </p:nvSpPr>
        <p:spPr>
          <a:xfrm>
            <a:off x="3391989" y="5555162"/>
            <a:ext cx="1802674" cy="8011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Polarisation elliptique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DDF33F7-2CCF-4653-9420-95D878465042}"/>
              </a:ext>
            </a:extLst>
          </p:cNvPr>
          <p:cNvSpPr/>
          <p:nvPr/>
        </p:nvSpPr>
        <p:spPr>
          <a:xfrm>
            <a:off x="7533728" y="5555162"/>
            <a:ext cx="1802674" cy="8011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Polarisation circulaire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D56F4D6-F118-4333-A6E0-3A3462FD3185}"/>
              </a:ext>
            </a:extLst>
          </p:cNvPr>
          <p:cNvSpPr/>
          <p:nvPr/>
        </p:nvSpPr>
        <p:spPr>
          <a:xfrm>
            <a:off x="10291618" y="5555162"/>
            <a:ext cx="1802674" cy="8011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Polarisation naturelle</a:t>
            </a:r>
          </a:p>
        </p:txBody>
      </p: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EFB48D04-B310-4FDC-87D1-89B4C55D46A3}"/>
              </a:ext>
            </a:extLst>
          </p:cNvPr>
          <p:cNvCxnSpPr>
            <a:cxnSpLocks/>
            <a:endCxn id="7" idx="0"/>
          </p:cNvCxnSpPr>
          <p:nvPr/>
        </p:nvCxnSpPr>
        <p:spPr>
          <a:xfrm>
            <a:off x="6096000" y="1461581"/>
            <a:ext cx="0" cy="35773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7B8526D9-EAAE-4EF0-845D-825462692F7C}"/>
              </a:ext>
            </a:extLst>
          </p:cNvPr>
          <p:cNvCxnSpPr>
            <a:cxnSpLocks/>
          </p:cNvCxnSpPr>
          <p:nvPr/>
        </p:nvCxnSpPr>
        <p:spPr>
          <a:xfrm>
            <a:off x="6096000" y="2620508"/>
            <a:ext cx="0" cy="35773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Connecteur droit avec flèche 19">
            <a:extLst>
              <a:ext uri="{FF2B5EF4-FFF2-40B4-BE49-F238E27FC236}">
                <a16:creationId xmlns:a16="http://schemas.microsoft.com/office/drawing/2014/main" id="{9A552735-E144-4A20-9C16-C906EFC2074D}"/>
              </a:ext>
            </a:extLst>
          </p:cNvPr>
          <p:cNvCxnSpPr>
            <a:cxnSpLocks/>
            <a:stCxn id="9" idx="1"/>
          </p:cNvCxnSpPr>
          <p:nvPr/>
        </p:nvCxnSpPr>
        <p:spPr>
          <a:xfrm flipH="1">
            <a:off x="3272010" y="3770084"/>
            <a:ext cx="1595518" cy="10785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876E44D7-3FD7-4C91-B246-AD223883585B}"/>
              </a:ext>
            </a:extLst>
          </p:cNvPr>
          <p:cNvCxnSpPr>
            <a:cxnSpLocks/>
            <a:stCxn id="9" idx="3"/>
            <a:endCxn id="44" idx="2"/>
          </p:cNvCxnSpPr>
          <p:nvPr/>
        </p:nvCxnSpPr>
        <p:spPr>
          <a:xfrm flipV="1">
            <a:off x="7324472" y="2219914"/>
            <a:ext cx="1437728" cy="155017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2D46ACF9-93DA-4A86-9885-156BC194E961}"/>
              </a:ext>
            </a:extLst>
          </p:cNvPr>
          <p:cNvCxnSpPr>
            <a:cxnSpLocks/>
            <a:endCxn id="12" idx="0"/>
          </p:cNvCxnSpPr>
          <p:nvPr/>
        </p:nvCxnSpPr>
        <p:spPr>
          <a:xfrm flipH="1">
            <a:off x="999045" y="4627564"/>
            <a:ext cx="785871" cy="92759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avec flèche 28">
            <a:extLst>
              <a:ext uri="{FF2B5EF4-FFF2-40B4-BE49-F238E27FC236}">
                <a16:creationId xmlns:a16="http://schemas.microsoft.com/office/drawing/2014/main" id="{E66609B3-CBE6-4168-A699-389A2A03537D}"/>
              </a:ext>
            </a:extLst>
          </p:cNvPr>
          <p:cNvCxnSpPr>
            <a:cxnSpLocks/>
            <a:endCxn id="13" idx="0"/>
          </p:cNvCxnSpPr>
          <p:nvPr/>
        </p:nvCxnSpPr>
        <p:spPr>
          <a:xfrm>
            <a:off x="3272010" y="4643263"/>
            <a:ext cx="1021316" cy="91189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necteur droit avec flèche 31">
            <a:extLst>
              <a:ext uri="{FF2B5EF4-FFF2-40B4-BE49-F238E27FC236}">
                <a16:creationId xmlns:a16="http://schemas.microsoft.com/office/drawing/2014/main" id="{0B61090B-0CAA-4270-BC9B-6078BFC10F60}"/>
              </a:ext>
            </a:extLst>
          </p:cNvPr>
          <p:cNvCxnSpPr>
            <a:cxnSpLocks/>
            <a:endCxn id="14" idx="0"/>
          </p:cNvCxnSpPr>
          <p:nvPr/>
        </p:nvCxnSpPr>
        <p:spPr>
          <a:xfrm flipH="1">
            <a:off x="8435065" y="4627564"/>
            <a:ext cx="620800" cy="92759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Connecteur droit avec flèche 34">
            <a:extLst>
              <a:ext uri="{FF2B5EF4-FFF2-40B4-BE49-F238E27FC236}">
                <a16:creationId xmlns:a16="http://schemas.microsoft.com/office/drawing/2014/main" id="{E00F0AC1-BC3F-4BD5-BB6E-D25992A590D2}"/>
              </a:ext>
            </a:extLst>
          </p:cNvPr>
          <p:cNvCxnSpPr>
            <a:cxnSpLocks/>
            <a:endCxn id="15" idx="0"/>
          </p:cNvCxnSpPr>
          <p:nvPr/>
        </p:nvCxnSpPr>
        <p:spPr>
          <a:xfrm>
            <a:off x="10476858" y="4576324"/>
            <a:ext cx="716097" cy="97883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ZoneTexte 36">
            <a:extLst>
              <a:ext uri="{FF2B5EF4-FFF2-40B4-BE49-F238E27FC236}">
                <a16:creationId xmlns:a16="http://schemas.microsoft.com/office/drawing/2014/main" id="{BB185A25-64D4-43D3-B1D1-02A4A44DB336}"/>
              </a:ext>
            </a:extLst>
          </p:cNvPr>
          <p:cNvSpPr txBox="1"/>
          <p:nvPr/>
        </p:nvSpPr>
        <p:spPr>
          <a:xfrm>
            <a:off x="3819090" y="3227717"/>
            <a:ext cx="62470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Oui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4DE224DF-BF9D-47C0-B509-9BCAF1FF1047}"/>
              </a:ext>
            </a:extLst>
          </p:cNvPr>
          <p:cNvSpPr txBox="1"/>
          <p:nvPr/>
        </p:nvSpPr>
        <p:spPr>
          <a:xfrm>
            <a:off x="524809" y="4722031"/>
            <a:ext cx="62470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Oui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46A72AC0-7885-4460-84E8-290D539E46F9}"/>
              </a:ext>
            </a:extLst>
          </p:cNvPr>
          <p:cNvSpPr txBox="1"/>
          <p:nvPr/>
        </p:nvSpPr>
        <p:spPr>
          <a:xfrm>
            <a:off x="7898674" y="4788785"/>
            <a:ext cx="62470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Oui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D3BC1576-DB3D-41D1-95E5-B0F49E8433EE}"/>
              </a:ext>
            </a:extLst>
          </p:cNvPr>
          <p:cNvSpPr txBox="1"/>
          <p:nvPr/>
        </p:nvSpPr>
        <p:spPr>
          <a:xfrm>
            <a:off x="3853857" y="4673501"/>
            <a:ext cx="62470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Non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ABD6CB42-C5CC-4D23-9F75-BCABB868B0FD}"/>
              </a:ext>
            </a:extLst>
          </p:cNvPr>
          <p:cNvSpPr txBox="1"/>
          <p:nvPr/>
        </p:nvSpPr>
        <p:spPr>
          <a:xfrm>
            <a:off x="7533728" y="2509758"/>
            <a:ext cx="62470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Non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E565B1C5-1B44-4877-9840-CF99C2E05F75}"/>
              </a:ext>
            </a:extLst>
          </p:cNvPr>
          <p:cNvSpPr txBox="1"/>
          <p:nvPr/>
        </p:nvSpPr>
        <p:spPr>
          <a:xfrm>
            <a:off x="11018914" y="4749021"/>
            <a:ext cx="62470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Non</a:t>
            </a:r>
          </a:p>
        </p:txBody>
      </p:sp>
      <p:sp>
        <p:nvSpPr>
          <p:cNvPr id="44" name="Ellipse 43">
            <a:extLst>
              <a:ext uri="{FF2B5EF4-FFF2-40B4-BE49-F238E27FC236}">
                <a16:creationId xmlns:a16="http://schemas.microsoft.com/office/drawing/2014/main" id="{A5565117-EC20-4F34-8EAA-DE44F177A86C}"/>
              </a:ext>
            </a:extLst>
          </p:cNvPr>
          <p:cNvSpPr/>
          <p:nvPr/>
        </p:nvSpPr>
        <p:spPr>
          <a:xfrm>
            <a:off x="8762200" y="1819320"/>
            <a:ext cx="1802674" cy="801188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Lame quart d’onde</a:t>
            </a:r>
          </a:p>
        </p:txBody>
      </p: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9A69A5B7-3DBE-424C-BD41-2BB586586435}"/>
              </a:ext>
            </a:extLst>
          </p:cNvPr>
          <p:cNvCxnSpPr>
            <a:cxnSpLocks/>
            <a:stCxn id="44" idx="4"/>
            <a:endCxn id="11" idx="0"/>
          </p:cNvCxnSpPr>
          <p:nvPr/>
        </p:nvCxnSpPr>
        <p:spPr>
          <a:xfrm>
            <a:off x="9663537" y="2620508"/>
            <a:ext cx="0" cy="80849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131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exte, tableau blanc&#10;&#10;Description générée automatiquement">
            <a:extLst>
              <a:ext uri="{FF2B5EF4-FFF2-40B4-BE49-F238E27FC236}">
                <a16:creationId xmlns:a16="http://schemas.microsoft.com/office/drawing/2014/main" id="{A058BB18-FF02-4469-BE84-BCCA34BB448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33" t="16202" r="6805" b="46989"/>
          <a:stretch/>
        </p:blipFill>
        <p:spPr>
          <a:xfrm>
            <a:off x="2148012" y="226424"/>
            <a:ext cx="7895973" cy="4615541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B295B8A5-8956-4E74-AD37-73FA45A5E25B}"/>
              </a:ext>
            </a:extLst>
          </p:cNvPr>
          <p:cNvSpPr txBox="1"/>
          <p:nvPr/>
        </p:nvSpPr>
        <p:spPr>
          <a:xfrm>
            <a:off x="3866604" y="4929050"/>
            <a:ext cx="44587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u="sng" dirty="0"/>
              <a:t>Processus de polarisation par dichroïsme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A7ECBCA-16EB-4552-B8DA-C1BDF3155AE6}"/>
              </a:ext>
            </a:extLst>
          </p:cNvPr>
          <p:cNvSpPr txBox="1"/>
          <p:nvPr/>
        </p:nvSpPr>
        <p:spPr>
          <a:xfrm>
            <a:off x="304800" y="6313715"/>
            <a:ext cx="7243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Issu de </a:t>
            </a:r>
            <a:r>
              <a:rPr lang="fr-FR" b="1" dirty="0"/>
              <a:t>S.HOUARD</a:t>
            </a:r>
            <a:r>
              <a:rPr lang="fr-FR" dirty="0"/>
              <a:t>, </a:t>
            </a:r>
            <a:r>
              <a:rPr lang="fr-FR" i="1" dirty="0"/>
              <a:t>Optique, Une approche expérimentale et pratique. </a:t>
            </a:r>
            <a:r>
              <a:rPr lang="fr-FR" dirty="0"/>
              <a:t>p254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5A4C4EC5-3000-4861-A261-975A88C0D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FE3DA-42D6-4B24-8E08-19BEEFE67979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272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E9F6C8F-E0D1-4916-A7F4-F00001F1E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FE3DA-42D6-4B24-8E08-19BEEFE67979}" type="slidenum">
              <a:rPr lang="fr-FR" smtClean="0"/>
              <a:t>3</a:t>
            </a:fld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39E92B-D55B-4A73-A117-EFCBB1F9C71F}"/>
              </a:ext>
            </a:extLst>
          </p:cNvPr>
          <p:cNvSpPr/>
          <p:nvPr/>
        </p:nvSpPr>
        <p:spPr>
          <a:xfrm>
            <a:off x="-264405" y="-176270"/>
            <a:ext cx="13198207" cy="748045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9418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C69D65E-05AD-4BCB-AAC0-D568D208E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FE3DA-42D6-4B24-8E08-19BEEFE67979}" type="slidenum">
              <a:rPr lang="fr-FR" smtClean="0"/>
              <a:t>4</a:t>
            </a:fld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5B64838-4DD7-44A6-AE27-8D60B5ADBD33}"/>
              </a:ext>
            </a:extLst>
          </p:cNvPr>
          <p:cNvSpPr txBox="1"/>
          <p:nvPr/>
        </p:nvSpPr>
        <p:spPr>
          <a:xfrm>
            <a:off x="252549" y="226424"/>
            <a:ext cx="125403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u="sng" dirty="0"/>
              <a:t>Réflexion et transmission à l’interface entre deux diélectriques : </a:t>
            </a:r>
          </a:p>
        </p:txBody>
      </p:sp>
      <p:pic>
        <p:nvPicPr>
          <p:cNvPr id="7" name="Image 6" descr="Une image contenant texte, reçu&#10;&#10;Description générée automatiquement">
            <a:extLst>
              <a:ext uri="{FF2B5EF4-FFF2-40B4-BE49-F238E27FC236}">
                <a16:creationId xmlns:a16="http://schemas.microsoft.com/office/drawing/2014/main" id="{92BD7F36-0EB6-463F-8CAA-E8EE33C284D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65" t="7859" r="25957" b="54712"/>
          <a:stretch/>
        </p:blipFill>
        <p:spPr>
          <a:xfrm rot="16200000">
            <a:off x="6851664" y="924844"/>
            <a:ext cx="4272465" cy="4309453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8" name="Image 7" descr="Une image contenant texte, reçu&#10;&#10;Description générée automatiquement">
            <a:extLst>
              <a:ext uri="{FF2B5EF4-FFF2-40B4-BE49-F238E27FC236}">
                <a16:creationId xmlns:a16="http://schemas.microsoft.com/office/drawing/2014/main" id="{B958CC70-313C-4865-BA6A-597591491D5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80" t="56445" r="25905" b="8254"/>
          <a:stretch/>
        </p:blipFill>
        <p:spPr>
          <a:xfrm rot="16200000">
            <a:off x="1067873" y="924847"/>
            <a:ext cx="4272463" cy="4309453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CA573A99-1980-4AF2-940F-DD1613B1F17E}"/>
              </a:ext>
            </a:extLst>
          </p:cNvPr>
          <p:cNvSpPr txBox="1"/>
          <p:nvPr/>
        </p:nvSpPr>
        <p:spPr>
          <a:xfrm>
            <a:off x="838201" y="5276765"/>
            <a:ext cx="49551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/>
              <a:t>Champ électrique incident contenu dans le plan d’incidence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6F31E1E-25FE-41AD-AEE8-82F6DE5458C3}"/>
              </a:ext>
            </a:extLst>
          </p:cNvPr>
          <p:cNvSpPr txBox="1"/>
          <p:nvPr/>
        </p:nvSpPr>
        <p:spPr>
          <a:xfrm>
            <a:off x="6510306" y="5215803"/>
            <a:ext cx="49551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/>
              <a:t>Champ électrique incident orthogonal au plan d’incidence 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B396B31-5789-4878-9353-229589A64ACD}"/>
              </a:ext>
            </a:extLst>
          </p:cNvPr>
          <p:cNvSpPr txBox="1"/>
          <p:nvPr/>
        </p:nvSpPr>
        <p:spPr>
          <a:xfrm>
            <a:off x="304800" y="6313715"/>
            <a:ext cx="6517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Issu de </a:t>
            </a:r>
            <a:r>
              <a:rPr lang="fr-FR" b="1" dirty="0"/>
              <a:t>R.TAILLET</a:t>
            </a:r>
            <a:r>
              <a:rPr lang="fr-FR" dirty="0"/>
              <a:t>, </a:t>
            </a:r>
            <a:r>
              <a:rPr lang="fr-FR" i="1" dirty="0"/>
              <a:t>Optique physique, propagation de la lumière. </a:t>
            </a:r>
            <a:r>
              <a:rPr lang="fr-FR" dirty="0"/>
              <a:t>p39</a:t>
            </a:r>
          </a:p>
        </p:txBody>
      </p:sp>
    </p:spTree>
    <p:extLst>
      <p:ext uri="{BB962C8B-B14F-4D97-AF65-F5344CB8AC3E}">
        <p14:creationId xmlns:p14="http://schemas.microsoft.com/office/powerpoint/2010/main" val="908879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E9F6C8F-E0D1-4916-A7F4-F00001F1E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FE3DA-42D6-4B24-8E08-19BEEFE67979}" type="slidenum">
              <a:rPr lang="fr-FR" smtClean="0"/>
              <a:t>5</a:t>
            </a:fld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39E92B-D55B-4A73-A117-EFCBB1F9C71F}"/>
              </a:ext>
            </a:extLst>
          </p:cNvPr>
          <p:cNvSpPr/>
          <p:nvPr/>
        </p:nvSpPr>
        <p:spPr>
          <a:xfrm>
            <a:off x="-264405" y="-176270"/>
            <a:ext cx="13198207" cy="748045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4301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4B20A63-4930-4A57-AA82-C79BEDFDA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FE3DA-42D6-4B24-8E08-19BEEFE67979}" type="slidenum">
              <a:rPr lang="fr-FR" smtClean="0"/>
              <a:t>6</a:t>
            </a:fld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314AAE2-5561-4BE7-97A6-E3723503D0A3}"/>
              </a:ext>
            </a:extLst>
          </p:cNvPr>
          <p:cNvSpPr txBox="1"/>
          <p:nvPr/>
        </p:nvSpPr>
        <p:spPr>
          <a:xfrm>
            <a:off x="252549" y="226424"/>
            <a:ext cx="125403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u="sng" dirty="0"/>
              <a:t>Coefficients de Fresnel :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849672F-C29F-4407-B45E-9C350BCD07A5}"/>
              </a:ext>
            </a:extLst>
          </p:cNvPr>
          <p:cNvSpPr txBox="1"/>
          <p:nvPr/>
        </p:nvSpPr>
        <p:spPr>
          <a:xfrm>
            <a:off x="252549" y="1375324"/>
            <a:ext cx="49551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/>
              <a:t>Champ électrique incident contenu dans le plan d’incidence 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3F40CBC2-849D-45C2-987F-9A4B7680CF77}"/>
              </a:ext>
            </a:extLst>
          </p:cNvPr>
          <p:cNvCxnSpPr/>
          <p:nvPr/>
        </p:nvCxnSpPr>
        <p:spPr>
          <a:xfrm>
            <a:off x="6035040" y="1252492"/>
            <a:ext cx="0" cy="546898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D9745F45-0A12-4C23-94FF-51CBFA382FF7}"/>
              </a:ext>
            </a:extLst>
          </p:cNvPr>
          <p:cNvCxnSpPr>
            <a:cxnSpLocks/>
          </p:cNvCxnSpPr>
          <p:nvPr/>
        </p:nvCxnSpPr>
        <p:spPr>
          <a:xfrm>
            <a:off x="252549" y="2423795"/>
            <a:ext cx="1182188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7334A37E-10D3-413C-8170-69786AA2E97E}"/>
                  </a:ext>
                </a:extLst>
              </p:cNvPr>
              <p:cNvSpPr txBox="1"/>
              <p:nvPr/>
            </p:nvSpPr>
            <p:spPr>
              <a:xfrm>
                <a:off x="814857" y="3123770"/>
                <a:ext cx="4392869" cy="91262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fr-FR" sz="2800" b="0" i="1" baseline="-2500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func>
                            <m:func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fr-FR" sz="28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fr-F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func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fr-FR" sz="28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func>
                            <m:func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fr-FR" sz="28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fr-F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func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fr-FR" sz="28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7334A37E-10D3-413C-8170-69786AA2E9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857" y="3123770"/>
                <a:ext cx="4392869" cy="91262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2ABD9633-17AA-42A9-8504-C2866C20F4B0}"/>
                  </a:ext>
                </a:extLst>
              </p:cNvPr>
              <p:cNvSpPr txBox="1"/>
              <p:nvPr/>
            </p:nvSpPr>
            <p:spPr>
              <a:xfrm>
                <a:off x="7025640" y="3128093"/>
                <a:ext cx="4518160" cy="91262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func>
                            <m:func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fr-FR" sz="28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fr-F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func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fr-FR" sz="28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func>
                            <m:func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fr-FR" sz="28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fr-F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func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fr-FR" sz="28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2ABD9633-17AA-42A9-8504-C2866C20F4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5640" y="3128093"/>
                <a:ext cx="4518160" cy="91262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ZoneTexte 13">
            <a:extLst>
              <a:ext uri="{FF2B5EF4-FFF2-40B4-BE49-F238E27FC236}">
                <a16:creationId xmlns:a16="http://schemas.microsoft.com/office/drawing/2014/main" id="{A049175A-3813-4EEE-BCC4-D3794B8ECAFD}"/>
              </a:ext>
            </a:extLst>
          </p:cNvPr>
          <p:cNvSpPr txBox="1"/>
          <p:nvPr/>
        </p:nvSpPr>
        <p:spPr>
          <a:xfrm>
            <a:off x="6862355" y="1375323"/>
            <a:ext cx="49551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/>
              <a:t>Champ électrique incident orthogonal au plan d’incidence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028006E9-88D6-4807-9EA9-7B07AADAB8DA}"/>
                  </a:ext>
                </a:extLst>
              </p:cNvPr>
              <p:cNvSpPr txBox="1"/>
              <p:nvPr/>
            </p:nvSpPr>
            <p:spPr>
              <a:xfrm>
                <a:off x="814857" y="4869838"/>
                <a:ext cx="4493025" cy="89710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sz="2800" b="0" i="1" baseline="-2500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fr-FR" sz="28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func>
                            <m:func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fr-FR" sz="28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fr-F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func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fr-FR" sz="28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028006E9-88D6-4807-9EA9-7B07AADAB8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857" y="4869838"/>
                <a:ext cx="4493025" cy="8971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99268FAA-0764-4FE6-9078-EA27851B669E}"/>
                  </a:ext>
                </a:extLst>
              </p:cNvPr>
              <p:cNvSpPr txBox="1"/>
              <p:nvPr/>
            </p:nvSpPr>
            <p:spPr>
              <a:xfrm>
                <a:off x="7093430" y="4869837"/>
                <a:ext cx="4391267" cy="89710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fr-FR" sz="28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func>
                            <m:func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fr-FR" sz="28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fr-F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fr-FR" sz="2800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func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fr-FR" sz="28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99268FAA-0764-4FE6-9078-EA27851B66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3430" y="4869837"/>
                <a:ext cx="4391267" cy="89710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1199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E9F6C8F-E0D1-4916-A7F4-F00001F1E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FE3DA-42D6-4B24-8E08-19BEEFE67979}" type="slidenum">
              <a:rPr lang="fr-FR" smtClean="0"/>
              <a:t>7</a:t>
            </a:fld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39E92B-D55B-4A73-A117-EFCBB1F9C71F}"/>
              </a:ext>
            </a:extLst>
          </p:cNvPr>
          <p:cNvSpPr/>
          <p:nvPr/>
        </p:nvSpPr>
        <p:spPr>
          <a:xfrm>
            <a:off x="-264405" y="-176270"/>
            <a:ext cx="13198207" cy="748045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4425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155331-D133-48FC-862A-87D25BE41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742" y="-80094"/>
            <a:ext cx="10515600" cy="1325563"/>
          </a:xfrm>
        </p:spPr>
        <p:txBody>
          <a:bodyPr>
            <a:normAutofit/>
          </a:bodyPr>
          <a:lstStyle/>
          <a:p>
            <a:r>
              <a:rPr lang="fr-FR" sz="3600" b="1" u="sng" dirty="0"/>
              <a:t>Détermination de l’indice optique d’un verre :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0FC77E3-05CD-4173-9538-43B62EB09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FE3DA-42D6-4B24-8E08-19BEEFE67979}" type="slidenum">
              <a:rPr lang="fr-FR" smtClean="0"/>
              <a:t>8</a:t>
            </a:fld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6738E8F-A8AC-47F7-84F2-01EA465EDA23}"/>
              </a:ext>
            </a:extLst>
          </p:cNvPr>
          <p:cNvSpPr/>
          <p:nvPr/>
        </p:nvSpPr>
        <p:spPr>
          <a:xfrm>
            <a:off x="1059482" y="3028406"/>
            <a:ext cx="1802674" cy="80118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>
                <a:solidFill>
                  <a:srgbClr val="FF0000"/>
                </a:solidFill>
              </a:rPr>
              <a:t>Laser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74DBF810-26B1-47CD-A5BE-FCB6062E3615}"/>
              </a:ext>
            </a:extLst>
          </p:cNvPr>
          <p:cNvSpPr/>
          <p:nvPr/>
        </p:nvSpPr>
        <p:spPr>
          <a:xfrm>
            <a:off x="4209807" y="2766218"/>
            <a:ext cx="217715" cy="1325563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CA181DC5-3322-4B9E-A987-070E41953C84}"/>
              </a:ext>
            </a:extLst>
          </p:cNvPr>
          <p:cNvCxnSpPr>
            <a:stCxn id="5" idx="3"/>
          </p:cNvCxnSpPr>
          <p:nvPr/>
        </p:nvCxnSpPr>
        <p:spPr>
          <a:xfrm flipV="1">
            <a:off x="2862156" y="3428999"/>
            <a:ext cx="4804954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4F70D1FF-90A5-4690-AF4B-24ED8DFB1765}"/>
              </a:ext>
            </a:extLst>
          </p:cNvPr>
          <p:cNvCxnSpPr>
            <a:cxnSpLocks/>
          </p:cNvCxnSpPr>
          <p:nvPr/>
        </p:nvCxnSpPr>
        <p:spPr>
          <a:xfrm flipV="1">
            <a:off x="4316686" y="2766218"/>
            <a:ext cx="0" cy="662782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5C0ABF51-B092-4F2C-BAE2-2092C09B35F7}"/>
                  </a:ext>
                </a:extLst>
              </p:cNvPr>
              <p:cNvSpPr txBox="1"/>
              <p:nvPr/>
            </p:nvSpPr>
            <p:spPr>
              <a:xfrm>
                <a:off x="4375440" y="2347488"/>
                <a:ext cx="471732" cy="464101"/>
              </a:xfrm>
              <a:prstGeom prst="rect">
                <a:avLst/>
              </a:prstGeom>
              <a:noFill/>
              <a:ln>
                <a:solidFill>
                  <a:schemeClr val="accent6">
                    <a:lumMod val="75000"/>
                  </a:schemeClr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280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fr-FR" sz="2800" b="0" i="1" smtClean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fr-FR" sz="2800" b="0" i="1" smtClean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5C0ABF51-B092-4F2C-BAE2-2092C09B35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5440" y="2347488"/>
                <a:ext cx="471732" cy="4641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accent6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Corde 11">
            <a:extLst>
              <a:ext uri="{FF2B5EF4-FFF2-40B4-BE49-F238E27FC236}">
                <a16:creationId xmlns:a16="http://schemas.microsoft.com/office/drawing/2014/main" id="{DA783B1D-5F5B-40FB-8464-A57D835D1AC1}"/>
              </a:ext>
            </a:extLst>
          </p:cNvPr>
          <p:cNvSpPr/>
          <p:nvPr/>
        </p:nvSpPr>
        <p:spPr>
          <a:xfrm rot="14527794">
            <a:off x="7138605" y="2912979"/>
            <a:ext cx="1476661" cy="1395229"/>
          </a:xfrm>
          <a:prstGeom prst="chord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24F1EC9-2DAE-4903-BD1A-CA837F71933A}"/>
              </a:ext>
            </a:extLst>
          </p:cNvPr>
          <p:cNvSpPr/>
          <p:nvPr/>
        </p:nvSpPr>
        <p:spPr>
          <a:xfrm>
            <a:off x="6225841" y="1357586"/>
            <a:ext cx="2882537" cy="11380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22F8D68-6356-4875-A688-97D63FD35D0F}"/>
              </a:ext>
            </a:extLst>
          </p:cNvPr>
          <p:cNvSpPr/>
          <p:nvPr/>
        </p:nvSpPr>
        <p:spPr>
          <a:xfrm rot="5400000">
            <a:off x="8999521" y="3501439"/>
            <a:ext cx="2882537" cy="11380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06DA1B4F-1A87-4C47-A196-534D4224778C}"/>
              </a:ext>
            </a:extLst>
          </p:cNvPr>
          <p:cNvCxnSpPr>
            <a:cxnSpLocks/>
          </p:cNvCxnSpPr>
          <p:nvPr/>
        </p:nvCxnSpPr>
        <p:spPr>
          <a:xfrm flipV="1">
            <a:off x="7667109" y="1414488"/>
            <a:ext cx="174173" cy="202193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C2E5737D-2D0B-4936-BA50-596C6C9DC721}"/>
              </a:ext>
            </a:extLst>
          </p:cNvPr>
          <p:cNvCxnSpPr>
            <a:cxnSpLocks/>
          </p:cNvCxnSpPr>
          <p:nvPr/>
        </p:nvCxnSpPr>
        <p:spPr>
          <a:xfrm flipH="1" flipV="1">
            <a:off x="7206366" y="2978130"/>
            <a:ext cx="921485" cy="851464"/>
          </a:xfrm>
          <a:prstGeom prst="line">
            <a:avLst/>
          </a:prstGeom>
          <a:ln w="285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rc 18">
            <a:extLst>
              <a:ext uri="{FF2B5EF4-FFF2-40B4-BE49-F238E27FC236}">
                <a16:creationId xmlns:a16="http://schemas.microsoft.com/office/drawing/2014/main" id="{3172B63E-9EC1-4F66-9896-9640F3EE4417}"/>
              </a:ext>
            </a:extLst>
          </p:cNvPr>
          <p:cNvSpPr/>
          <p:nvPr/>
        </p:nvSpPr>
        <p:spPr>
          <a:xfrm rot="13810549">
            <a:off x="7141767" y="2978131"/>
            <a:ext cx="590764" cy="559779"/>
          </a:xfrm>
          <a:prstGeom prst="arc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ZoneTexte 19">
                <a:extLst>
                  <a:ext uri="{FF2B5EF4-FFF2-40B4-BE49-F238E27FC236}">
                    <a16:creationId xmlns:a16="http://schemas.microsoft.com/office/drawing/2014/main" id="{D06775CB-2889-41CC-A810-0EF51086FF8D}"/>
                  </a:ext>
                </a:extLst>
              </p:cNvPr>
              <p:cNvSpPr txBox="1"/>
              <p:nvPr/>
            </p:nvSpPr>
            <p:spPr>
              <a:xfrm>
                <a:off x="6707518" y="2860605"/>
                <a:ext cx="35740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1" i="1" smtClean="0"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  <m:sub>
                          <m:r>
                            <a:rPr lang="fr-FR" sz="2400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</m:oMath>
                  </m:oMathPara>
                </a14:m>
                <a:endParaRPr lang="fr-FR" sz="2400" b="1" dirty="0"/>
              </a:p>
            </p:txBody>
          </p:sp>
        </mc:Choice>
        <mc:Fallback>
          <p:sp>
            <p:nvSpPr>
              <p:cNvPr id="20" name="ZoneTexte 19">
                <a:extLst>
                  <a:ext uri="{FF2B5EF4-FFF2-40B4-BE49-F238E27FC236}">
                    <a16:creationId xmlns:a16="http://schemas.microsoft.com/office/drawing/2014/main" id="{D06775CB-2889-41CC-A810-0EF51086FF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7518" y="2860605"/>
                <a:ext cx="357406" cy="369332"/>
              </a:xfrm>
              <a:prstGeom prst="rect">
                <a:avLst/>
              </a:prstGeom>
              <a:blipFill>
                <a:blip r:embed="rId4"/>
                <a:stretch>
                  <a:fillRect l="-18644" r="-8475" b="-1475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A35C0EA4-38FF-46B9-A359-696537E33C94}"/>
              </a:ext>
            </a:extLst>
          </p:cNvPr>
          <p:cNvCxnSpPr>
            <a:cxnSpLocks/>
          </p:cNvCxnSpPr>
          <p:nvPr/>
        </p:nvCxnSpPr>
        <p:spPr>
          <a:xfrm flipH="1">
            <a:off x="9399748" y="1107504"/>
            <a:ext cx="1039214" cy="3069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13EAFE4E-6F75-463D-A7DA-5C704B2ACF9F}"/>
              </a:ext>
            </a:extLst>
          </p:cNvPr>
          <p:cNvCxnSpPr>
            <a:cxnSpLocks/>
          </p:cNvCxnSpPr>
          <p:nvPr/>
        </p:nvCxnSpPr>
        <p:spPr>
          <a:xfrm flipH="1">
            <a:off x="10438962" y="1259904"/>
            <a:ext cx="152400" cy="648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ZoneTexte 25">
            <a:extLst>
              <a:ext uri="{FF2B5EF4-FFF2-40B4-BE49-F238E27FC236}">
                <a16:creationId xmlns:a16="http://schemas.microsoft.com/office/drawing/2014/main" id="{102659D6-27E0-4510-9D11-1FD01A5C118D}"/>
              </a:ext>
            </a:extLst>
          </p:cNvPr>
          <p:cNvSpPr txBox="1"/>
          <p:nvPr/>
        </p:nvSpPr>
        <p:spPr>
          <a:xfrm>
            <a:off x="10515162" y="694804"/>
            <a:ext cx="12734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/>
              <a:t>Ecrans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0CAA5ACE-6D2C-4A85-8EA9-3C7A67BA612B}"/>
              </a:ext>
            </a:extLst>
          </p:cNvPr>
          <p:cNvSpPr txBox="1"/>
          <p:nvPr/>
        </p:nvSpPr>
        <p:spPr>
          <a:xfrm>
            <a:off x="3530978" y="4407258"/>
            <a:ext cx="1688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/>
              <a:t>Polariseur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66C07DCA-A90D-497D-80B5-91D5D6AE972C}"/>
              </a:ext>
            </a:extLst>
          </p:cNvPr>
          <p:cNvSpPr txBox="1"/>
          <p:nvPr/>
        </p:nvSpPr>
        <p:spPr>
          <a:xfrm>
            <a:off x="5663704" y="4386030"/>
            <a:ext cx="442646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Demi disque en verre</a:t>
            </a:r>
          </a:p>
          <a:p>
            <a:pPr algn="ctr"/>
            <a:r>
              <a:rPr lang="fr-FR" sz="2800" b="1" dirty="0"/>
              <a:t>d’indice n sur un plateau tournant </a:t>
            </a:r>
          </a:p>
        </p:txBody>
      </p:sp>
      <p:sp>
        <p:nvSpPr>
          <p:cNvPr id="33" name="Arc 32">
            <a:extLst>
              <a:ext uri="{FF2B5EF4-FFF2-40B4-BE49-F238E27FC236}">
                <a16:creationId xmlns:a16="http://schemas.microsoft.com/office/drawing/2014/main" id="{87A31677-A9CD-4B97-A0D1-877383E83944}"/>
              </a:ext>
            </a:extLst>
          </p:cNvPr>
          <p:cNvSpPr/>
          <p:nvPr/>
        </p:nvSpPr>
        <p:spPr>
          <a:xfrm>
            <a:off x="7634637" y="2579858"/>
            <a:ext cx="1467974" cy="1552522"/>
          </a:xfrm>
          <a:prstGeom prst="arc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5678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E9F6C8F-E0D1-4916-A7F4-F00001F1E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FE3DA-42D6-4B24-8E08-19BEEFE67979}" type="slidenum">
              <a:rPr lang="fr-FR" smtClean="0"/>
              <a:t>9</a:t>
            </a:fld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39E92B-D55B-4A73-A117-EFCBB1F9C71F}"/>
              </a:ext>
            </a:extLst>
          </p:cNvPr>
          <p:cNvSpPr/>
          <p:nvPr/>
        </p:nvSpPr>
        <p:spPr>
          <a:xfrm>
            <a:off x="-264405" y="-176270"/>
            <a:ext cx="13198207" cy="748045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61645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1679</TotalTime>
  <Words>165</Words>
  <Application>Microsoft Office PowerPoint</Application>
  <PresentationFormat>Grand écran</PresentationFormat>
  <Paragraphs>49</Paragraphs>
  <Slides>10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Détermination de l’indice optique d’un verre : 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Mathieu Berdous</dc:creator>
  <cp:lastModifiedBy>Mathieu Berdous</cp:lastModifiedBy>
  <cp:revision>2</cp:revision>
  <dcterms:created xsi:type="dcterms:W3CDTF">2022-04-29T09:05:42Z</dcterms:created>
  <dcterms:modified xsi:type="dcterms:W3CDTF">2022-04-30T13:04:50Z</dcterms:modified>
</cp:coreProperties>
</file>