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62" r:id="rId3"/>
    <p:sldId id="265" r:id="rId4"/>
    <p:sldId id="268" r:id="rId5"/>
    <p:sldId id="263" r:id="rId6"/>
    <p:sldId id="264" r:id="rId7"/>
    <p:sldId id="266" r:id="rId8"/>
    <p:sldId id="261" r:id="rId9"/>
    <p:sldId id="269" r:id="rId10"/>
    <p:sldId id="270" r:id="rId11"/>
    <p:sldId id="257" r:id="rId12"/>
    <p:sldId id="258" r:id="rId13"/>
    <p:sldId id="259" r:id="rId14"/>
    <p:sldId id="260" r:id="rId15"/>
    <p:sldId id="267" r:id="rId1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8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19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885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7604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1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7451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7597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112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666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01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129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7728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EE0C0-A057-409E-8ECB-B89979FAAD60}" type="datetimeFigureOut">
              <a:rPr lang="fr-FR" smtClean="0"/>
              <a:t>22/05/2022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9FEC1-C2BA-417D-9F11-36480736785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025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BB892E-2B95-4F50-E774-0929C81FB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6552" y="-250825"/>
            <a:ext cx="7772400" cy="1470025"/>
          </a:xfrm>
        </p:spPr>
        <p:txBody>
          <a:bodyPr/>
          <a:lstStyle/>
          <a:p>
            <a:r>
              <a:rPr lang="fr-FR" b="1" u="sng" dirty="0"/>
              <a:t>Caractéristiques des photons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4088F2D5-AD72-C4FF-1B67-870A6C5245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705309"/>
                  </p:ext>
                </p:extLst>
              </p:nvPr>
            </p:nvGraphicFramePr>
            <p:xfrm>
              <a:off x="467544" y="1484784"/>
              <a:ext cx="8208912" cy="415401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04456">
                      <a:extLst>
                        <a:ext uri="{9D8B030D-6E8A-4147-A177-3AD203B41FA5}">
                          <a16:colId xmlns:a16="http://schemas.microsoft.com/office/drawing/2014/main" val="2302348225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510529403"/>
                        </a:ext>
                      </a:extLst>
                    </a:gridCol>
                  </a:tblGrid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Grandeur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Expression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7900921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>
                              <a:effectLst/>
                            </a:rPr>
                            <a:t>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2049812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Masse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4383478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Energie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𝑬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𝒉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𝝂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=ℏ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𝝎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78742830"/>
                      </a:ext>
                    </a:extLst>
                  </a:tr>
                  <a:tr h="9252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Impulsion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⃗"/>
                                    <m:ctrlP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</m:acc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𝒉</m:t>
                                    </m:r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num>
                                  <m:den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den>
                                </m:f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 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ℏ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fr-FR" sz="2400" b="1" i="1" smtClean="0">
                                        <a:latin typeface="Cambria Math" panose="02040503050406030204" pitchFamily="18" charset="0"/>
                                      </a:rPr>
                                      <m:t>𝒌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819607432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Spin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 ±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092291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Moment cinétique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  <m:r>
                                  <a:rPr lang="fr-FR" sz="2400" b="1" i="1" smtClean="0">
                                    <a:latin typeface="Cambria Math" panose="02040503050406030204" pitchFamily="18" charset="0"/>
                                  </a:rPr>
                                  <m:t>= ±ℏ</m:t>
                                </m:r>
                              </m:oMath>
                            </m:oMathPara>
                          </a14:m>
                          <a:endParaRPr lang="fr-FR" sz="2400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60429895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au 4">
                <a:extLst>
                  <a:ext uri="{FF2B5EF4-FFF2-40B4-BE49-F238E27FC236}">
                    <a16:creationId xmlns:a16="http://schemas.microsoft.com/office/drawing/2014/main" id="{4088F2D5-AD72-C4FF-1B67-870A6C52459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04705309"/>
                  </p:ext>
                </p:extLst>
              </p:nvPr>
            </p:nvGraphicFramePr>
            <p:xfrm>
              <a:off x="467544" y="1484784"/>
              <a:ext cx="8208912" cy="4154018"/>
            </p:xfrm>
            <a:graphic>
              <a:graphicData uri="http://schemas.openxmlformats.org/drawingml/2006/table">
                <a:tbl>
                  <a:tblPr firstRow="1" bandRow="1">
                    <a:tableStyleId>{073A0DAA-6AF3-43AB-8588-CEC1D06C72B9}</a:tableStyleId>
                  </a:tblPr>
                  <a:tblGrid>
                    <a:gridCol w="4104456">
                      <a:extLst>
                        <a:ext uri="{9D8B030D-6E8A-4147-A177-3AD203B41FA5}">
                          <a16:colId xmlns:a16="http://schemas.microsoft.com/office/drawing/2014/main" val="2302348225"/>
                        </a:ext>
                      </a:extLst>
                    </a:gridCol>
                    <a:gridCol w="4104456">
                      <a:extLst>
                        <a:ext uri="{9D8B030D-6E8A-4147-A177-3AD203B41FA5}">
                          <a16:colId xmlns:a16="http://schemas.microsoft.com/office/drawing/2014/main" val="510529403"/>
                        </a:ext>
                      </a:extLst>
                    </a:gridCol>
                  </a:tblGrid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Grandeur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Expression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607900921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Vitesse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i="1" dirty="0">
                              <a:effectLst/>
                            </a:rPr>
                            <a:t>c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862049812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Masse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8" t="-202273" r="-593" b="-492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383478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Energie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8" t="-298876" r="-593" b="-3865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8742830"/>
                      </a:ext>
                    </a:extLst>
                  </a:tr>
                  <a:tr h="92527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Impulsion 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8" t="-233553" r="-593" b="-12631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19607432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Spin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8" t="-569663" r="-593" b="-115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092291"/>
                      </a:ext>
                    </a:extLst>
                  </a:tr>
                  <a:tr h="53812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fr-FR" sz="2400" b="1" dirty="0"/>
                            <a:t>Moment cinétique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148" t="-677273" r="-593" b="-170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429895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072491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749122" y="1367100"/>
            <a:ext cx="659808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Expérience de Bethe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67543" y="6237312"/>
            <a:ext cx="3528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Cagnac, physique atomique</a:t>
            </a:r>
          </a:p>
        </p:txBody>
      </p:sp>
    </p:spTree>
    <p:extLst>
      <p:ext uri="{BB962C8B-B14F-4D97-AF65-F5344CB8AC3E}">
        <p14:creationId xmlns:p14="http://schemas.microsoft.com/office/powerpoint/2010/main" val="2107986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Refroidissement Doppler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1843088"/>
            <a:ext cx="76866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5148064" y="594928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Dangoisse</a:t>
            </a:r>
          </a:p>
        </p:txBody>
      </p:sp>
    </p:spTree>
    <p:extLst>
      <p:ext uri="{BB962C8B-B14F-4D97-AF65-F5344CB8AC3E}">
        <p14:creationId xmlns:p14="http://schemas.microsoft.com/office/powerpoint/2010/main" val="2579421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09725"/>
            <a:ext cx="8172450" cy="363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764704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Refroidissement Doppler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es-ES"/>
              <a:t>LE LASER, Fabien Bretenaker, Nicolas 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745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650508" cy="484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Piège magnéto-optique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627784" y="604359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taille du nuage d’atomes: 1 mm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491880" y="642825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</a:t>
            </a:r>
            <a:r>
              <a:rPr lang="es-ES"/>
              <a:t>LE LASER, Fabien Bretenaker, Nicolas Treps</a:t>
            </a:r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0470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5977483" cy="5027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Sisyphus cooling</a:t>
            </a:r>
          </a:p>
        </p:txBody>
      </p:sp>
    </p:spTree>
    <p:extLst>
      <p:ext uri="{BB962C8B-B14F-4D97-AF65-F5344CB8AC3E}">
        <p14:creationId xmlns:p14="http://schemas.microsoft.com/office/powerpoint/2010/main" val="8095584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076" y="201320"/>
            <a:ext cx="29337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940152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Fox, Quantum optics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323528" y="620688"/>
            <a:ext cx="23042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Annexe: Insécabilité du photon : expérience de Hanbury Brown–Twiss</a:t>
            </a:r>
          </a:p>
        </p:txBody>
      </p:sp>
    </p:spTree>
    <p:extLst>
      <p:ext uri="{BB962C8B-B14F-4D97-AF65-F5344CB8AC3E}">
        <p14:creationId xmlns:p14="http://schemas.microsoft.com/office/powerpoint/2010/main" val="1736189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perso.ens-lyon.fr/vincent.martos/Agr%c3%a9gation/LP/M%c3%a9canique%20Quantique/38%20Aspects%20corpusculaires%20du%20rayonnement%20,%20Notion%20de%20photon/catastrophe_ultraviol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083258" cy="479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Rayonnement du corps noir</a:t>
            </a:r>
          </a:p>
        </p:txBody>
      </p:sp>
    </p:spTree>
    <p:extLst>
      <p:ext uri="{BB962C8B-B14F-4D97-AF65-F5344CB8AC3E}">
        <p14:creationId xmlns:p14="http://schemas.microsoft.com/office/powerpoint/2010/main" val="1309069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060" b="51138"/>
          <a:stretch/>
        </p:blipFill>
        <p:spPr bwMode="auto">
          <a:xfrm>
            <a:off x="251520" y="1196752"/>
            <a:ext cx="8892480" cy="2576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Effet photoélectrique</a:t>
            </a:r>
          </a:p>
        </p:txBody>
      </p:sp>
    </p:spTree>
    <p:extLst>
      <p:ext uri="{BB962C8B-B14F-4D97-AF65-F5344CB8AC3E}">
        <p14:creationId xmlns:p14="http://schemas.microsoft.com/office/powerpoint/2010/main" val="404630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8712968" cy="527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Effet photoélectrique</a:t>
            </a:r>
          </a:p>
        </p:txBody>
      </p:sp>
    </p:spTree>
    <p:extLst>
      <p:ext uri="{BB962C8B-B14F-4D97-AF65-F5344CB8AC3E}">
        <p14:creationId xmlns:p14="http://schemas.microsoft.com/office/powerpoint/2010/main" val="3397272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525" y="2138363"/>
            <a:ext cx="37909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Effet photoélectrique</a:t>
            </a:r>
          </a:p>
        </p:txBody>
      </p:sp>
    </p:spTree>
    <p:extLst>
      <p:ext uri="{BB962C8B-B14F-4D97-AF65-F5344CB8AC3E}">
        <p14:creationId xmlns:p14="http://schemas.microsoft.com/office/powerpoint/2010/main" val="68835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620688"/>
            <a:ext cx="85689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Expérience de Millikan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09658" cy="2700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83768" y="2348880"/>
            <a:ext cx="144016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496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63871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>
                <a:solidFill>
                  <a:schemeClr val="accent2"/>
                </a:solidFill>
              </a:rPr>
              <a:t>Insécabilité du photon : expérience de Hanbury Brown–Twiss</a:t>
            </a:r>
          </a:p>
        </p:txBody>
      </p:sp>
      <p:pic>
        <p:nvPicPr>
          <p:cNvPr id="6148" name="Picture 4" descr="http://perso.ens-lyon.fr/vincent.martos/Agr%c3%a9gation/LP/M%c3%a9canique%20Quantique/38%20Aspects%20corpusculaires%20du%20rayonnement%20,%20Notion%20de%20photon/experience_photon_uniqu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88840"/>
            <a:ext cx="7027900" cy="303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59632" y="4005064"/>
            <a:ext cx="10801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/>
              <a:t>Source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436096" y="602128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B. Blancon, V. Martos</a:t>
            </a:r>
          </a:p>
        </p:txBody>
      </p:sp>
    </p:spTree>
    <p:extLst>
      <p:ext uri="{BB962C8B-B14F-4D97-AF65-F5344CB8AC3E}">
        <p14:creationId xmlns:p14="http://schemas.microsoft.com/office/powerpoint/2010/main" val="340287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agreg\1 LP\LP_38\antibunch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443" y="1412776"/>
            <a:ext cx="6035601" cy="466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323528" y="620688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Insécabilité du photon : expérience de Hanbury Brown–Twiss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40152" y="645333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/>
              <a:t>Source: Fox, Quantum optics</a:t>
            </a:r>
          </a:p>
        </p:txBody>
      </p:sp>
    </p:spTree>
    <p:extLst>
      <p:ext uri="{BB962C8B-B14F-4D97-AF65-F5344CB8AC3E}">
        <p14:creationId xmlns:p14="http://schemas.microsoft.com/office/powerpoint/2010/main" val="33866946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NanoSail-D2 Lancement Imminent ! - Vérifier L'ESPA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" name="AutoShape 4" descr="La voile solaire NanoSail-D2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6" descr="La voile solaire NanoSail-D2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225" name="Picture 9" descr="La voile solaire NanoSail-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276872"/>
            <a:ext cx="4100603" cy="272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159154"/>
            <a:ext cx="4032448" cy="281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4" y="489205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>
                <a:solidFill>
                  <a:schemeClr val="accent2"/>
                </a:solidFill>
              </a:rPr>
              <a:t>Voile solaire NanoSail-D2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1907704" y="5445224"/>
                <a:ext cx="73448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/>
                  <a:t>Ordre de grandeur : surface de 10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/>
                  <a:t>, poussée de 0.1 mN. </a:t>
                </a:r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445224"/>
                <a:ext cx="734481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747" t="-8197" b="-2459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117139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167</Words>
  <Application>Microsoft Office PowerPoint</Application>
  <PresentationFormat>Affichage à l'écran (4:3)</PresentationFormat>
  <Paragraphs>39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Cambria Math</vt:lpstr>
      <vt:lpstr>Thème Office</vt:lpstr>
      <vt:lpstr>Caractéristiques des photons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pascal</dc:creator>
  <cp:lastModifiedBy>Mathieu Berdous</cp:lastModifiedBy>
  <cp:revision>10</cp:revision>
  <dcterms:created xsi:type="dcterms:W3CDTF">2020-06-11T21:05:55Z</dcterms:created>
  <dcterms:modified xsi:type="dcterms:W3CDTF">2022-05-22T13:57:08Z</dcterms:modified>
</cp:coreProperties>
</file>