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1" r:id="rId3"/>
    <p:sldId id="275" r:id="rId4"/>
    <p:sldId id="259" r:id="rId5"/>
    <p:sldId id="268" r:id="rId6"/>
    <p:sldId id="267" r:id="rId7"/>
    <p:sldId id="266" r:id="rId8"/>
    <p:sldId id="274" r:id="rId9"/>
    <p:sldId id="277" r:id="rId10"/>
    <p:sldId id="278" r:id="rId11"/>
    <p:sldId id="27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017" autoAdjust="0"/>
    <p:restoredTop sz="94660"/>
  </p:normalViewPr>
  <p:slideViewPr>
    <p:cSldViewPr>
      <p:cViewPr>
        <p:scale>
          <a:sx n="73" d="100"/>
          <a:sy n="73" d="100"/>
        </p:scale>
        <p:origin x="13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11F14-0960-4F49-9C92-E3CB16CEDA20}" type="datetimeFigureOut">
              <a:rPr lang="fr-FR" smtClean="0"/>
              <a:t>23/05/2022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E84AC-9A4B-46D6-B674-AA436959F3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896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9750-5989-4242-8CD7-D10FC2235CCB}" type="datetime1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4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8E1C-A03C-42A0-9006-A868B7D85CBC}" type="datetime1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46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EC904-9528-4832-855E-77DE9790BD4B}" type="datetime1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037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418E5-33D4-47B1-9A97-18DA3D8A35A3}" type="datetime1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556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9A1A-11FA-44E8-80F2-90D963778C88}" type="datetime1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47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F40D-DC73-49AE-8C0F-7A52CF2B7A73}" type="datetime1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597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FF66-E7F2-41E4-8876-D8327023E369}" type="datetime1">
              <a:rPr lang="fr-FR" smtClean="0"/>
              <a:t>23/05/2022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53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F3F3-8AE0-43A4-89AA-1986C4047A8B}" type="datetime1">
              <a:rPr lang="fr-FR" smtClean="0"/>
              <a:t>23/05/2022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44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40AE2-86A7-431D-8D20-423055DEA672}" type="datetime1">
              <a:rPr lang="fr-FR" smtClean="0"/>
              <a:t>23/05/2022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64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3D52-8497-43FF-8081-ACF1D7179541}" type="datetime1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8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8198-DF9F-42BE-A955-9D334BE0566D}" type="datetime1">
              <a:rPr lang="fr-FR" smtClean="0"/>
              <a:t>23/05/2022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521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C7DA3-9FD8-4CC4-8E9D-E76840BEC078}" type="datetime1">
              <a:rPr lang="fr-FR" smtClean="0"/>
              <a:t>23/05/2022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CE6BE-3AB8-457E-BB75-DEF3F81860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61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31032" y="20570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>
                <a:solidFill>
                  <a:schemeClr val="accent2"/>
                </a:solidFill>
              </a:rPr>
              <a:t>Spectre de l’hydrogène</a:t>
            </a:r>
          </a:p>
        </p:txBody>
      </p:sp>
      <p:pic>
        <p:nvPicPr>
          <p:cNvPr id="6150" name="Picture 6" descr="https://www.thoughtco.com/thmb/FbYbPAfoOunuPGmnGaX5eGt6uJU=/768x0/filters:no_upscale():max_bytes(150000):strip_icc()/GettyImages-1096547948-35b3799817ca4b2fa06888893ef4a34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50000" r="-1567" b="27756"/>
          <a:stretch/>
        </p:blipFill>
        <p:spPr bwMode="auto">
          <a:xfrm>
            <a:off x="793497" y="1429941"/>
            <a:ext cx="7429822" cy="162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11560" y="98072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Dans le domaine du visible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5915813" y="5989876"/>
            <a:ext cx="2362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Source: thoughtco.com</a:t>
            </a:r>
          </a:p>
          <a:p>
            <a:r>
              <a:rPr lang="fr-FR" dirty="0"/>
              <a:t>chemguide.com</a:t>
            </a:r>
          </a:p>
        </p:txBody>
      </p:sp>
      <p:pic>
        <p:nvPicPr>
          <p:cNvPr id="6152" name="Picture 8" descr="https://www.chemguide.co.uk/atoms/properties/spectrumwav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01008"/>
            <a:ext cx="6624736" cy="260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9C745B7-49CB-7E5A-0552-583A1FE76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930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0" y="328845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</a:rPr>
              <a:t>Puits fini – Forme des solutions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7C500B-192B-7985-88E0-F80960C10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10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A70CFD8-EB89-A875-10E9-D545069897B4}"/>
              </a:ext>
            </a:extLst>
          </p:cNvPr>
          <p:cNvSpPr txBox="1"/>
          <p:nvPr/>
        </p:nvSpPr>
        <p:spPr>
          <a:xfrm>
            <a:off x="395536" y="1700808"/>
            <a:ext cx="1276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Zone I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CCED17B-DF15-5E0D-1628-4FF6DA044879}"/>
                  </a:ext>
                </a:extLst>
              </p:cNvPr>
              <p:cNvSpPr txBox="1"/>
              <p:nvPr/>
            </p:nvSpPr>
            <p:spPr>
              <a:xfrm>
                <a:off x="2267744" y="1746974"/>
                <a:ext cx="29526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𝑞𝑥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CCED17B-DF15-5E0D-1628-4FF6DA044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746974"/>
                <a:ext cx="2952667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3927C900-CA82-A097-3D9E-27A99CEE284B}"/>
              </a:ext>
            </a:extLst>
          </p:cNvPr>
          <p:cNvSpPr txBox="1"/>
          <p:nvPr/>
        </p:nvSpPr>
        <p:spPr>
          <a:xfrm>
            <a:off x="395536" y="2857327"/>
            <a:ext cx="1372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Zone II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DDE713EC-013B-3409-9D43-F96FA0158207}"/>
                  </a:ext>
                </a:extLst>
              </p:cNvPr>
              <p:cNvSpPr txBox="1"/>
              <p:nvPr/>
            </p:nvSpPr>
            <p:spPr>
              <a:xfrm>
                <a:off x="2267744" y="2903493"/>
                <a:ext cx="493160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DDE713EC-013B-3409-9D43-F96FA0158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903493"/>
                <a:ext cx="493160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9B94DAB-483E-F416-A5F0-E45CA1B12D65}"/>
              </a:ext>
            </a:extLst>
          </p:cNvPr>
          <p:cNvSpPr txBox="1"/>
          <p:nvPr/>
        </p:nvSpPr>
        <p:spPr>
          <a:xfrm>
            <a:off x="395536" y="3921513"/>
            <a:ext cx="1468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Zone III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88989F01-49B3-3AE1-4181-7F36F8AF9FB2}"/>
                  </a:ext>
                </a:extLst>
              </p:cNvPr>
              <p:cNvSpPr txBox="1"/>
              <p:nvPr/>
            </p:nvSpPr>
            <p:spPr>
              <a:xfrm>
                <a:off x="2267744" y="3967679"/>
                <a:ext cx="344677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88989F01-49B3-3AE1-4181-7F36F8AF9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3967679"/>
                <a:ext cx="3446776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>
            <a:extLst>
              <a:ext uri="{FF2B5EF4-FFF2-40B4-BE49-F238E27FC236}">
                <a16:creationId xmlns:a16="http://schemas.microsoft.com/office/drawing/2014/main" id="{43CC6E40-D430-2B67-0FE2-1C64E194645E}"/>
              </a:ext>
            </a:extLst>
          </p:cNvPr>
          <p:cNvSpPr txBox="1"/>
          <p:nvPr/>
        </p:nvSpPr>
        <p:spPr>
          <a:xfrm>
            <a:off x="323528" y="4737139"/>
            <a:ext cx="6093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1" dirty="0"/>
              <a:t>+ Non divergence des solutions à l’infini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77813BB-12CA-EEA6-AB6E-2676538E8219}"/>
              </a:ext>
            </a:extLst>
          </p:cNvPr>
          <p:cNvSpPr txBox="1"/>
          <p:nvPr/>
        </p:nvSpPr>
        <p:spPr>
          <a:xfrm>
            <a:off x="317943" y="5058038"/>
            <a:ext cx="5206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1" dirty="0"/>
              <a:t>+ Conditions de raccords en 0 et L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F4ED0BA-8C01-4EE3-6E3C-888D1A9E8479}"/>
              </a:ext>
            </a:extLst>
          </p:cNvPr>
          <p:cNvSpPr txBox="1"/>
          <p:nvPr/>
        </p:nvSpPr>
        <p:spPr>
          <a:xfrm>
            <a:off x="858159" y="5581258"/>
            <a:ext cx="2819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Solutions paires :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9C66B7B-C2C3-EFAD-6F0C-C305AEE1F08C}"/>
              </a:ext>
            </a:extLst>
          </p:cNvPr>
          <p:cNvSpPr txBox="1"/>
          <p:nvPr/>
        </p:nvSpPr>
        <p:spPr>
          <a:xfrm>
            <a:off x="501573" y="5988341"/>
            <a:ext cx="3199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Solutions impaires 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2F903D91-782C-A24F-6873-5F2F210B1CB3}"/>
                  </a:ext>
                </a:extLst>
              </p:cNvPr>
              <p:cNvSpPr txBox="1"/>
              <p:nvPr/>
            </p:nvSpPr>
            <p:spPr>
              <a:xfrm>
                <a:off x="4057240" y="5627424"/>
                <a:ext cx="283173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𝑘𝐿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𝑘𝐿</m:t>
                              </m:r>
                            </m:e>
                          </m:d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=−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𝑞𝐿</m:t>
                          </m:r>
                        </m:e>
                      </m:func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2F903D91-782C-A24F-6873-5F2F210B1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240" y="5627424"/>
                <a:ext cx="2831737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B3C3BE8-1164-5780-BD82-1F9EA5EB5854}"/>
                  </a:ext>
                </a:extLst>
              </p:cNvPr>
              <p:cNvSpPr txBox="1"/>
              <p:nvPr/>
            </p:nvSpPr>
            <p:spPr>
              <a:xfrm>
                <a:off x="4033915" y="6077871"/>
                <a:ext cx="258968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𝑘𝐿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𝑘𝐿</m:t>
                              </m:r>
                            </m:e>
                          </m:d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𝑞𝐿</m:t>
                          </m:r>
                        </m:e>
                      </m:func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B3C3BE8-1164-5780-BD82-1F9EA5EB58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3915" y="6077871"/>
                <a:ext cx="258968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9F14A08-5BF8-7AB0-DC4A-063D5A30B669}"/>
              </a:ext>
            </a:extLst>
          </p:cNvPr>
          <p:cNvSpPr/>
          <p:nvPr/>
        </p:nvSpPr>
        <p:spPr>
          <a:xfrm>
            <a:off x="457200" y="5598932"/>
            <a:ext cx="6635080" cy="9302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63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:\Documents\agreg\1 LP\LP_40\puits_fi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6833668" cy="511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611560" y="328845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>
                <a:solidFill>
                  <a:schemeClr val="accent2"/>
                </a:solidFill>
              </a:rPr>
              <a:t>Puits fini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7C500B-192B-7985-88E0-F80960C10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11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143866-7940-BCE9-4C2A-2EEEBBF16C97}"/>
              </a:ext>
            </a:extLst>
          </p:cNvPr>
          <p:cNvSpPr/>
          <p:nvPr/>
        </p:nvSpPr>
        <p:spPr>
          <a:xfrm>
            <a:off x="401378" y="6327636"/>
            <a:ext cx="297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Source: Script python, </a:t>
            </a:r>
            <a:r>
              <a:rPr lang="fr-FR" dirty="0" err="1"/>
              <a:t>P.Wang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7163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62068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>
                <a:solidFill>
                  <a:schemeClr val="accent2"/>
                </a:solidFill>
              </a:rPr>
              <a:t>Expérience de Franck et Hertz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8ECA446-FC54-6D02-6169-C5628011B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17" y="1556792"/>
            <a:ext cx="6826366" cy="43538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C93CF3-8385-9E06-05D5-7A69E156D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646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62068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>
                <a:solidFill>
                  <a:schemeClr val="accent2"/>
                </a:solidFill>
              </a:rPr>
              <a:t>Expérience de Franck et Hertz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C0E60EC-3337-7C69-9742-9D42076D3D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784" y="1268760"/>
            <a:ext cx="6592432" cy="49340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68C6B3F-7F0E-ACC6-36D2-F3F97563DFBE}"/>
              </a:ext>
            </a:extLst>
          </p:cNvPr>
          <p:cNvSpPr/>
          <p:nvPr/>
        </p:nvSpPr>
        <p:spPr>
          <a:xfrm>
            <a:off x="401378" y="6327636"/>
            <a:ext cx="1877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Source: Wikipédia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D9FE86-4567-E3F2-A8DE-0DC6841CC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30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1560" y="47667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</a:rPr>
              <a:t>Corde de </a:t>
            </a:r>
            <a:r>
              <a:rPr lang="fr-FR" sz="2800" dirty="0" err="1">
                <a:solidFill>
                  <a:schemeClr val="accent2"/>
                </a:solidFill>
              </a:rPr>
              <a:t>Melde</a:t>
            </a:r>
            <a:r>
              <a:rPr lang="fr-FR" sz="2800" dirty="0">
                <a:solidFill>
                  <a:schemeClr val="accent2"/>
                </a:solidFill>
              </a:rPr>
              <a:t>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338"/>
          <a:stretch/>
        </p:blipFill>
        <p:spPr bwMode="auto">
          <a:xfrm>
            <a:off x="1331640" y="1622804"/>
            <a:ext cx="6040056" cy="411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50DAFD6-07A8-8190-C8CF-9DF66095F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4</a:t>
            </a:fld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13F2D410-9D69-1A23-8724-625BCD0CC4DF}"/>
                  </a:ext>
                </a:extLst>
              </p:cNvPr>
              <p:cNvSpPr txBox="1"/>
              <p:nvPr/>
            </p:nvSpPr>
            <p:spPr>
              <a:xfrm>
                <a:off x="6804248" y="5217292"/>
                <a:ext cx="3202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13F2D410-9D69-1A23-8724-625BCD0CC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217292"/>
                <a:ext cx="320216" cy="276999"/>
              </a:xfrm>
              <a:prstGeom prst="rect">
                <a:avLst/>
              </a:prstGeom>
              <a:blipFill>
                <a:blip r:embed="rId3"/>
                <a:stretch>
                  <a:fillRect l="-16981" t="-4444" r="-1887" b="-111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0731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0" y="47667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</a:rPr>
              <a:t>Corde de </a:t>
            </a:r>
            <a:r>
              <a:rPr lang="fr-FR" sz="2800" dirty="0" err="1">
                <a:solidFill>
                  <a:schemeClr val="accent2"/>
                </a:solidFill>
              </a:rPr>
              <a:t>Melde</a:t>
            </a:r>
            <a:r>
              <a:rPr lang="fr-FR" sz="28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B7CAE2F-A8BA-F3CE-96D6-257F4192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5</a:t>
            </a:fld>
            <a:endParaRPr lang="fr-FR"/>
          </a:p>
        </p:txBody>
      </p:sp>
      <p:pic>
        <p:nvPicPr>
          <p:cNvPr id="6" name="Image 5" descr="Une image contenant ciel nocturne&#10;&#10;Description générée automatiquement">
            <a:extLst>
              <a:ext uri="{FF2B5EF4-FFF2-40B4-BE49-F238E27FC236}">
                <a16:creationId xmlns:a16="http://schemas.microsoft.com/office/drawing/2014/main" id="{1ED50CE8-B689-7315-4E61-78A4130C2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14" y="1196752"/>
            <a:ext cx="4901171" cy="46618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390B89E4-BCA1-2D70-737F-8FC655196905}"/>
              </a:ext>
            </a:extLst>
          </p:cNvPr>
          <p:cNvSpPr txBox="1"/>
          <p:nvPr/>
        </p:nvSpPr>
        <p:spPr>
          <a:xfrm>
            <a:off x="1905307" y="6014936"/>
            <a:ext cx="5333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premiers modes d’une corde de </a:t>
            </a:r>
            <a:r>
              <a:rPr lang="fr-F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Melde</a:t>
            </a: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CF917C7-8B26-01BE-BA8A-3B52EE5F47FD}"/>
              </a:ext>
            </a:extLst>
          </p:cNvPr>
          <p:cNvSpPr/>
          <p:nvPr/>
        </p:nvSpPr>
        <p:spPr>
          <a:xfrm>
            <a:off x="401378" y="6327636"/>
            <a:ext cx="1877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Source: Wikipédia</a:t>
            </a:r>
          </a:p>
        </p:txBody>
      </p:sp>
    </p:spTree>
    <p:extLst>
      <p:ext uri="{BB962C8B-B14F-4D97-AF65-F5344CB8AC3E}">
        <p14:creationId xmlns:p14="http://schemas.microsoft.com/office/powerpoint/2010/main" val="137213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0" y="328845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>
                <a:solidFill>
                  <a:schemeClr val="accent2"/>
                </a:solidFill>
              </a:rPr>
              <a:t>Puits infini</a:t>
            </a:r>
          </a:p>
        </p:txBody>
      </p:sp>
      <p:pic>
        <p:nvPicPr>
          <p:cNvPr id="10242" name="Picture 2" descr="D:\Documents\agreg\1 LP\LP_40\puits_infin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980728"/>
            <a:ext cx="7218601" cy="540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E492778-6963-8843-5048-BD85D4AB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6</a:t>
            </a:fld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B2559B-A0F7-AF6C-BF2B-AEF56E1E6095}"/>
              </a:ext>
            </a:extLst>
          </p:cNvPr>
          <p:cNvSpPr/>
          <p:nvPr/>
        </p:nvSpPr>
        <p:spPr>
          <a:xfrm>
            <a:off x="401378" y="6327636"/>
            <a:ext cx="297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Source: Script python, </a:t>
            </a:r>
            <a:r>
              <a:rPr lang="fr-FR" dirty="0" err="1"/>
              <a:t>P.Wang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3767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1560" y="47667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>
                <a:solidFill>
                  <a:schemeClr val="accent2"/>
                </a:solidFill>
              </a:rPr>
              <a:t>Analogie avec la corde de Melde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670553" cy="411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3D1F4E3E-2D90-3EBD-C3EB-99CBF528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7</a:t>
            </a:fld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0241FE4-C35A-8E0E-3A07-0A3888B967BB}"/>
                  </a:ext>
                </a:extLst>
              </p:cNvPr>
              <p:cNvSpPr txBox="1"/>
              <p:nvPr/>
            </p:nvSpPr>
            <p:spPr>
              <a:xfrm>
                <a:off x="5724128" y="5233906"/>
                <a:ext cx="3202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0241FE4-C35A-8E0E-3A07-0A3888B96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233906"/>
                <a:ext cx="320216" cy="276999"/>
              </a:xfrm>
              <a:prstGeom prst="rect">
                <a:avLst/>
              </a:prstGeom>
              <a:blipFill>
                <a:blip r:embed="rId3"/>
                <a:stretch>
                  <a:fillRect l="-18868" t="-4444" b="-111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325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0" y="328845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</a:rPr>
              <a:t>Puits fini – Forme des solutions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7C500B-192B-7985-88E0-F80960C10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8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A70CFD8-EB89-A875-10E9-D545069897B4}"/>
              </a:ext>
            </a:extLst>
          </p:cNvPr>
          <p:cNvSpPr txBox="1"/>
          <p:nvPr/>
        </p:nvSpPr>
        <p:spPr>
          <a:xfrm>
            <a:off x="395536" y="1700808"/>
            <a:ext cx="1276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Zone I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CCED17B-DF15-5E0D-1628-4FF6DA044879}"/>
                  </a:ext>
                </a:extLst>
              </p:cNvPr>
              <p:cNvSpPr txBox="1"/>
              <p:nvPr/>
            </p:nvSpPr>
            <p:spPr>
              <a:xfrm>
                <a:off x="2267744" y="1746974"/>
                <a:ext cx="521341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𝑞𝑥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CCED17B-DF15-5E0D-1628-4FF6DA044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746974"/>
                <a:ext cx="5213415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3927C900-CA82-A097-3D9E-27A99CEE284B}"/>
              </a:ext>
            </a:extLst>
          </p:cNvPr>
          <p:cNvSpPr txBox="1"/>
          <p:nvPr/>
        </p:nvSpPr>
        <p:spPr>
          <a:xfrm>
            <a:off x="395536" y="2857327"/>
            <a:ext cx="1372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Zone II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DDE713EC-013B-3409-9D43-F96FA0158207}"/>
                  </a:ext>
                </a:extLst>
              </p:cNvPr>
              <p:cNvSpPr txBox="1"/>
              <p:nvPr/>
            </p:nvSpPr>
            <p:spPr>
              <a:xfrm>
                <a:off x="2267744" y="2903493"/>
                <a:ext cx="493160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DDE713EC-013B-3409-9D43-F96FA0158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903493"/>
                <a:ext cx="493160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9B94DAB-483E-F416-A5F0-E45CA1B12D65}"/>
              </a:ext>
            </a:extLst>
          </p:cNvPr>
          <p:cNvSpPr txBox="1"/>
          <p:nvPr/>
        </p:nvSpPr>
        <p:spPr>
          <a:xfrm>
            <a:off x="395536" y="3921513"/>
            <a:ext cx="1468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Zone III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88989F01-49B3-3AE1-4181-7F36F8AF9FB2}"/>
                  </a:ext>
                </a:extLst>
              </p:cNvPr>
              <p:cNvSpPr txBox="1"/>
              <p:nvPr/>
            </p:nvSpPr>
            <p:spPr>
              <a:xfrm>
                <a:off x="2267744" y="3967679"/>
                <a:ext cx="54143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𝑞𝑥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88989F01-49B3-3AE1-4181-7F36F8AF9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3967679"/>
                <a:ext cx="541430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876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0" y="328845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2"/>
                </a:solidFill>
              </a:rPr>
              <a:t>Puits fini – Forme des solutions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427C500B-192B-7985-88E0-F80960C10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CE6BE-3AB8-457E-BB75-DEF3F8186047}" type="slidenum">
              <a:rPr lang="fr-FR" smtClean="0"/>
              <a:t>9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A70CFD8-EB89-A875-10E9-D545069897B4}"/>
              </a:ext>
            </a:extLst>
          </p:cNvPr>
          <p:cNvSpPr txBox="1"/>
          <p:nvPr/>
        </p:nvSpPr>
        <p:spPr>
          <a:xfrm>
            <a:off x="395536" y="1700808"/>
            <a:ext cx="1276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Zone I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CCED17B-DF15-5E0D-1628-4FF6DA044879}"/>
                  </a:ext>
                </a:extLst>
              </p:cNvPr>
              <p:cNvSpPr txBox="1"/>
              <p:nvPr/>
            </p:nvSpPr>
            <p:spPr>
              <a:xfrm>
                <a:off x="2267744" y="1746974"/>
                <a:ext cx="29526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𝑞𝑥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CCCED17B-DF15-5E0D-1628-4FF6DA044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746974"/>
                <a:ext cx="2952667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3927C900-CA82-A097-3D9E-27A99CEE284B}"/>
              </a:ext>
            </a:extLst>
          </p:cNvPr>
          <p:cNvSpPr txBox="1"/>
          <p:nvPr/>
        </p:nvSpPr>
        <p:spPr>
          <a:xfrm>
            <a:off x="395536" y="2857327"/>
            <a:ext cx="1372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Zone II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DDE713EC-013B-3409-9D43-F96FA0158207}"/>
                  </a:ext>
                </a:extLst>
              </p:cNvPr>
              <p:cNvSpPr txBox="1"/>
              <p:nvPr/>
            </p:nvSpPr>
            <p:spPr>
              <a:xfrm>
                <a:off x="2267744" y="2903493"/>
                <a:ext cx="493160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𝑘𝑥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DDE713EC-013B-3409-9D43-F96FA01582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2903493"/>
                <a:ext cx="4931606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9B94DAB-483E-F416-A5F0-E45CA1B12D65}"/>
              </a:ext>
            </a:extLst>
          </p:cNvPr>
          <p:cNvSpPr txBox="1"/>
          <p:nvPr/>
        </p:nvSpPr>
        <p:spPr>
          <a:xfrm>
            <a:off x="395536" y="3921513"/>
            <a:ext cx="1468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Zone III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88989F01-49B3-3AE1-4181-7F36F8AF9FB2}"/>
                  </a:ext>
                </a:extLst>
              </p:cNvPr>
              <p:cNvSpPr txBox="1"/>
              <p:nvPr/>
            </p:nvSpPr>
            <p:spPr>
              <a:xfrm>
                <a:off x="2267744" y="3967679"/>
                <a:ext cx="344677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𝐼𝐼𝐼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exp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⁡(−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𝑞𝑥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88989F01-49B3-3AE1-4181-7F36F8AF9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3967679"/>
                <a:ext cx="3446776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>
            <a:extLst>
              <a:ext uri="{FF2B5EF4-FFF2-40B4-BE49-F238E27FC236}">
                <a16:creationId xmlns:a16="http://schemas.microsoft.com/office/drawing/2014/main" id="{43CC6E40-D430-2B67-0FE2-1C64E194645E}"/>
              </a:ext>
            </a:extLst>
          </p:cNvPr>
          <p:cNvSpPr txBox="1"/>
          <p:nvPr/>
        </p:nvSpPr>
        <p:spPr>
          <a:xfrm>
            <a:off x="323528" y="4737139"/>
            <a:ext cx="6093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i="1" dirty="0"/>
              <a:t>+ Non divergence des solutions à l’infini</a:t>
            </a:r>
          </a:p>
        </p:txBody>
      </p:sp>
    </p:spTree>
    <p:extLst>
      <p:ext uri="{BB962C8B-B14F-4D97-AF65-F5344CB8AC3E}">
        <p14:creationId xmlns:p14="http://schemas.microsoft.com/office/powerpoint/2010/main" val="24550314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253</Words>
  <Application>Microsoft Office PowerPoint</Application>
  <PresentationFormat>Affichage à l'écran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Mathieu Berdous</cp:lastModifiedBy>
  <cp:revision>17</cp:revision>
  <dcterms:created xsi:type="dcterms:W3CDTF">2020-06-12T14:09:27Z</dcterms:created>
  <dcterms:modified xsi:type="dcterms:W3CDTF">2022-05-23T11:13:06Z</dcterms:modified>
</cp:coreProperties>
</file>