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46A8B4D-7CAD-4F1C-87B5-1E07FB8D5D5F}">
  <a:tblStyle styleId="{C46A8B4D-7CAD-4F1C-87B5-1E07FB8D5D5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ff34b75f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ff34b75f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2ff34b75f7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2ff34b75f7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2ff34b75f7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2ff34b75f7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Chimie quantitative et fiabilité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Maud Viallet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Google Shape;60;p14"/>
          <p:cNvCxnSpPr/>
          <p:nvPr/>
        </p:nvCxnSpPr>
        <p:spPr>
          <a:xfrm flipH="1" rot="10800000">
            <a:off x="208225" y="2561400"/>
            <a:ext cx="7455000" cy="207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1" name="Google Shape;61;p14"/>
          <p:cNvCxnSpPr>
            <a:stCxn id="62" idx="2"/>
          </p:cNvCxnSpPr>
          <p:nvPr/>
        </p:nvCxnSpPr>
        <p:spPr>
          <a:xfrm>
            <a:off x="968250" y="670950"/>
            <a:ext cx="1494000" cy="1895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3" name="Google Shape;63;p14"/>
          <p:cNvCxnSpPr/>
          <p:nvPr/>
        </p:nvCxnSpPr>
        <p:spPr>
          <a:xfrm flipH="1" rot="10800000">
            <a:off x="4716600" y="2672200"/>
            <a:ext cx="1297800" cy="17841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4" name="Google Shape;64;p14"/>
          <p:cNvCxnSpPr/>
          <p:nvPr/>
        </p:nvCxnSpPr>
        <p:spPr>
          <a:xfrm flipH="1" rot="10800000">
            <a:off x="2301050" y="2671975"/>
            <a:ext cx="1325100" cy="184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5" name="Google Shape;65;p14"/>
          <p:cNvCxnSpPr>
            <a:stCxn id="66" idx="2"/>
          </p:cNvCxnSpPr>
          <p:nvPr/>
        </p:nvCxnSpPr>
        <p:spPr>
          <a:xfrm>
            <a:off x="3699150" y="670950"/>
            <a:ext cx="1393500" cy="1894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7" name="Google Shape;67;p14"/>
          <p:cNvCxnSpPr>
            <a:stCxn id="68" idx="2"/>
          </p:cNvCxnSpPr>
          <p:nvPr/>
        </p:nvCxnSpPr>
        <p:spPr>
          <a:xfrm>
            <a:off x="5878450" y="670950"/>
            <a:ext cx="1431300" cy="1894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2" name="Google Shape;62;p14"/>
          <p:cNvSpPr txBox="1"/>
          <p:nvPr/>
        </p:nvSpPr>
        <p:spPr>
          <a:xfrm>
            <a:off x="426900" y="224550"/>
            <a:ext cx="1082700" cy="4464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Matériel</a:t>
            </a:r>
            <a:endParaRPr sz="1700"/>
          </a:p>
        </p:txBody>
      </p:sp>
      <p:sp>
        <p:nvSpPr>
          <p:cNvPr id="69" name="Google Shape;69;p14"/>
          <p:cNvSpPr txBox="1"/>
          <p:nvPr/>
        </p:nvSpPr>
        <p:spPr>
          <a:xfrm>
            <a:off x="4341700" y="4456300"/>
            <a:ext cx="843300" cy="4464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Milieu</a:t>
            </a:r>
            <a:endParaRPr sz="1700"/>
          </a:p>
        </p:txBody>
      </p:sp>
      <p:sp>
        <p:nvSpPr>
          <p:cNvPr id="70" name="Google Shape;70;p14"/>
          <p:cNvSpPr txBox="1"/>
          <p:nvPr/>
        </p:nvSpPr>
        <p:spPr>
          <a:xfrm>
            <a:off x="1197375" y="4518775"/>
            <a:ext cx="1785300" cy="4464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Main d’oeuvre</a:t>
            </a:r>
            <a:endParaRPr sz="1700"/>
          </a:p>
        </p:txBody>
      </p:sp>
      <p:sp>
        <p:nvSpPr>
          <p:cNvPr id="68" name="Google Shape;68;p14"/>
          <p:cNvSpPr txBox="1"/>
          <p:nvPr/>
        </p:nvSpPr>
        <p:spPr>
          <a:xfrm>
            <a:off x="5337100" y="224550"/>
            <a:ext cx="1082700" cy="4464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Matière</a:t>
            </a:r>
            <a:endParaRPr sz="1700"/>
          </a:p>
        </p:txBody>
      </p:sp>
      <p:sp>
        <p:nvSpPr>
          <p:cNvPr id="66" name="Google Shape;66;p14"/>
          <p:cNvSpPr txBox="1"/>
          <p:nvPr/>
        </p:nvSpPr>
        <p:spPr>
          <a:xfrm>
            <a:off x="3129300" y="224550"/>
            <a:ext cx="1139700" cy="4464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Méthode</a:t>
            </a:r>
            <a:endParaRPr sz="1700"/>
          </a:p>
        </p:txBody>
      </p:sp>
      <p:cxnSp>
        <p:nvCxnSpPr>
          <p:cNvPr id="71" name="Google Shape;71;p14"/>
          <p:cNvCxnSpPr/>
          <p:nvPr/>
        </p:nvCxnSpPr>
        <p:spPr>
          <a:xfrm flipH="1">
            <a:off x="6257450" y="1020375"/>
            <a:ext cx="7602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2" name="Google Shape;72;p14"/>
          <p:cNvCxnSpPr/>
          <p:nvPr/>
        </p:nvCxnSpPr>
        <p:spPr>
          <a:xfrm flipH="1">
            <a:off x="6701375" y="1641300"/>
            <a:ext cx="7602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3" name="Google Shape;73;p14"/>
          <p:cNvSpPr txBox="1"/>
          <p:nvPr/>
        </p:nvSpPr>
        <p:spPr>
          <a:xfrm>
            <a:off x="7017650" y="712725"/>
            <a:ext cx="2043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Concentration de la solution titrante</a:t>
            </a:r>
            <a:endParaRPr/>
          </a:p>
        </p:txBody>
      </p:sp>
      <p:sp>
        <p:nvSpPr>
          <p:cNvPr id="74" name="Google Shape;74;p14"/>
          <p:cNvSpPr txBox="1"/>
          <p:nvPr/>
        </p:nvSpPr>
        <p:spPr>
          <a:xfrm>
            <a:off x="7100925" y="1441350"/>
            <a:ext cx="2043000" cy="40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Pureté de l’eau distillée</a:t>
            </a:r>
            <a:endParaRPr/>
          </a:p>
        </p:txBody>
      </p:sp>
      <p:cxnSp>
        <p:nvCxnSpPr>
          <p:cNvPr id="75" name="Google Shape;75;p14"/>
          <p:cNvCxnSpPr>
            <a:stCxn id="76" idx="1"/>
          </p:cNvCxnSpPr>
          <p:nvPr/>
        </p:nvCxnSpPr>
        <p:spPr>
          <a:xfrm flipH="1">
            <a:off x="4067200" y="1020525"/>
            <a:ext cx="3327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6" name="Google Shape;76;p14"/>
          <p:cNvSpPr txBox="1"/>
          <p:nvPr/>
        </p:nvSpPr>
        <p:spPr>
          <a:xfrm>
            <a:off x="4399900" y="712725"/>
            <a:ext cx="1701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Pertes lors des transferts</a:t>
            </a:r>
            <a:endParaRPr/>
          </a:p>
        </p:txBody>
      </p:sp>
      <p:cxnSp>
        <p:nvCxnSpPr>
          <p:cNvPr id="77" name="Google Shape;77;p14"/>
          <p:cNvCxnSpPr/>
          <p:nvPr/>
        </p:nvCxnSpPr>
        <p:spPr>
          <a:xfrm flipH="1">
            <a:off x="4716600" y="1944713"/>
            <a:ext cx="3192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8" name="Google Shape;78;p14"/>
          <p:cNvSpPr txBox="1"/>
          <p:nvPr/>
        </p:nvSpPr>
        <p:spPr>
          <a:xfrm>
            <a:off x="5061100" y="1637063"/>
            <a:ext cx="1634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Etalonnage du </a:t>
            </a:r>
            <a:r>
              <a:rPr lang="fr"/>
              <a:t>pH-mètre</a:t>
            </a:r>
            <a:endParaRPr/>
          </a:p>
        </p:txBody>
      </p:sp>
      <p:cxnSp>
        <p:nvCxnSpPr>
          <p:cNvPr id="79" name="Google Shape;79;p14"/>
          <p:cNvCxnSpPr/>
          <p:nvPr/>
        </p:nvCxnSpPr>
        <p:spPr>
          <a:xfrm flipH="1">
            <a:off x="1255925" y="932375"/>
            <a:ext cx="7602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0" name="Google Shape;80;p14"/>
          <p:cNvSpPr txBox="1"/>
          <p:nvPr/>
        </p:nvSpPr>
        <p:spPr>
          <a:xfrm>
            <a:off x="2016125" y="624725"/>
            <a:ext cx="1297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Précision de la verrerie</a:t>
            </a:r>
            <a:endParaRPr/>
          </a:p>
        </p:txBody>
      </p:sp>
      <p:cxnSp>
        <p:nvCxnSpPr>
          <p:cNvPr id="81" name="Google Shape;81;p14"/>
          <p:cNvCxnSpPr>
            <a:stCxn id="82" idx="1"/>
          </p:cNvCxnSpPr>
          <p:nvPr/>
        </p:nvCxnSpPr>
        <p:spPr>
          <a:xfrm rot="10800000">
            <a:off x="1949475" y="1747050"/>
            <a:ext cx="414000" cy="2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2" name="Google Shape;82;p14"/>
          <p:cNvSpPr txBox="1"/>
          <p:nvPr/>
        </p:nvSpPr>
        <p:spPr>
          <a:xfrm>
            <a:off x="2363475" y="1441350"/>
            <a:ext cx="1905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Vieillissement des électrodes </a:t>
            </a:r>
            <a:endParaRPr/>
          </a:p>
        </p:txBody>
      </p:sp>
      <p:cxnSp>
        <p:nvCxnSpPr>
          <p:cNvPr id="83" name="Google Shape;83;p14"/>
          <p:cNvCxnSpPr>
            <a:stCxn id="84" idx="3"/>
          </p:cNvCxnSpPr>
          <p:nvPr/>
        </p:nvCxnSpPr>
        <p:spPr>
          <a:xfrm>
            <a:off x="1431300" y="2202775"/>
            <a:ext cx="6642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4" name="Google Shape;84;p14"/>
          <p:cNvSpPr txBox="1"/>
          <p:nvPr/>
        </p:nvSpPr>
        <p:spPr>
          <a:xfrm>
            <a:off x="0" y="1894975"/>
            <a:ext cx="1431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Résolution du </a:t>
            </a:r>
            <a:r>
              <a:rPr lang="fr"/>
              <a:t>pH-mètre</a:t>
            </a:r>
            <a:endParaRPr/>
          </a:p>
        </p:txBody>
      </p:sp>
      <p:cxnSp>
        <p:nvCxnSpPr>
          <p:cNvPr id="85" name="Google Shape;85;p14"/>
          <p:cNvCxnSpPr>
            <a:stCxn id="86" idx="3"/>
          </p:cNvCxnSpPr>
          <p:nvPr/>
        </p:nvCxnSpPr>
        <p:spPr>
          <a:xfrm flipH="1" rot="10800000">
            <a:off x="2873675" y="3019600"/>
            <a:ext cx="458100" cy="2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6" name="Google Shape;86;p14"/>
          <p:cNvSpPr txBox="1"/>
          <p:nvPr/>
        </p:nvSpPr>
        <p:spPr>
          <a:xfrm>
            <a:off x="72875" y="2821600"/>
            <a:ext cx="2800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Dilution </a:t>
            </a:r>
            <a:r>
              <a:rPr lang="fr" sz="1100"/>
              <a:t>(dépassement du trait de jauge)</a:t>
            </a:r>
            <a:endParaRPr sz="1100"/>
          </a:p>
        </p:txBody>
      </p:sp>
      <p:cxnSp>
        <p:nvCxnSpPr>
          <p:cNvPr id="87" name="Google Shape;87;p14"/>
          <p:cNvCxnSpPr/>
          <p:nvPr/>
        </p:nvCxnSpPr>
        <p:spPr>
          <a:xfrm flipH="1" rot="10800000">
            <a:off x="2540525" y="3461475"/>
            <a:ext cx="424800" cy="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8" name="Google Shape;88;p14"/>
          <p:cNvSpPr txBox="1"/>
          <p:nvPr/>
        </p:nvSpPr>
        <p:spPr>
          <a:xfrm>
            <a:off x="0" y="3264225"/>
            <a:ext cx="2800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Lecture sur la burette </a:t>
            </a:r>
            <a:r>
              <a:rPr lang="fr" sz="1100"/>
              <a:t>(parallaxe)</a:t>
            </a:r>
            <a:endParaRPr sz="1100"/>
          </a:p>
        </p:txBody>
      </p:sp>
      <p:cxnSp>
        <p:nvCxnSpPr>
          <p:cNvPr id="89" name="Google Shape;89;p14"/>
          <p:cNvCxnSpPr>
            <a:stCxn id="90" idx="3"/>
          </p:cNvCxnSpPr>
          <p:nvPr/>
        </p:nvCxnSpPr>
        <p:spPr>
          <a:xfrm>
            <a:off x="2209775" y="3972225"/>
            <a:ext cx="424500" cy="5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0" name="Google Shape;90;p14"/>
          <p:cNvSpPr txBox="1"/>
          <p:nvPr/>
        </p:nvSpPr>
        <p:spPr>
          <a:xfrm>
            <a:off x="72875" y="3664425"/>
            <a:ext cx="2136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Multiplication des points proche de l’équivalence</a:t>
            </a:r>
            <a:endParaRPr/>
          </a:p>
        </p:txBody>
      </p:sp>
      <p:cxnSp>
        <p:nvCxnSpPr>
          <p:cNvPr id="91" name="Google Shape;91;p14"/>
          <p:cNvCxnSpPr/>
          <p:nvPr/>
        </p:nvCxnSpPr>
        <p:spPr>
          <a:xfrm flipH="1">
            <a:off x="5878450" y="3021550"/>
            <a:ext cx="7602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2" name="Google Shape;92;p14"/>
          <p:cNvSpPr txBox="1"/>
          <p:nvPr/>
        </p:nvSpPr>
        <p:spPr>
          <a:xfrm>
            <a:off x="6638650" y="2820550"/>
            <a:ext cx="1297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Température</a:t>
            </a:r>
            <a:endParaRPr/>
          </a:p>
        </p:txBody>
      </p:sp>
      <p:cxnSp>
        <p:nvCxnSpPr>
          <p:cNvPr id="93" name="Google Shape;93;p14"/>
          <p:cNvCxnSpPr/>
          <p:nvPr/>
        </p:nvCxnSpPr>
        <p:spPr>
          <a:xfrm flipH="1">
            <a:off x="5565100" y="3419800"/>
            <a:ext cx="7602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4" name="Google Shape;94;p14"/>
          <p:cNvSpPr txBox="1"/>
          <p:nvPr/>
        </p:nvSpPr>
        <p:spPr>
          <a:xfrm>
            <a:off x="6325300" y="3218800"/>
            <a:ext cx="1297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Pression</a:t>
            </a:r>
            <a:endParaRPr/>
          </a:p>
        </p:txBody>
      </p:sp>
      <p:cxnSp>
        <p:nvCxnSpPr>
          <p:cNvPr id="95" name="Google Shape;95;p14"/>
          <p:cNvCxnSpPr/>
          <p:nvPr/>
        </p:nvCxnSpPr>
        <p:spPr>
          <a:xfrm flipH="1">
            <a:off x="5337100" y="3820000"/>
            <a:ext cx="7602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6" name="Google Shape;96;p14"/>
          <p:cNvSpPr txBox="1"/>
          <p:nvPr/>
        </p:nvSpPr>
        <p:spPr>
          <a:xfrm>
            <a:off x="6097300" y="3619000"/>
            <a:ext cx="1971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Agitation du mélange</a:t>
            </a:r>
            <a:endParaRPr/>
          </a:p>
        </p:txBody>
      </p:sp>
      <p:cxnSp>
        <p:nvCxnSpPr>
          <p:cNvPr id="97" name="Google Shape;97;p14"/>
          <p:cNvCxnSpPr/>
          <p:nvPr/>
        </p:nvCxnSpPr>
        <p:spPr>
          <a:xfrm rot="10800000">
            <a:off x="3236200" y="3355575"/>
            <a:ext cx="335100" cy="5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8" name="Google Shape;98;p14"/>
          <p:cNvSpPr txBox="1"/>
          <p:nvPr/>
        </p:nvSpPr>
        <p:spPr>
          <a:xfrm>
            <a:off x="3570488" y="3086550"/>
            <a:ext cx="1297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Zéro de la burette</a:t>
            </a:r>
            <a:endParaRPr/>
          </a:p>
        </p:txBody>
      </p:sp>
      <p:cxnSp>
        <p:nvCxnSpPr>
          <p:cNvPr id="99" name="Google Shape;99;p14"/>
          <p:cNvCxnSpPr/>
          <p:nvPr/>
        </p:nvCxnSpPr>
        <p:spPr>
          <a:xfrm flipH="1">
            <a:off x="2540675" y="4215375"/>
            <a:ext cx="424500" cy="5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0" name="Google Shape;100;p14"/>
          <p:cNvSpPr txBox="1"/>
          <p:nvPr/>
        </p:nvSpPr>
        <p:spPr>
          <a:xfrm>
            <a:off x="2965175" y="3984350"/>
            <a:ext cx="213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Transfert mortier/fiole</a:t>
            </a:r>
            <a:endParaRPr/>
          </a:p>
        </p:txBody>
      </p:sp>
      <p:sp>
        <p:nvSpPr>
          <p:cNvPr id="101" name="Google Shape;101;p14"/>
          <p:cNvSpPr txBox="1"/>
          <p:nvPr/>
        </p:nvSpPr>
        <p:spPr>
          <a:xfrm>
            <a:off x="7712700" y="1934550"/>
            <a:ext cx="1431300" cy="9696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Incertitudes sur la mesure</a:t>
            </a:r>
            <a:endParaRPr sz="1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" name="Google Shape;106;p15"/>
          <p:cNvCxnSpPr/>
          <p:nvPr/>
        </p:nvCxnSpPr>
        <p:spPr>
          <a:xfrm>
            <a:off x="208225" y="2582100"/>
            <a:ext cx="7382100" cy="21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7" name="Google Shape;107;p15"/>
          <p:cNvCxnSpPr>
            <a:stCxn id="108" idx="2"/>
          </p:cNvCxnSpPr>
          <p:nvPr/>
        </p:nvCxnSpPr>
        <p:spPr>
          <a:xfrm>
            <a:off x="968250" y="670950"/>
            <a:ext cx="1494000" cy="1895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9" name="Google Shape;109;p15"/>
          <p:cNvCxnSpPr/>
          <p:nvPr/>
        </p:nvCxnSpPr>
        <p:spPr>
          <a:xfrm flipH="1" rot="10800000">
            <a:off x="4716600" y="2672200"/>
            <a:ext cx="1297800" cy="17841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0" name="Google Shape;110;p15"/>
          <p:cNvCxnSpPr/>
          <p:nvPr/>
        </p:nvCxnSpPr>
        <p:spPr>
          <a:xfrm flipH="1" rot="10800000">
            <a:off x="2301050" y="2671975"/>
            <a:ext cx="1325100" cy="184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1" name="Google Shape;111;p15"/>
          <p:cNvCxnSpPr>
            <a:stCxn id="112" idx="2"/>
          </p:cNvCxnSpPr>
          <p:nvPr/>
        </p:nvCxnSpPr>
        <p:spPr>
          <a:xfrm>
            <a:off x="3699150" y="670950"/>
            <a:ext cx="1393500" cy="1894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3" name="Google Shape;113;p15"/>
          <p:cNvCxnSpPr>
            <a:stCxn id="114" idx="2"/>
          </p:cNvCxnSpPr>
          <p:nvPr/>
        </p:nvCxnSpPr>
        <p:spPr>
          <a:xfrm>
            <a:off x="5878450" y="670950"/>
            <a:ext cx="1431300" cy="1894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8" name="Google Shape;108;p15"/>
          <p:cNvSpPr txBox="1"/>
          <p:nvPr/>
        </p:nvSpPr>
        <p:spPr>
          <a:xfrm>
            <a:off x="426900" y="224550"/>
            <a:ext cx="1082700" cy="4464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Matériel</a:t>
            </a:r>
            <a:endParaRPr sz="1700"/>
          </a:p>
        </p:txBody>
      </p:sp>
      <p:sp>
        <p:nvSpPr>
          <p:cNvPr id="115" name="Google Shape;115;p15"/>
          <p:cNvSpPr txBox="1"/>
          <p:nvPr/>
        </p:nvSpPr>
        <p:spPr>
          <a:xfrm>
            <a:off x="4341700" y="4456300"/>
            <a:ext cx="843300" cy="4464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Milieu</a:t>
            </a:r>
            <a:endParaRPr sz="1700"/>
          </a:p>
        </p:txBody>
      </p:sp>
      <p:sp>
        <p:nvSpPr>
          <p:cNvPr id="116" name="Google Shape;116;p15"/>
          <p:cNvSpPr txBox="1"/>
          <p:nvPr/>
        </p:nvSpPr>
        <p:spPr>
          <a:xfrm>
            <a:off x="1197375" y="4518775"/>
            <a:ext cx="1785300" cy="4464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Main d’oeuvre</a:t>
            </a:r>
            <a:endParaRPr sz="1700"/>
          </a:p>
        </p:txBody>
      </p:sp>
      <p:sp>
        <p:nvSpPr>
          <p:cNvPr id="114" name="Google Shape;114;p15"/>
          <p:cNvSpPr txBox="1"/>
          <p:nvPr/>
        </p:nvSpPr>
        <p:spPr>
          <a:xfrm>
            <a:off x="5337100" y="224550"/>
            <a:ext cx="1082700" cy="4464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Matière</a:t>
            </a:r>
            <a:endParaRPr sz="1700"/>
          </a:p>
        </p:txBody>
      </p:sp>
      <p:sp>
        <p:nvSpPr>
          <p:cNvPr id="112" name="Google Shape;112;p15"/>
          <p:cNvSpPr txBox="1"/>
          <p:nvPr/>
        </p:nvSpPr>
        <p:spPr>
          <a:xfrm>
            <a:off x="3129300" y="224550"/>
            <a:ext cx="1139700" cy="4464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Méthode</a:t>
            </a:r>
            <a:endParaRPr sz="1700"/>
          </a:p>
        </p:txBody>
      </p:sp>
      <p:cxnSp>
        <p:nvCxnSpPr>
          <p:cNvPr id="117" name="Google Shape;117;p15"/>
          <p:cNvCxnSpPr/>
          <p:nvPr/>
        </p:nvCxnSpPr>
        <p:spPr>
          <a:xfrm flipH="1">
            <a:off x="6257450" y="1020375"/>
            <a:ext cx="7602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8" name="Google Shape;118;p15"/>
          <p:cNvCxnSpPr/>
          <p:nvPr/>
        </p:nvCxnSpPr>
        <p:spPr>
          <a:xfrm flipH="1">
            <a:off x="6701375" y="1641300"/>
            <a:ext cx="7602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9" name="Google Shape;119;p15"/>
          <p:cNvSpPr txBox="1"/>
          <p:nvPr/>
        </p:nvSpPr>
        <p:spPr>
          <a:xfrm>
            <a:off x="7017650" y="712725"/>
            <a:ext cx="2043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Concentration de la solution titrante</a:t>
            </a:r>
            <a:endParaRPr/>
          </a:p>
        </p:txBody>
      </p:sp>
      <p:sp>
        <p:nvSpPr>
          <p:cNvPr id="120" name="Google Shape;120;p15"/>
          <p:cNvSpPr txBox="1"/>
          <p:nvPr/>
        </p:nvSpPr>
        <p:spPr>
          <a:xfrm>
            <a:off x="7100925" y="1441350"/>
            <a:ext cx="2043000" cy="40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Pureté de l’eau distillée</a:t>
            </a:r>
            <a:endParaRPr/>
          </a:p>
        </p:txBody>
      </p:sp>
      <p:cxnSp>
        <p:nvCxnSpPr>
          <p:cNvPr id="121" name="Google Shape;121;p15"/>
          <p:cNvCxnSpPr>
            <a:stCxn id="122" idx="1"/>
          </p:cNvCxnSpPr>
          <p:nvPr/>
        </p:nvCxnSpPr>
        <p:spPr>
          <a:xfrm flipH="1">
            <a:off x="4067200" y="1020525"/>
            <a:ext cx="3327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2" name="Google Shape;122;p15"/>
          <p:cNvSpPr txBox="1"/>
          <p:nvPr/>
        </p:nvSpPr>
        <p:spPr>
          <a:xfrm>
            <a:off x="4399900" y="712725"/>
            <a:ext cx="1701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Pertes lors des transferts</a:t>
            </a:r>
            <a:endParaRPr/>
          </a:p>
        </p:txBody>
      </p:sp>
      <p:cxnSp>
        <p:nvCxnSpPr>
          <p:cNvPr id="123" name="Google Shape;123;p15"/>
          <p:cNvCxnSpPr/>
          <p:nvPr/>
        </p:nvCxnSpPr>
        <p:spPr>
          <a:xfrm flipH="1">
            <a:off x="1255925" y="932375"/>
            <a:ext cx="7602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4" name="Google Shape;124;p15"/>
          <p:cNvSpPr txBox="1"/>
          <p:nvPr/>
        </p:nvSpPr>
        <p:spPr>
          <a:xfrm>
            <a:off x="2016125" y="624725"/>
            <a:ext cx="1297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Précision de la verrerie</a:t>
            </a:r>
            <a:endParaRPr/>
          </a:p>
        </p:txBody>
      </p:sp>
      <p:cxnSp>
        <p:nvCxnSpPr>
          <p:cNvPr id="125" name="Google Shape;125;p15"/>
          <p:cNvCxnSpPr>
            <a:stCxn id="126" idx="3"/>
          </p:cNvCxnSpPr>
          <p:nvPr/>
        </p:nvCxnSpPr>
        <p:spPr>
          <a:xfrm flipH="1" rot="10800000">
            <a:off x="2873675" y="3019600"/>
            <a:ext cx="458100" cy="2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6" name="Google Shape;126;p15"/>
          <p:cNvSpPr txBox="1"/>
          <p:nvPr/>
        </p:nvSpPr>
        <p:spPr>
          <a:xfrm>
            <a:off x="72875" y="2821600"/>
            <a:ext cx="2800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Dilution </a:t>
            </a:r>
            <a:r>
              <a:rPr lang="fr" sz="1100"/>
              <a:t>(dépassement du trait de jauge)</a:t>
            </a:r>
            <a:endParaRPr sz="1100"/>
          </a:p>
        </p:txBody>
      </p:sp>
      <p:cxnSp>
        <p:nvCxnSpPr>
          <p:cNvPr id="127" name="Google Shape;127;p15"/>
          <p:cNvCxnSpPr/>
          <p:nvPr/>
        </p:nvCxnSpPr>
        <p:spPr>
          <a:xfrm flipH="1" rot="10800000">
            <a:off x="2540525" y="3461475"/>
            <a:ext cx="424800" cy="5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8" name="Google Shape;128;p15"/>
          <p:cNvSpPr txBox="1"/>
          <p:nvPr/>
        </p:nvSpPr>
        <p:spPr>
          <a:xfrm>
            <a:off x="0" y="3264225"/>
            <a:ext cx="2800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Lecture sur la burette </a:t>
            </a:r>
            <a:r>
              <a:rPr lang="fr" sz="1100"/>
              <a:t>(parallaxe)</a:t>
            </a:r>
            <a:endParaRPr sz="1100"/>
          </a:p>
        </p:txBody>
      </p:sp>
      <p:cxnSp>
        <p:nvCxnSpPr>
          <p:cNvPr id="129" name="Google Shape;129;p15"/>
          <p:cNvCxnSpPr>
            <a:stCxn id="130" idx="3"/>
          </p:cNvCxnSpPr>
          <p:nvPr/>
        </p:nvCxnSpPr>
        <p:spPr>
          <a:xfrm>
            <a:off x="2209775" y="3864525"/>
            <a:ext cx="424500" cy="5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0" name="Google Shape;130;p15"/>
          <p:cNvSpPr txBox="1"/>
          <p:nvPr/>
        </p:nvSpPr>
        <p:spPr>
          <a:xfrm>
            <a:off x="72875" y="3664425"/>
            <a:ext cx="2136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Transfert mortier/fiole</a:t>
            </a:r>
            <a:endParaRPr/>
          </a:p>
        </p:txBody>
      </p:sp>
      <p:cxnSp>
        <p:nvCxnSpPr>
          <p:cNvPr id="131" name="Google Shape;131;p15"/>
          <p:cNvCxnSpPr/>
          <p:nvPr/>
        </p:nvCxnSpPr>
        <p:spPr>
          <a:xfrm flipH="1">
            <a:off x="5878450" y="3021550"/>
            <a:ext cx="7602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2" name="Google Shape;132;p15"/>
          <p:cNvSpPr txBox="1"/>
          <p:nvPr/>
        </p:nvSpPr>
        <p:spPr>
          <a:xfrm>
            <a:off x="6638650" y="2820550"/>
            <a:ext cx="1297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Température</a:t>
            </a:r>
            <a:endParaRPr/>
          </a:p>
        </p:txBody>
      </p:sp>
      <p:cxnSp>
        <p:nvCxnSpPr>
          <p:cNvPr id="133" name="Google Shape;133;p15"/>
          <p:cNvCxnSpPr/>
          <p:nvPr/>
        </p:nvCxnSpPr>
        <p:spPr>
          <a:xfrm flipH="1">
            <a:off x="5565100" y="3419800"/>
            <a:ext cx="7602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4" name="Google Shape;134;p15"/>
          <p:cNvSpPr txBox="1"/>
          <p:nvPr/>
        </p:nvSpPr>
        <p:spPr>
          <a:xfrm>
            <a:off x="6325300" y="3218800"/>
            <a:ext cx="1297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Pression</a:t>
            </a:r>
            <a:endParaRPr/>
          </a:p>
        </p:txBody>
      </p:sp>
      <p:cxnSp>
        <p:nvCxnSpPr>
          <p:cNvPr id="135" name="Google Shape;135;p15"/>
          <p:cNvCxnSpPr/>
          <p:nvPr/>
        </p:nvCxnSpPr>
        <p:spPr>
          <a:xfrm flipH="1">
            <a:off x="5337100" y="3820000"/>
            <a:ext cx="7602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6" name="Google Shape;136;p15"/>
          <p:cNvSpPr txBox="1"/>
          <p:nvPr/>
        </p:nvSpPr>
        <p:spPr>
          <a:xfrm>
            <a:off x="6097300" y="3619000"/>
            <a:ext cx="1971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Agitation du mélange</a:t>
            </a:r>
            <a:endParaRPr/>
          </a:p>
        </p:txBody>
      </p:sp>
      <p:cxnSp>
        <p:nvCxnSpPr>
          <p:cNvPr id="137" name="Google Shape;137;p15"/>
          <p:cNvCxnSpPr/>
          <p:nvPr/>
        </p:nvCxnSpPr>
        <p:spPr>
          <a:xfrm rot="10800000">
            <a:off x="3236200" y="3355575"/>
            <a:ext cx="335100" cy="5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8" name="Google Shape;138;p15"/>
          <p:cNvSpPr txBox="1"/>
          <p:nvPr/>
        </p:nvSpPr>
        <p:spPr>
          <a:xfrm>
            <a:off x="3570488" y="3086550"/>
            <a:ext cx="1297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Zéro</a:t>
            </a:r>
            <a:r>
              <a:rPr lang="fr"/>
              <a:t> de la burette</a:t>
            </a:r>
            <a:endParaRPr/>
          </a:p>
        </p:txBody>
      </p:sp>
      <p:sp>
        <p:nvSpPr>
          <p:cNvPr id="139" name="Google Shape;139;p15"/>
          <p:cNvSpPr txBox="1"/>
          <p:nvPr/>
        </p:nvSpPr>
        <p:spPr>
          <a:xfrm>
            <a:off x="7712700" y="1934550"/>
            <a:ext cx="1431300" cy="9696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700"/>
              <a:t>Incertitudes sur la mesure</a:t>
            </a:r>
            <a:endParaRPr sz="1700"/>
          </a:p>
        </p:txBody>
      </p:sp>
      <p:cxnSp>
        <p:nvCxnSpPr>
          <p:cNvPr id="140" name="Google Shape;140;p15"/>
          <p:cNvCxnSpPr/>
          <p:nvPr/>
        </p:nvCxnSpPr>
        <p:spPr>
          <a:xfrm>
            <a:off x="6701375" y="2273413"/>
            <a:ext cx="319200" cy="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1" name="Google Shape;141;p15"/>
          <p:cNvSpPr txBox="1"/>
          <p:nvPr/>
        </p:nvSpPr>
        <p:spPr>
          <a:xfrm>
            <a:off x="5127850" y="1965763"/>
            <a:ext cx="1634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Choix de l’indicateur coloré</a:t>
            </a:r>
            <a:endParaRPr/>
          </a:p>
        </p:txBody>
      </p:sp>
      <p:cxnSp>
        <p:nvCxnSpPr>
          <p:cNvPr id="142" name="Google Shape;142;p15"/>
          <p:cNvCxnSpPr>
            <a:stCxn id="143" idx="3"/>
          </p:cNvCxnSpPr>
          <p:nvPr/>
        </p:nvCxnSpPr>
        <p:spPr>
          <a:xfrm>
            <a:off x="2202600" y="4291700"/>
            <a:ext cx="219600" cy="5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3" name="Google Shape;143;p15"/>
          <p:cNvSpPr txBox="1"/>
          <p:nvPr/>
        </p:nvSpPr>
        <p:spPr>
          <a:xfrm>
            <a:off x="0" y="4091600"/>
            <a:ext cx="2202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Précision à la goutte </a:t>
            </a:r>
            <a:r>
              <a:rPr lang="fr"/>
              <a:t>près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" name="Google Shape;148;p16"/>
          <p:cNvGraphicFramePr/>
          <p:nvPr/>
        </p:nvGraphicFramePr>
        <p:xfrm>
          <a:off x="952500" y="414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{C46A8B4D-7CAD-4F1C-87B5-1E07FB8D5D5F}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5514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Incertitude de type A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5514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Incertitude de type B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5514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Méthode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5514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Plusieurs mesures, série statistique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3405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Une unique mesure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3405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Estimation de la valeur vraie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5514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Moyenne des valeurs mesurées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3405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Valeur mesurée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3405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Incertitude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5514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Ecart-type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3405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>
                          <a:solidFill>
                            <a:schemeClr val="dk1"/>
                          </a:solidFill>
                        </a:rPr>
                        <a:t>I</a:t>
                      </a:r>
                      <a:r>
                        <a:rPr lang="fr">
                          <a:solidFill>
                            <a:schemeClr val="dk1"/>
                          </a:solidFill>
                        </a:rPr>
                        <a:t>nformations techniques des instruments et appréciation de l’opérateur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3405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Avantages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5514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Moins sensible aux erreurs aléatoires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3405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Rapide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3405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Inconvénients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5514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Assez long, 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Plus d’une dizaine de répétitions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3405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Ne pas oublier de sources d’erreur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Incertitudes relatives à l’appréciation de l’opérateur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1C232">
                        <a:alpha val="3405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