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CF1E7AE-9A56-4919-BF35-C1B1CD0BAB71}">
  <a:tblStyle styleId="{0CF1E7AE-9A56-4919-BF35-C1B1CD0BAB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cb3c292c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cb3c292c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1cb3c292c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1cb3c292c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cb3c292c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cb3c292c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1cb3c292c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1cb3c292c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cb3c292c4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cb3c292c4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1cb3c292c4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1cb3c292c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Solides cristallins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Google Shape;60;p14"/>
          <p:cNvGraphicFramePr/>
          <p:nvPr/>
        </p:nvGraphicFramePr>
        <p:xfrm>
          <a:off x="952500" y="1809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{0CF1E7AE-9A56-4919-BF35-C1B1CD0BAB71}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Sites tétraédriques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Sites octaédriques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Population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8 </a:t>
                      </a:r>
                      <a:r>
                        <a:rPr lang="fr">
                          <a:solidFill>
                            <a:schemeClr val="dk1"/>
                          </a:solidFill>
                        </a:rPr>
                        <a:t> (centre des 8 cubes d’arête a/2)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4</a:t>
                      </a:r>
                      <a:r>
                        <a:rPr lang="fr">
                          <a:solidFill>
                            <a:schemeClr val="dk1"/>
                          </a:solidFill>
                        </a:rPr>
                        <a:t>(centre+milieu d’arêtes)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Coordinence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4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6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Habitabilité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</a:t>
                      </a:r>
                      <a:r>
                        <a:rPr baseline="-25000" lang="fr"/>
                        <a:t>t</a:t>
                      </a:r>
                      <a:r>
                        <a:rPr lang="fr"/>
                        <a:t> = 0.225r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</a:t>
                      </a:r>
                      <a:r>
                        <a:rPr baseline="-25000" lang="fr"/>
                        <a:t>o</a:t>
                      </a:r>
                      <a:r>
                        <a:rPr lang="fr"/>
                        <a:t>=0.414r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alliages métalliques d’insertion: l’acier</a:t>
            </a:r>
            <a:endParaRPr/>
          </a:p>
        </p:txBody>
      </p:sp>
      <p:graphicFrame>
        <p:nvGraphicFramePr>
          <p:cNvPr id="66" name="Google Shape;66;p15"/>
          <p:cNvGraphicFramePr/>
          <p:nvPr/>
        </p:nvGraphicFramePr>
        <p:xfrm>
          <a:off x="447500" y="166185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{0CF1E7AE-9A56-4919-BF35-C1B1CD0BAB71}</a:tableStyleId>
              </a:tblPr>
              <a:tblGrid>
                <a:gridCol w="1676950"/>
                <a:gridCol w="1676950"/>
                <a:gridCol w="1676950"/>
                <a:gridCol w="1676950"/>
                <a:gridCol w="1676950"/>
              </a:tblGrid>
              <a:tr h="701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Pourcentage de carbone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&lt; 0.25%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0.25 à 0.7%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0.8 à 1.5%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&gt;2%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</a:tr>
              <a:tr h="946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Propriétés de l’acier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Plus résistant, reste malléable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Plus résistant, facile à usiner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Encore plus résistant, cassant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Lourd, très dur, très cassant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946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Utilisation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Carrosserie de voiture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Vis, boulons, grilles de clôtures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Outils de découpe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Fonte décorative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cristaux covalents : le carbone sous toutes ces formes</a:t>
            </a:r>
            <a:endParaRPr/>
          </a:p>
        </p:txBody>
      </p:sp>
      <p:graphicFrame>
        <p:nvGraphicFramePr>
          <p:cNvPr id="72" name="Google Shape;72;p16"/>
          <p:cNvGraphicFramePr/>
          <p:nvPr/>
        </p:nvGraphicFramePr>
        <p:xfrm>
          <a:off x="952500" y="1619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{0CF1E7AE-9A56-4919-BF35-C1B1CD0BAB71}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Diamant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Graphite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Fullerène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Température de changement d’état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3 500°C (fusion)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3 642 °C (sublimation)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Dureté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Extrêmement dur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Friable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Aspect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Transparent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Noir opaque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Propriétés électriques et thermiques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Isolant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Conducteur dans deux directions et isolant dans la troisième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" name="Google Shape;77;p17"/>
          <p:cNvGraphicFramePr/>
          <p:nvPr/>
        </p:nvGraphicFramePr>
        <p:xfrm>
          <a:off x="93525" y="-40264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{0CF1E7AE-9A56-4919-BF35-C1B1CD0BAB71}</a:tableStyleId>
              </a:tblPr>
              <a:tblGrid>
                <a:gridCol w="946300"/>
                <a:gridCol w="1197350"/>
                <a:gridCol w="1267400"/>
                <a:gridCol w="922950"/>
                <a:gridCol w="973475"/>
                <a:gridCol w="878925"/>
                <a:gridCol w="1126650"/>
                <a:gridCol w="1418950"/>
              </a:tblGrid>
              <a:tr h="723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Exemples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Cohésion du cristal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Direction des liaisons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Energie des liaison (kJ/mol)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T</a:t>
                      </a:r>
                      <a:r>
                        <a:rPr baseline="-25000" lang="fr"/>
                        <a:t>f</a:t>
                      </a:r>
                      <a:r>
                        <a:rPr lang="fr"/>
                        <a:t> et T</a:t>
                      </a:r>
                      <a:r>
                        <a:rPr baseline="-25000" lang="fr"/>
                        <a:t>éb</a:t>
                      </a:r>
                      <a:endParaRPr baseline="-250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Conductivité électrique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Propriétés physiques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1C232">
                        <a:alpha val="49190"/>
                      </a:srgbClr>
                    </a:solidFill>
                  </a:tcPr>
                </a:tc>
              </a:tr>
              <a:tr h="80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Cristaux métalliques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Fer, cuivre,or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“mer d’électron” délocalisée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NON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100-800 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Généralement élevée (~10</a:t>
                      </a:r>
                      <a:r>
                        <a:rPr baseline="30000" lang="fr" sz="1200"/>
                        <a:t>3</a:t>
                      </a:r>
                      <a:r>
                        <a:rPr lang="fr" sz="1200"/>
                        <a:t>°C)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Bon conducteurs (de l’ordre de 10</a:t>
                      </a:r>
                      <a:r>
                        <a:rPr baseline="30000" lang="fr" sz="1200"/>
                        <a:t>7</a:t>
                      </a:r>
                      <a:r>
                        <a:rPr lang="fr" sz="1200"/>
                        <a:t>S/m)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Solides dures mais malléables et ductiles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80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Cristaux covalents 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Carbone (diamant, grpahite), Silice SiO</a:t>
                      </a:r>
                      <a:r>
                        <a:rPr baseline="-25000" lang="fr" sz="1200"/>
                        <a:t>2</a:t>
                      </a:r>
                      <a:endParaRPr baseline="-25000"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Liaisons covalents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OUI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200-800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Très élevées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(~10</a:t>
                      </a:r>
                      <a:r>
                        <a:rPr baseline="30000" lang="fr" sz="12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fr" sz="1200">
                          <a:solidFill>
                            <a:schemeClr val="dk1"/>
                          </a:solidFill>
                        </a:rPr>
                        <a:t>°C)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Généralement isolant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Solides durs et fragiles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964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Cristaux ioniques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Chlorure de sodium (NaCl), Oxyde de magnésium (MgO)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Forces coulombiennes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NON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100-600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Elevées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(~10</a:t>
                      </a:r>
                      <a:r>
                        <a:rPr baseline="30000" lang="fr" sz="12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fr" sz="1200">
                          <a:solidFill>
                            <a:schemeClr val="dk1"/>
                          </a:solidFill>
                        </a:rPr>
                        <a:t>°C-10</a:t>
                      </a:r>
                      <a:r>
                        <a:rPr baseline="30000" lang="fr" sz="12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fr" sz="1200">
                          <a:solidFill>
                            <a:schemeClr val="dk1"/>
                          </a:solidFill>
                        </a:rPr>
                        <a:t>°C)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Isolant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Solides durs et fragiles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964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Cristaux moléculaires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Diiode, Eau, Dioxyde de carbone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Interactions de Van Der Waals et liaisons hydrogènes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NON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5-30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Faibles (&lt;100°C)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Isolant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Gaz, liquides ou solide. Les solides sont mous souvent fragiles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8" name="Google Shape;78;p17"/>
          <p:cNvGraphicFramePr/>
          <p:nvPr/>
        </p:nvGraphicFramePr>
        <p:xfrm>
          <a:off x="0" y="11706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{0CF1E7AE-9A56-4919-BF35-C1B1CD0BAB71}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811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Cristaux métalliques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Cristaux ioniques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Cristaux covalents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Cristaux moléculaires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</a:tr>
              <a:tr h="1217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Exemples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Fer, cuivre,or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Chlorure de sodium (NaCl), Oxyde de magnésium (MgO)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Carbone (diamant, grpahite), Silice SiO</a:t>
                      </a:r>
                      <a:r>
                        <a:rPr baseline="-25000" lang="fr" sz="1200">
                          <a:solidFill>
                            <a:schemeClr val="dk1"/>
                          </a:solidFill>
                        </a:rPr>
                        <a:t>2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Diiode, Eau, Dioxyde de carbone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50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Types de liaisons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Métalliques (électrons délocalisés)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Ioniques (entre cations et anions)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Covalente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De Van der Waals, plus forte si liaison H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50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Température de fusion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Elevé </a:t>
                      </a:r>
                      <a:r>
                        <a:rPr lang="fr" sz="1200">
                          <a:solidFill>
                            <a:schemeClr val="dk1"/>
                          </a:solidFill>
                        </a:rPr>
                        <a:t>(~10</a:t>
                      </a:r>
                      <a:r>
                        <a:rPr baseline="30000" lang="fr" sz="12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fr" sz="1200">
                          <a:solidFill>
                            <a:schemeClr val="dk1"/>
                          </a:solidFill>
                        </a:rPr>
                        <a:t>°C)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Assez é</a:t>
                      </a:r>
                      <a:r>
                        <a:rPr lang="fr" sz="1200">
                          <a:solidFill>
                            <a:schemeClr val="dk1"/>
                          </a:solidFill>
                        </a:rPr>
                        <a:t>levées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(~10</a:t>
                      </a:r>
                      <a:r>
                        <a:rPr baseline="30000" lang="fr" sz="12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fr" sz="1200">
                          <a:solidFill>
                            <a:schemeClr val="dk1"/>
                          </a:solidFill>
                        </a:rPr>
                        <a:t>°C-10</a:t>
                      </a:r>
                      <a:r>
                        <a:rPr baseline="30000" lang="fr" sz="12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fr" sz="1200">
                          <a:solidFill>
                            <a:schemeClr val="dk1"/>
                          </a:solidFill>
                        </a:rPr>
                        <a:t>°C)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Très élevées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(~10</a:t>
                      </a:r>
                      <a:r>
                        <a:rPr baseline="30000" lang="fr" sz="12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fr" sz="1200">
                          <a:solidFill>
                            <a:schemeClr val="dk1"/>
                          </a:solidFill>
                        </a:rPr>
                        <a:t>°C)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200">
                          <a:solidFill>
                            <a:schemeClr val="dk1"/>
                          </a:solidFill>
                        </a:rPr>
                        <a:t>Faibles (&lt;100°C)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50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Propriétés mécaniques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Dur, malléable;ductile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Dur mais cassant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Dur et peu malléable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Fragile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50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Propriétés électriques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Conducteur Isolant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Isolant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Le plus souvent isolant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Isolant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50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Propriétés de solubilisation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Insoluble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Très soluble dans les solvants polaires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Insoluble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Très soluble dans un solvant adéquat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Google Shape;83;p18"/>
          <p:cNvGraphicFramePr/>
          <p:nvPr/>
        </p:nvGraphicFramePr>
        <p:xfrm>
          <a:off x="952500" y="1619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{0CF1E7AE-9A56-4919-BF35-C1B1CD0BAB71}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Rayon métallique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Rayon Covalent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Rayon ionique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Rayon de Van Der Waals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491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2649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90" name="Google Shape;90;p19"/>
          <p:cNvGraphicFramePr/>
          <p:nvPr/>
        </p:nvGraphicFramePr>
        <p:xfrm>
          <a:off x="952500" y="1619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{0CF1E7AE-9A56-4919-BF35-C1B1CD0BAB71}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Fer α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Fer γ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Température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&lt; 912°C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912°C&lt;T&lt;1400°C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Maille cristalline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CS (cubique simple)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CFC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Population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4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Masse volumique (g/cm</a:t>
                      </a:r>
                      <a:r>
                        <a:rPr baseline="30000" lang="fr"/>
                        <a:t>3</a:t>
                      </a:r>
                      <a:r>
                        <a:rPr lang="fr"/>
                        <a:t>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7.87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8.21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Propriétés physiques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Doux, malléable, magnétique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Paramagnétique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