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comments+xml" PartName="/ppt/comments/comment2.xml"/>
  <Override ContentType="application/vnd.openxmlformats-officedocument.presentationml.comments+xml" PartName="/ppt/comments/comment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Author clrIdx="0" id="0" initials="" lastIdx="7" name="Maud Viallet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5794895-34B5-4ABA-B706-825079E8E042}">
  <a:tblStyle styleId="{35794895-34B5-4ABA-B706-825079E8E04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5" Type="http://schemas.openxmlformats.org/officeDocument/2006/relationships/commentAuthors" Target="commentAuthors.xml"/><Relationship Id="rId6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1" dt="2022-05-31T09:09:10.471">
    <p:pos x="3375" y="633"/>
    <p:text>vert de gris wiki</p:text>
  </p:cm>
</p:cmLst>
</file>

<file path=ppt/comments/comment2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2" dt="2022-05-31T08:36:57.111">
    <p:pos x="96" y="1494"/>
    <p:text>wikipédia : effondrement du silver bridge à la suite de la corrosion des poutrelles métalliques</p:text>
  </p:cm>
  <p:cm authorId="0" idx="3" dt="2022-05-31T08:35:37.548">
    <p:pos x="1578" y="1494"/>
    <p:text>zingage wikipédia</p:text>
  </p:cm>
</p:cmLst>
</file>

<file path=ppt/comments/comment3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m authorId="0" idx="4" dt="2022-05-31T08:45:33.534">
    <p:pos x="1999" y="1785"/>
    <p:text>acier inoxydable (world stainless)</p:text>
  </p:cm>
  <p:cm authorId="0" idx="5" dt="2022-05-31T08:30:41.429">
    <p:pos x="2306" y="96"/>
    <p:text>wikipédia</p:text>
  </p:cm>
  <p:cm authorId="0" idx="6" dt="2022-05-31T08:31:06.569">
    <p:pos x="96" y="1785"/>
    <p:text>wikipédia</p:text>
  </p:cm>
  <p:cm authorId="0" idx="7" dt="2022-05-31T08:28:55.522">
    <p:pos x="96" y="96"/>
    <p:text>metal protection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2fbb16906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2fbb16906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2fbb169069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2fbb16906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12fbb169069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12fbb169069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fbb16906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2fbb16906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f8c7d8a2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f8c7d8a2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fbb16906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2fbb16906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comments" Target="../comments/comment1.xml"/><Relationship Id="rId4" Type="http://schemas.openxmlformats.org/officeDocument/2006/relationships/image" Target="../media/image1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comments" Target="../comments/comment2.xml"/><Relationship Id="rId4" Type="http://schemas.openxmlformats.org/officeDocument/2006/relationships/image" Target="../media/image2.png"/><Relationship Id="rId5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comments" Target="../comments/comment3.xml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10.png"/><Relationship Id="rId7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Corrosion humide des métaux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325" y="4733650"/>
            <a:ext cx="4267200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43725" y="4733650"/>
            <a:ext cx="4447025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58350" y="1006200"/>
            <a:ext cx="2790825" cy="279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7">
            <a:alphaModFix/>
          </a:blip>
          <a:srcRect b="0" l="46683" r="0" t="0"/>
          <a:stretch/>
        </p:blipFill>
        <p:spPr>
          <a:xfrm>
            <a:off x="1464000" y="225275"/>
            <a:ext cx="3108001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7">
            <a:alphaModFix/>
          </a:blip>
          <a:srcRect b="0" l="0" r="52123" t="0"/>
          <a:stretch/>
        </p:blipFill>
        <p:spPr>
          <a:xfrm>
            <a:off x="1622588" y="2418425"/>
            <a:ext cx="2790826" cy="206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2371725"/>
            <a:ext cx="2200275" cy="158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05075" y="2371725"/>
            <a:ext cx="3929064" cy="2619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591550" cy="301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3324225"/>
            <a:ext cx="7570390" cy="1666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3356374" cy="252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61174" y="152400"/>
            <a:ext cx="314325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834125"/>
            <a:ext cx="2870168" cy="2156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74968" y="2834125"/>
            <a:ext cx="5548095" cy="215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9" name="Google Shape;89;p18"/>
          <p:cNvGraphicFramePr/>
          <p:nvPr/>
        </p:nvGraphicFramePr>
        <p:xfrm>
          <a:off x="952500" y="16192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{35794895-34B5-4ABA-B706-825079E8E042}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Contact entre deux métaux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Boulon de fer sur une plaque de Cuivre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" name="Google Shape;94;p19"/>
          <p:cNvGraphicFramePr/>
          <p:nvPr/>
        </p:nvGraphicFramePr>
        <p:xfrm>
          <a:off x="137150" y="-42976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{35794895-34B5-4ABA-B706-825079E8E042}</a:tableStyleId>
              </a:tblPr>
              <a:tblGrid>
                <a:gridCol w="1866825"/>
                <a:gridCol w="1866825"/>
                <a:gridCol w="1866825"/>
                <a:gridCol w="1866825"/>
                <a:gridCol w="1866825"/>
              </a:tblGrid>
              <a:tr h="69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>
                        <a:alpha val="637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Principe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>
                        <a:alpha val="637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Domaine d’application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>
                        <a:alpha val="637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Avantages 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>
                        <a:alpha val="637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Inconvénients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>
                        <a:alpha val="63779"/>
                      </a:srgbClr>
                    </a:solidFill>
                  </a:tcPr>
                </a:tc>
              </a:tr>
              <a:tr h="69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Passivation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>
                        <a:alpha val="637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Le métal s’oxyde en un de ces oxydes ou hydroxyde qui est solide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>
                        <a:alpha val="39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Certains aciers inoxydables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>
                        <a:alpha val="39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Processus qui s’entretient en cas de rayure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>
                        <a:alpha val="39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Pas applicable pour tous les métaux (la rouille)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>
                        <a:alpha val="39460"/>
                      </a:srgbClr>
                    </a:solidFill>
                  </a:tcPr>
                </a:tc>
              </a:tr>
              <a:tr h="118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Revêtement non métallique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>
                        <a:alpha val="637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le métal est physiquement séparé du milieu oxydant (peinture, laquage,etc)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>
                        <a:alpha val="39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Tour d’Eiffel (fer)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>
                        <a:alpha val="39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Moins cher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>
                        <a:alpha val="39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Une fissure provoque la corrosion sous le revêtement 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Renouvellement de la couche de peinture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>
                        <a:alpha val="39460"/>
                      </a:srgbClr>
                    </a:solidFill>
                  </a:tcPr>
                </a:tc>
              </a:tr>
              <a:tr h="1911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Revêtement métallique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>
                        <a:alpha val="637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Par électrolyse ou plonger dans un métal fondu (galvanisation par exemple)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>
                        <a:alpha val="39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Signalétique routières, portails, vérandas, Silo,etc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>
                        <a:alpha val="39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Zn ou Sn est plus réducteur que le fer donc si lui qui s’oxyde même après une rayure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>
                        <a:alpha val="39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Consomme de </a:t>
                      </a:r>
                      <a:r>
                        <a:rPr lang="fr"/>
                        <a:t>l'énergie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>
                        <a:alpha val="39460"/>
                      </a:srgbClr>
                    </a:solidFill>
                  </a:tcPr>
                </a:tc>
              </a:tr>
              <a:tr h="1181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Anode sacrificielle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>
                        <a:alpha val="637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le métal est relié par un métal plus réducteur 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>
                        <a:alpha val="39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C</a:t>
                      </a:r>
                      <a:r>
                        <a:rPr lang="fr"/>
                        <a:t>oque</a:t>
                      </a:r>
                      <a:r>
                        <a:rPr lang="fr"/>
                        <a:t> de bateau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>
                        <a:alpha val="39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Pas besoin de recouvrir l’ensemble du métal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>
                        <a:alpha val="394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</a:rPr>
                        <a:t>Il faut remplacer l’anode lorsqu’elle est totalement dissoute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>
                        <a:alpha val="39460"/>
                      </a:srgbClr>
                    </a:solidFill>
                  </a:tcPr>
                </a:tc>
              </a:tr>
              <a:tr h="695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En imposant un courant (plus rare)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>
                        <a:alpha val="637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le potentiel du métal est amené dans sa zone d’immunité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>
                        <a:alpha val="637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Ouvrages </a:t>
                      </a:r>
                      <a:r>
                        <a:rPr lang="fr"/>
                        <a:t>enterrés</a:t>
                      </a:r>
                      <a:r>
                        <a:rPr lang="fr"/>
                        <a:t> (canalisations) ou immergés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>
                        <a:alpha val="637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Surface à couvrir grande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>
                        <a:alpha val="6377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/>
                        <a:t>Consomme de l’énergie</a:t>
                      </a:r>
                      <a:endParaRPr/>
                    </a:p>
                  </a:txBody>
                  <a:tcPr marT="91425" marB="91425" marR="91425" marL="91425">
                    <a:solidFill>
                      <a:srgbClr val="F1C232">
                        <a:alpha val="63779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