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BF343F-933C-4106-A137-FA6C387289F9}">
  <a:tblStyle styleId="{BFBF343F-933C-4106-A137-FA6C387289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bca87353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bca87353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bca87353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bca87353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bca87353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bca87353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bca87353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bca87353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bca87353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bca87353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bca8735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bca8735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bca8735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bca8735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bca87353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bca87353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bca87353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bca87353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bca87353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bca87353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bca87353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bca87353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bca87353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bca87353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bca87353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bca87353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LC-26-Relations structure des entités - propriétés physiques macroscopiques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Maud Viallet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9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Miscibilité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350" y="962850"/>
            <a:ext cx="5560142" cy="14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1981125" y="962838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Acide Oléique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1163925" y="3081638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Eau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923" y="3585875"/>
            <a:ext cx="1113526" cy="769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2"/>
          <p:cNvCxnSpPr/>
          <p:nvPr/>
        </p:nvCxnSpPr>
        <p:spPr>
          <a:xfrm>
            <a:off x="6965150" y="1089050"/>
            <a:ext cx="90600" cy="13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22"/>
          <p:cNvCxnSpPr/>
          <p:nvPr/>
        </p:nvCxnSpPr>
        <p:spPr>
          <a:xfrm flipH="1">
            <a:off x="6803200" y="1093950"/>
            <a:ext cx="81000" cy="1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22"/>
          <p:cNvCxnSpPr/>
          <p:nvPr/>
        </p:nvCxnSpPr>
        <p:spPr>
          <a:xfrm flipH="1" rot="10800000">
            <a:off x="7205675" y="1826150"/>
            <a:ext cx="1095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2"/>
          <p:cNvCxnSpPr/>
          <p:nvPr/>
        </p:nvCxnSpPr>
        <p:spPr>
          <a:xfrm>
            <a:off x="7205675" y="1594588"/>
            <a:ext cx="10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7250" y="3585875"/>
            <a:ext cx="149297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6617250" y="3056650"/>
            <a:ext cx="87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Ethanol</a:t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1981125" y="1383075"/>
            <a:ext cx="4924500" cy="955800"/>
          </a:xfrm>
          <a:prstGeom prst="flowChartConnector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4033625" y="96285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FF"/>
                </a:solidFill>
              </a:rPr>
              <a:t>Chaine carbonée = hydrophobe</a:t>
            </a:r>
            <a:endParaRPr>
              <a:solidFill>
                <a:srgbClr val="FF00FF"/>
              </a:solidFill>
            </a:endParaRPr>
          </a:p>
        </p:txBody>
      </p:sp>
      <p:cxnSp>
        <p:nvCxnSpPr>
          <p:cNvPr id="134" name="Google Shape;134;p22"/>
          <p:cNvCxnSpPr/>
          <p:nvPr/>
        </p:nvCxnSpPr>
        <p:spPr>
          <a:xfrm>
            <a:off x="7558984" y="3790650"/>
            <a:ext cx="2196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2"/>
          <p:cNvCxnSpPr/>
          <p:nvPr/>
        </p:nvCxnSpPr>
        <p:spPr>
          <a:xfrm>
            <a:off x="7558984" y="4124025"/>
            <a:ext cx="2196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19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Tableau récapitulatif</a:t>
            </a:r>
            <a:endParaRPr/>
          </a:p>
        </p:txBody>
      </p:sp>
      <p:graphicFrame>
        <p:nvGraphicFramePr>
          <p:cNvPr id="141" name="Google Shape;141;p23"/>
          <p:cNvGraphicFramePr/>
          <p:nvPr/>
        </p:nvGraphicFramePr>
        <p:xfrm>
          <a:off x="98700" y="7700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{BFBF343F-933C-4106-A137-FA6C387289F9}</a:tableStyleId>
              </a:tblPr>
              <a:tblGrid>
                <a:gridCol w="3379650"/>
                <a:gridCol w="1874700"/>
                <a:gridCol w="2255700"/>
                <a:gridCol w="1436550"/>
              </a:tblGrid>
              <a:tr h="50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Polarité de la molécule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Pouvoir dispersant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Proticité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Eau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(𝜺</a:t>
                      </a:r>
                      <a:r>
                        <a:rPr baseline="-25000" lang="fr"/>
                        <a:t>r </a:t>
                      </a:r>
                      <a:r>
                        <a:rPr lang="fr"/>
                        <a:t>=78,5)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Ethanol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=24,3)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Ether diéthylique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=5,7)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Toluène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=2,4)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DMSO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=38,9)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425" y="1435475"/>
            <a:ext cx="588675" cy="40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962" y="2038350"/>
            <a:ext cx="805600" cy="30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0448" y="2536424"/>
            <a:ext cx="1440154" cy="4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0451" y="3605650"/>
            <a:ext cx="815050" cy="4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7">
            <a:alphaModFix/>
          </a:blip>
          <a:srcRect b="0" l="26113" r="26294" t="19575"/>
          <a:stretch/>
        </p:blipFill>
        <p:spPr>
          <a:xfrm rot="5400000">
            <a:off x="1554750" y="2846149"/>
            <a:ext cx="519049" cy="877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7620000" y="400050"/>
            <a:ext cx="1440300" cy="409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19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Tableau récapitulatif</a:t>
            </a:r>
            <a:endParaRPr/>
          </a:p>
        </p:txBody>
      </p:sp>
      <p:graphicFrame>
        <p:nvGraphicFramePr>
          <p:cNvPr id="153" name="Google Shape;153;p24"/>
          <p:cNvGraphicFramePr/>
          <p:nvPr/>
        </p:nvGraphicFramePr>
        <p:xfrm>
          <a:off x="98700" y="7700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{BFBF343F-933C-4106-A137-FA6C387289F9}</a:tableStyleId>
              </a:tblPr>
              <a:tblGrid>
                <a:gridCol w="3379650"/>
                <a:gridCol w="1874700"/>
                <a:gridCol w="2255700"/>
                <a:gridCol w="1436550"/>
              </a:tblGrid>
              <a:tr h="50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Caractère ionisant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Caractère</a:t>
                      </a:r>
                      <a:r>
                        <a:rPr lang="fr"/>
                        <a:t> dispersant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Caractère protogène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Eau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(𝞵= 1.8 D)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(𝜺</a:t>
                      </a:r>
                      <a:r>
                        <a:rPr baseline="-25000" lang="fr"/>
                        <a:t>r </a:t>
                      </a:r>
                      <a:r>
                        <a:rPr lang="fr"/>
                        <a:t>=78,5)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Ethanol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(𝞵= 1.7 D)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=24,3)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Acide éthanoïque 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(𝞵= 1.5 D)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=1,5)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DMSO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(𝞵= 3.9 D)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=48,9)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Ether diéthylique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(𝞵= 1.1 D)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=5,7)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FF00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Toluène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(𝞵= 0.4 D)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=2,4)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425" y="1435475"/>
            <a:ext cx="588675" cy="40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962" y="2038350"/>
            <a:ext cx="805600" cy="30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1198" y="3614087"/>
            <a:ext cx="1440154" cy="4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1201" y="3047750"/>
            <a:ext cx="815050" cy="4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7">
            <a:alphaModFix/>
          </a:blip>
          <a:srcRect b="0" l="26113" r="26294" t="19575"/>
          <a:stretch/>
        </p:blipFill>
        <p:spPr>
          <a:xfrm rot="5400000">
            <a:off x="1216600" y="3923324"/>
            <a:ext cx="519049" cy="87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3645" y="2468724"/>
            <a:ext cx="66490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Réaction de Cannizzaro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25039" l="0" r="21216" t="51674"/>
          <a:stretch/>
        </p:blipFill>
        <p:spPr>
          <a:xfrm>
            <a:off x="469325" y="1968400"/>
            <a:ext cx="7997175" cy="19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Exemples dans la vie quotidienne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9912" r="14593" t="0"/>
          <a:stretch/>
        </p:blipFill>
        <p:spPr>
          <a:xfrm>
            <a:off x="1718575" y="1340775"/>
            <a:ext cx="143822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77875" y="4070900"/>
            <a:ext cx="20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Sirop de menthe + eau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225" y="1906854"/>
            <a:ext cx="2909599" cy="19392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391675" y="3997800"/>
            <a:ext cx="21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Huile d’olive + vinaigre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Identifier les interactions dominantes à partir de la structures microscopiques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Prévoir la miscibilité de deux espèces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Prévoir la solubilité d’un soluté dans un solvant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Déterminer le solvant adéquat pour réaliser une extraction liquide-liquide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13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Electronégativité des éléments du tableau périodique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(Echelle de Pauling)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325" y="1243275"/>
            <a:ext cx="722947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19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Tableau récapitulatif</a:t>
            </a:r>
            <a:endParaRPr/>
          </a:p>
        </p:txBody>
      </p:sp>
      <p:graphicFrame>
        <p:nvGraphicFramePr>
          <p:cNvPr id="90" name="Google Shape;90;p19"/>
          <p:cNvGraphicFramePr/>
          <p:nvPr/>
        </p:nvGraphicFramePr>
        <p:xfrm>
          <a:off x="98700" y="7700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{BFBF343F-933C-4106-A137-FA6C387289F9}</a:tableStyleId>
              </a:tblPr>
              <a:tblGrid>
                <a:gridCol w="3379650"/>
                <a:gridCol w="1874700"/>
                <a:gridCol w="2255700"/>
                <a:gridCol w="1436550"/>
              </a:tblGrid>
              <a:tr h="50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Polarité de la molécule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Pouvoir dispersant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Proticité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Eau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(</a:t>
                      </a:r>
                      <a:r>
                        <a:rPr lang="fr"/>
                        <a:t>𝜺</a:t>
                      </a:r>
                      <a:r>
                        <a:rPr baseline="-25000" lang="fr"/>
                        <a:t>r </a:t>
                      </a:r>
                      <a:r>
                        <a:rPr lang="fr"/>
                        <a:t>=78,5)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Ethanol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=24,3)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Ether diéthylique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=5,7)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Toluène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=2,4)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DMSO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(𝜺</a:t>
                      </a:r>
                      <a:r>
                        <a:rPr baseline="-25000" lang="fr">
                          <a:solidFill>
                            <a:schemeClr val="dk1"/>
                          </a:solidFill>
                        </a:rPr>
                        <a:t>r 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=38,9)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425" y="1435475"/>
            <a:ext cx="588675" cy="40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962" y="2038350"/>
            <a:ext cx="805600" cy="30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0448" y="2536424"/>
            <a:ext cx="1440154" cy="4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0451" y="3605650"/>
            <a:ext cx="815050" cy="4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7">
            <a:alphaModFix/>
          </a:blip>
          <a:srcRect b="0" l="26113" r="26294" t="19575"/>
          <a:stretch/>
        </p:blipFill>
        <p:spPr>
          <a:xfrm rot="5400000">
            <a:off x="1554750" y="2846149"/>
            <a:ext cx="519049" cy="8771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5353050" y="285750"/>
            <a:ext cx="3791100" cy="421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0" y="462149"/>
            <a:ext cx="9118195" cy="22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352000" y="353238"/>
            <a:ext cx="702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/>
              <a:t>Acide Oléique</a:t>
            </a:r>
            <a:endParaRPr sz="1900"/>
          </a:p>
        </p:txBody>
      </p:sp>
      <p:sp>
        <p:nvSpPr>
          <p:cNvPr id="107" name="Google Shape;107;p21"/>
          <p:cNvSpPr txBox="1"/>
          <p:nvPr/>
        </p:nvSpPr>
        <p:spPr>
          <a:xfrm>
            <a:off x="310775" y="2776000"/>
            <a:ext cx="853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Eau</a:t>
            </a:r>
            <a:endParaRPr sz="1700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125" y="3462900"/>
            <a:ext cx="1946749" cy="119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1"/>
          <p:cNvCxnSpPr/>
          <p:nvPr/>
        </p:nvCxnSpPr>
        <p:spPr>
          <a:xfrm>
            <a:off x="8053125" y="718000"/>
            <a:ext cx="105000" cy="18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21"/>
          <p:cNvCxnSpPr/>
          <p:nvPr/>
        </p:nvCxnSpPr>
        <p:spPr>
          <a:xfrm flipH="1">
            <a:off x="7765050" y="718000"/>
            <a:ext cx="92100" cy="186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21"/>
          <p:cNvCxnSpPr/>
          <p:nvPr/>
        </p:nvCxnSpPr>
        <p:spPr>
          <a:xfrm flipH="1" rot="10800000">
            <a:off x="8365100" y="1865925"/>
            <a:ext cx="167700" cy="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21"/>
          <p:cNvCxnSpPr/>
          <p:nvPr/>
        </p:nvCxnSpPr>
        <p:spPr>
          <a:xfrm>
            <a:off x="8365100" y="1518975"/>
            <a:ext cx="15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127" y="3417075"/>
            <a:ext cx="3043075" cy="11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5461113" y="2760700"/>
            <a:ext cx="149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/>
              <a:t>Ethanol</a:t>
            </a:r>
            <a:endParaRPr sz="1900"/>
          </a:p>
        </p:txBody>
      </p:sp>
      <p:cxnSp>
        <p:nvCxnSpPr>
          <p:cNvPr id="115" name="Google Shape;115;p21"/>
          <p:cNvCxnSpPr/>
          <p:nvPr/>
        </p:nvCxnSpPr>
        <p:spPr>
          <a:xfrm>
            <a:off x="7380637" y="3822012"/>
            <a:ext cx="4473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21"/>
          <p:cNvCxnSpPr/>
          <p:nvPr/>
        </p:nvCxnSpPr>
        <p:spPr>
          <a:xfrm>
            <a:off x="7380637" y="4481253"/>
            <a:ext cx="4473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