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1f9e0ffd1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1f9e0ffd1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11f9e0ffd1d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11f9e0ffd1d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11f9e0ffd1d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11f9e0ffd1d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11f9e0ffd1d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11f9e0ffd1d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1f9e0ffd1d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11f9e0ffd1d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11f9e0ffd1d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11f9e0ffd1d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11f9e0ffd1d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11f9e0ffd1d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LP-Frottements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Maud Viallet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I.1.Contact entre deux solides</a:t>
            </a:r>
            <a:endParaRPr/>
          </a:p>
        </p:txBody>
      </p:sp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1975" y="1536925"/>
            <a:ext cx="8820050" cy="206965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/>
          <p:nvPr/>
        </p:nvSpPr>
        <p:spPr>
          <a:xfrm>
            <a:off x="635125" y="3800375"/>
            <a:ext cx="2092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Contact surfacique</a:t>
            </a:r>
            <a:endParaRPr/>
          </a:p>
        </p:txBody>
      </p:sp>
      <p:sp>
        <p:nvSpPr>
          <p:cNvPr id="63" name="Google Shape;63;p14"/>
          <p:cNvSpPr txBox="1"/>
          <p:nvPr/>
        </p:nvSpPr>
        <p:spPr>
          <a:xfrm>
            <a:off x="3796625" y="3800375"/>
            <a:ext cx="1655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Contact linéique</a:t>
            </a:r>
            <a:endParaRPr/>
          </a:p>
        </p:txBody>
      </p:sp>
      <p:sp>
        <p:nvSpPr>
          <p:cNvPr id="64" name="Google Shape;64;p14"/>
          <p:cNvSpPr txBox="1"/>
          <p:nvPr/>
        </p:nvSpPr>
        <p:spPr>
          <a:xfrm>
            <a:off x="6614425" y="3800375"/>
            <a:ext cx="1655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Contact ponctuel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I.3.Exemples : Plan incliné</a:t>
            </a: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00688" y="1105700"/>
            <a:ext cx="4542624" cy="3892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II.1.Coefficient de </a:t>
            </a:r>
            <a:r>
              <a:rPr lang="fr"/>
              <a:t>traînée</a:t>
            </a:r>
            <a:endParaRPr/>
          </a:p>
        </p:txBody>
      </p:sp>
      <p:pic>
        <p:nvPicPr>
          <p:cNvPr id="76" name="Google Shape;7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0125"/>
            <a:ext cx="8839199" cy="2663868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6"/>
          <p:cNvSpPr txBox="1"/>
          <p:nvPr/>
        </p:nvSpPr>
        <p:spPr>
          <a:xfrm>
            <a:off x="6184700" y="4743300"/>
            <a:ext cx="2856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Source : femto-physique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II.1.Coefficient de traînée</a:t>
            </a:r>
            <a:endParaRPr/>
          </a:p>
        </p:txBody>
      </p:sp>
      <p:pic>
        <p:nvPicPr>
          <p:cNvPr id="83" name="Google Shape;8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0125"/>
            <a:ext cx="8839199" cy="3600778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7"/>
          <p:cNvSpPr txBox="1"/>
          <p:nvPr/>
        </p:nvSpPr>
        <p:spPr>
          <a:xfrm>
            <a:off x="6184700" y="4743300"/>
            <a:ext cx="2856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Source : femto-physique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II.1.Coefficient de traînée</a:t>
            </a:r>
            <a:endParaRPr/>
          </a:p>
        </p:txBody>
      </p:sp>
      <p:sp>
        <p:nvSpPr>
          <p:cNvPr id="90" name="Google Shape;90;p18"/>
          <p:cNvSpPr txBox="1"/>
          <p:nvPr/>
        </p:nvSpPr>
        <p:spPr>
          <a:xfrm>
            <a:off x="4695775" y="4279300"/>
            <a:ext cx="41364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Écoulement</a:t>
            </a:r>
            <a:r>
              <a:rPr lang="fr"/>
              <a:t> laminaire autour d’un cylindre, Re=0.16</a:t>
            </a:r>
            <a:endParaRPr/>
          </a:p>
        </p:txBody>
      </p:sp>
      <p:pic>
        <p:nvPicPr>
          <p:cNvPr id="91" name="Google Shape;9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58725" y="899426"/>
            <a:ext cx="4091225" cy="3240324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8"/>
          <p:cNvSpPr txBox="1"/>
          <p:nvPr/>
        </p:nvSpPr>
        <p:spPr>
          <a:xfrm>
            <a:off x="152400" y="4034850"/>
            <a:ext cx="3738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Écoulement turbulent autour d’un cylindre, Re=10 000</a:t>
            </a:r>
            <a:endParaRPr/>
          </a:p>
        </p:txBody>
      </p:sp>
      <p:pic>
        <p:nvPicPr>
          <p:cNvPr id="93" name="Google Shape;93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170125"/>
            <a:ext cx="4543375" cy="2425869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8"/>
          <p:cNvSpPr txBox="1"/>
          <p:nvPr/>
        </p:nvSpPr>
        <p:spPr>
          <a:xfrm>
            <a:off x="6694850" y="4650450"/>
            <a:ext cx="2332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Source:Cours ESPCI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II.1.Coefficient de traînée</a:t>
            </a:r>
            <a:endParaRPr/>
          </a:p>
        </p:txBody>
      </p:sp>
      <p:pic>
        <p:nvPicPr>
          <p:cNvPr id="100" name="Google Shape;10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82263" y="1017725"/>
            <a:ext cx="6179475" cy="3820975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9"/>
          <p:cNvSpPr txBox="1"/>
          <p:nvPr/>
        </p:nvSpPr>
        <p:spPr>
          <a:xfrm>
            <a:off x="7048875" y="4743300"/>
            <a:ext cx="1991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Source : Wikipédia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fr"/>
              <a:t>II.1.Coefficient de traînée</a:t>
            </a:r>
            <a:endParaRPr/>
          </a:p>
        </p:txBody>
      </p:sp>
      <p:pic>
        <p:nvPicPr>
          <p:cNvPr id="107" name="Google Shape;107;p20"/>
          <p:cNvPicPr preferRelativeResize="0"/>
          <p:nvPr/>
        </p:nvPicPr>
        <p:blipFill rotWithShape="1">
          <a:blip r:embed="rId3">
            <a:alphaModFix/>
          </a:blip>
          <a:srcRect b="13179" l="0" r="0" t="0"/>
          <a:stretch/>
        </p:blipFill>
        <p:spPr>
          <a:xfrm>
            <a:off x="2778213" y="1121875"/>
            <a:ext cx="3587576" cy="3636424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20"/>
          <p:cNvSpPr txBox="1"/>
          <p:nvPr/>
        </p:nvSpPr>
        <p:spPr>
          <a:xfrm>
            <a:off x="7048875" y="4743300"/>
            <a:ext cx="1991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Source : Wikipédia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