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96" r:id="rId3"/>
    <p:sldId id="297" r:id="rId4"/>
    <p:sldId id="265" r:id="rId5"/>
    <p:sldId id="256" r:id="rId6"/>
    <p:sldId id="286" r:id="rId7"/>
    <p:sldId id="298" r:id="rId8"/>
    <p:sldId id="269" r:id="rId9"/>
    <p:sldId id="299" r:id="rId10"/>
    <p:sldId id="285" r:id="rId11"/>
    <p:sldId id="262" r:id="rId12"/>
    <p:sldId id="284" r:id="rId13"/>
    <p:sldId id="301" r:id="rId14"/>
    <p:sldId id="293" r:id="rId15"/>
    <p:sldId id="295" r:id="rId16"/>
    <p:sldId id="271" r:id="rId17"/>
    <p:sldId id="283" r:id="rId18"/>
    <p:sldId id="268" r:id="rId19"/>
    <p:sldId id="302" r:id="rId20"/>
    <p:sldId id="303" r:id="rId21"/>
    <p:sldId id="282" r:id="rId22"/>
    <p:sldId id="273" r:id="rId23"/>
    <p:sldId id="280" r:id="rId24"/>
    <p:sldId id="270" r:id="rId25"/>
    <p:sldId id="304" r:id="rId26"/>
    <p:sldId id="278" r:id="rId27"/>
    <p:sldId id="281" r:id="rId28"/>
    <p:sldId id="291" r:id="rId29"/>
    <p:sldId id="257" r:id="rId30"/>
    <p:sldId id="264" r:id="rId31"/>
    <p:sldId id="277" r:id="rId32"/>
    <p:sldId id="276" r:id="rId33"/>
    <p:sldId id="290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>
        <p:scale>
          <a:sx n="100" d="100"/>
          <a:sy n="100" d="100"/>
        </p:scale>
        <p:origin x="-1050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18F0BE0-2066-44E4-B4C7-69DA3D6B8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629C2E96-F5BA-4A56-9F38-887F0DBB4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39251B9A-77E7-407F-80A2-9EA4441F6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1AB1-A866-4B2A-AE58-C52D4FB4DBFA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30E3DFC4-F96F-4FD1-AA5E-12D752C1E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797C7C5-F71D-4E0D-8F66-CF22914E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8BD1-0A25-423D-A178-15EE736E1E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58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7B063FC-FF29-4E6E-AF30-031BF111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B2061008-CE3B-4D32-8128-55E1207C5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D5303A3B-EE74-4DB3-9CB4-FF97BF54F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1AB1-A866-4B2A-AE58-C52D4FB4DBFA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A00976B1-136D-44E7-88F9-8BF4A82C3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ABFCBF0-EC85-4EB3-BBA5-C279D1F94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8BD1-0A25-423D-A178-15EE736E1E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64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D1407F10-98D1-4B7C-9E3A-4A0B08D8DF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9775311F-4998-4C92-9480-2A63D02C1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CBED952F-D674-4763-A416-DE99F4C09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1AB1-A866-4B2A-AE58-C52D4FB4DBFA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4E629B8E-3706-42DF-87D3-1019E2386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90CF1616-44F6-472A-8C8B-8A3FE0246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8BD1-0A25-423D-A178-15EE736E1E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78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E962E98-1AB8-4362-B58A-549AB9694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B499F1E-098C-45B4-9D49-E9FE23879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11F8070-C30B-4E92-AE59-88F079A27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1AB1-A866-4B2A-AE58-C52D4FB4DBFA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F127C7E-FE37-4E83-B6F2-658F6B9C5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800DABC6-E38E-46BB-ACFB-3696E1F9A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8BD1-0A25-423D-A178-15EE736E1E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13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32592B2-278C-4E86-A8AB-5FDE9F46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401177AD-3859-4F91-B4C7-1C6B0E31B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FF64E57-9463-4DEB-B0E7-241E26E77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1AB1-A866-4B2A-AE58-C52D4FB4DBFA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FE709924-6570-48E0-878C-BCFC3F786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CB5BB627-16F2-4A2B-AE78-DC8043BAA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8BD1-0A25-423D-A178-15EE736E1E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55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ABE336F-80D7-44C7-8A73-CBCEF3E9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274AC05-74AC-4FA6-9CC8-3B97FCC85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0EC355C5-11F7-4F44-B12A-F64D8CB5B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29B9F9BA-1C93-4A8A-B2E4-21D78E0DD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1AB1-A866-4B2A-AE58-C52D4FB4DBFA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4491E705-E992-4BF8-BC71-0563512C5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6811C5E3-B036-4659-8FAC-5A58FED76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8BD1-0A25-423D-A178-15EE736E1E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28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54AC245-1267-4629-99CE-13846F455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9400E7CA-2A33-4130-87AD-C6C802CEF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6A39CE68-F52D-400F-8947-E4FD13532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1120BF75-0B74-4AE7-9CE5-A43C65796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FFEC1EDF-A427-46E7-9ED7-1617CCF6B2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76AC467D-070C-4CA3-9F21-C76BC5CD5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1AB1-A866-4B2A-AE58-C52D4FB4DBFA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7769EB84-39D5-45AA-98C9-13C4264BD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1D4BFBC7-AB1E-4D9C-A8FB-B45379C8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8BD1-0A25-423D-A178-15EE736E1E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26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D4357A0-A6AE-48D5-88FA-51D2DBF49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397DC0A7-4B44-4293-AE3E-BD5EF59B2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1AB1-A866-4B2A-AE58-C52D4FB4DBFA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23FDBB51-71B9-4B4A-A351-8868EC076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411DA920-C1DC-4B10-B8FA-3C3B0937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8BD1-0A25-423D-A178-15EE736E1E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622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F343E221-27CD-4D1A-B578-0346FCDAE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1AB1-A866-4B2A-AE58-C52D4FB4DBFA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6741FECD-4517-451E-9D7A-396C0D98E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BB6964E0-4514-4027-A8E0-C2E545EA0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8BD1-0A25-423D-A178-15EE736E1E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138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989B8DA-49AC-4DAE-B29C-7D1E6DC94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43829C4-B81E-4CFC-B4AD-1F2107F89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D805B786-2C52-4AE6-8EE7-0A98130E6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7099BF47-4207-4951-BAB9-59743382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1AB1-A866-4B2A-AE58-C52D4FB4DBFA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546B7C48-D11D-4D41-84C5-E656C3495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84FE65AB-FCE3-48EF-893F-163BE7F8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8BD1-0A25-423D-A178-15EE736E1E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890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CCEB7B7-5C91-49F7-9396-25CBB0666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A5A75A75-CD02-4706-A964-0EDAD4A908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FA4F8604-41B8-43D3-B6E4-B93EAB616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BDC47F19-1823-46E6-9D05-708534304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1AB1-A866-4B2A-AE58-C52D4FB4DBFA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0E0EC830-7591-4F09-A42E-F3A42ACA8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1FA70C6E-8595-4029-B8D1-4570E0EA4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8BD1-0A25-423D-A178-15EE736E1E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DADA6B0C-4BD1-465F-A25D-3CDE8B595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462EB387-D269-4B78-9B8D-9F9548D70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2CD4405-36C0-4BBF-A626-17B4140E0E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B1AB1-A866-4B2A-AE58-C52D4FB4DBFA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D21F930-0457-4334-A6C0-502E07F5E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A16EDD95-36DE-4269-91FB-08FA27FD3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E8BD1-0A25-423D-A178-15EE736E1E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32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xchem.fr/limonenermn.ht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xchem.fr/limonenermn.htm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guy-chaumeton.pagesperso-orange.fr/scphysiques2010/images07/imgB4.jp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agreg\2 LC\LC_01\sche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2" y="2224088"/>
            <a:ext cx="9478963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892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="" xmlns:a16="http://schemas.microsoft.com/office/drawing/2014/main" id="{2A5D98A6-9633-4FDB-BD78-974F3CA69C9C}"/>
                  </a:ext>
                </a:extLst>
              </p:cNvPr>
              <p:cNvSpPr txBox="1"/>
              <p:nvPr/>
            </p:nvSpPr>
            <p:spPr>
              <a:xfrm>
                <a:off x="2611223" y="386501"/>
                <a:ext cx="5854046" cy="40011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latin typeface="+mj-lt"/>
                  </a:rPr>
                  <a:t>La réaction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000" b="0" dirty="0">
                    <a:latin typeface="+mj-lt"/>
                  </a:rPr>
                  <a:t> le mélange réactionnel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2A5D98A6-9633-4FDB-BD78-974F3CA69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23" y="386501"/>
                <a:ext cx="5854046" cy="400110"/>
              </a:xfrm>
              <a:prstGeom prst="rect">
                <a:avLst/>
              </a:prstGeom>
              <a:blipFill>
                <a:blip r:embed="rId2"/>
                <a:stretch>
                  <a:fillRect t="-5882" b="-2352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A63F95E2-16A3-46DB-A8C5-3B1F768AE3D6}"/>
              </a:ext>
            </a:extLst>
          </p:cNvPr>
          <p:cNvSpPr txBox="1"/>
          <p:nvPr/>
        </p:nvSpPr>
        <p:spPr>
          <a:xfrm>
            <a:off x="2611222" y="4355763"/>
            <a:ext cx="5854045" cy="40011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+mj-lt"/>
              </a:rPr>
              <a:t>Caractérisation et contrôle de pureté 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="" xmlns:a16="http://schemas.microsoft.com/office/drawing/2014/main" id="{4C9AA3E6-F614-4DC8-8161-A9EEFDC120C1}"/>
              </a:ext>
            </a:extLst>
          </p:cNvPr>
          <p:cNvCxnSpPr>
            <a:stCxn id="2" idx="2"/>
          </p:cNvCxnSpPr>
          <p:nvPr/>
        </p:nvCxnSpPr>
        <p:spPr>
          <a:xfrm>
            <a:off x="5538246" y="786611"/>
            <a:ext cx="0" cy="392526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300CA6B6-A75C-41FE-BFEA-75512E55500E}"/>
              </a:ext>
            </a:extLst>
          </p:cNvPr>
          <p:cNvSpPr txBox="1"/>
          <p:nvPr/>
        </p:nvSpPr>
        <p:spPr>
          <a:xfrm>
            <a:off x="1894789" y="1790767"/>
            <a:ext cx="3346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+mj-lt"/>
              </a:rPr>
              <a:t>Solide : </a:t>
            </a:r>
          </a:p>
          <a:p>
            <a:r>
              <a:rPr lang="fr-FR" sz="2000" dirty="0">
                <a:latin typeface="+mj-lt"/>
              </a:rPr>
              <a:t>Filtration sous pression réduite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0AD4F347-FBE7-4741-9416-42DD913227A0}"/>
              </a:ext>
            </a:extLst>
          </p:cNvPr>
          <p:cNvSpPr txBox="1"/>
          <p:nvPr/>
        </p:nvSpPr>
        <p:spPr>
          <a:xfrm>
            <a:off x="1088793" y="5062637"/>
            <a:ext cx="3044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+mj-lt"/>
              </a:rPr>
              <a:t>Solide :</a:t>
            </a:r>
          </a:p>
          <a:p>
            <a:r>
              <a:rPr lang="fr-FR" sz="2000" dirty="0">
                <a:solidFill>
                  <a:srgbClr val="C00000"/>
                </a:solidFill>
                <a:latin typeface="+mj-lt"/>
              </a:rPr>
              <a:t>Température de fusion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="" xmlns:a16="http://schemas.microsoft.com/office/drawing/2014/main" id="{52403B39-39A3-4412-A1F6-0507C1F55352}"/>
              </a:ext>
            </a:extLst>
          </p:cNvPr>
          <p:cNvCxnSpPr>
            <a:cxnSpLocks/>
          </p:cNvCxnSpPr>
          <p:nvPr/>
        </p:nvCxnSpPr>
        <p:spPr>
          <a:xfrm>
            <a:off x="5538244" y="1579247"/>
            <a:ext cx="2" cy="1352402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="" xmlns:a16="http://schemas.microsoft.com/office/drawing/2014/main" id="{6A388C79-C4C7-409E-A6BA-025B03B2956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538244" y="3331759"/>
            <a:ext cx="1" cy="1024004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="" xmlns:a16="http://schemas.microsoft.com/office/drawing/2014/main" id="{6FEDA718-3279-47E4-9662-8858E221215E}"/>
                  </a:ext>
                </a:extLst>
              </p:cNvPr>
              <p:cNvSpPr txBox="1"/>
              <p:nvPr/>
            </p:nvSpPr>
            <p:spPr>
              <a:xfrm>
                <a:off x="2611223" y="1179137"/>
                <a:ext cx="5854045" cy="40011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smtClean="0">
                    <a:latin typeface="+mj-lt"/>
                  </a:rPr>
                  <a:t>Séparation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000" b="0" dirty="0">
                    <a:latin typeface="+mj-lt"/>
                  </a:rPr>
                  <a:t> le produit brut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FEDA718-3279-47E4-9662-8858E2212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23" y="1179137"/>
                <a:ext cx="5854045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5882" b="-2352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="" xmlns:a16="http://schemas.microsoft.com/office/drawing/2014/main" id="{B460FD19-7978-4B82-ADC0-D42513621A3C}"/>
                  </a:ext>
                </a:extLst>
              </p:cNvPr>
              <p:cNvSpPr txBox="1"/>
              <p:nvPr/>
            </p:nvSpPr>
            <p:spPr>
              <a:xfrm>
                <a:off x="2611223" y="2931649"/>
                <a:ext cx="5854045" cy="40011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>
                    <a:latin typeface="+mj-lt"/>
                  </a:rPr>
                  <a:t>P</a:t>
                </a:r>
                <a:r>
                  <a:rPr lang="fr-FR" sz="2000" smtClean="0">
                    <a:latin typeface="+mj-lt"/>
                  </a:rPr>
                  <a:t>urification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000" b="0" dirty="0">
                    <a:latin typeface="+mj-lt"/>
                  </a:rPr>
                  <a:t> le produit purifié</a:t>
                </a: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460FD19-7978-4B82-ADC0-D42513621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23" y="2931649"/>
                <a:ext cx="5854045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5882" b="-2352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321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rte&#10;&#10;Description générée automatiquement">
            <a:extLst>
              <a:ext uri="{FF2B5EF4-FFF2-40B4-BE49-F238E27FC236}">
                <a16:creationId xmlns="" xmlns:a16="http://schemas.microsoft.com/office/drawing/2014/main" id="{C2E1CFC5-F5A0-437C-9EA8-4A1ACE4D3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36" y="162371"/>
            <a:ext cx="7365894" cy="595858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9BE34ED0-48EC-4A2D-B588-5D8282BE5DE4}"/>
              </a:ext>
            </a:extLst>
          </p:cNvPr>
          <p:cNvSpPr txBox="1"/>
          <p:nvPr/>
        </p:nvSpPr>
        <p:spPr>
          <a:xfrm>
            <a:off x="6771012" y="6488668"/>
            <a:ext cx="537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 : Techniques expérimentales en chimie, Bernard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99E31136-6E68-4C65-B12F-339C9E9B2A65}"/>
              </a:ext>
            </a:extLst>
          </p:cNvPr>
          <p:cNvSpPr txBox="1"/>
          <p:nvPr/>
        </p:nvSpPr>
        <p:spPr>
          <a:xfrm>
            <a:off x="490888" y="311801"/>
            <a:ext cx="5881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Recristallisation</a:t>
            </a:r>
          </a:p>
        </p:txBody>
      </p:sp>
    </p:spTree>
    <p:extLst>
      <p:ext uri="{BB962C8B-B14F-4D97-AF65-F5344CB8AC3E}">
        <p14:creationId xmlns:p14="http://schemas.microsoft.com/office/powerpoint/2010/main" val="1758417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="" xmlns:a16="http://schemas.microsoft.com/office/drawing/2014/main" id="{2A5D98A6-9633-4FDB-BD78-974F3CA69C9C}"/>
                  </a:ext>
                </a:extLst>
              </p:cNvPr>
              <p:cNvSpPr txBox="1"/>
              <p:nvPr/>
            </p:nvSpPr>
            <p:spPr>
              <a:xfrm>
                <a:off x="2611223" y="386501"/>
                <a:ext cx="5854046" cy="40011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latin typeface="+mj-lt"/>
                  </a:rPr>
                  <a:t>La réaction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000" b="0" dirty="0">
                    <a:latin typeface="+mj-lt"/>
                  </a:rPr>
                  <a:t> le mélange réactionnel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2A5D98A6-9633-4FDB-BD78-974F3CA69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23" y="386501"/>
                <a:ext cx="5854046" cy="400110"/>
              </a:xfrm>
              <a:prstGeom prst="rect">
                <a:avLst/>
              </a:prstGeom>
              <a:blipFill>
                <a:blip r:embed="rId2"/>
                <a:stretch>
                  <a:fillRect t="-5882" b="-2352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A63F95E2-16A3-46DB-A8C5-3B1F768AE3D6}"/>
              </a:ext>
            </a:extLst>
          </p:cNvPr>
          <p:cNvSpPr txBox="1"/>
          <p:nvPr/>
        </p:nvSpPr>
        <p:spPr>
          <a:xfrm>
            <a:off x="2611222" y="4355763"/>
            <a:ext cx="5854045" cy="40011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+mj-lt"/>
              </a:rPr>
              <a:t>Caractérisation et contrôle de pureté 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="" xmlns:a16="http://schemas.microsoft.com/office/drawing/2014/main" id="{4C9AA3E6-F614-4DC8-8161-A9EEFDC120C1}"/>
              </a:ext>
            </a:extLst>
          </p:cNvPr>
          <p:cNvCxnSpPr>
            <a:stCxn id="2" idx="2"/>
          </p:cNvCxnSpPr>
          <p:nvPr/>
        </p:nvCxnSpPr>
        <p:spPr>
          <a:xfrm>
            <a:off x="5538246" y="786611"/>
            <a:ext cx="0" cy="392526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300CA6B6-A75C-41FE-BFEA-75512E55500E}"/>
              </a:ext>
            </a:extLst>
          </p:cNvPr>
          <p:cNvSpPr txBox="1"/>
          <p:nvPr/>
        </p:nvSpPr>
        <p:spPr>
          <a:xfrm>
            <a:off x="1894789" y="1790767"/>
            <a:ext cx="3346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+mj-lt"/>
              </a:rPr>
              <a:t>Solide : </a:t>
            </a:r>
          </a:p>
          <a:p>
            <a:r>
              <a:rPr lang="fr-FR" sz="2000" dirty="0">
                <a:latin typeface="+mj-lt"/>
              </a:rPr>
              <a:t>Filtration sous pression réduite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51D5D488-D7CF-4395-B418-C123EE5B6E14}"/>
              </a:ext>
            </a:extLst>
          </p:cNvPr>
          <p:cNvSpPr txBox="1"/>
          <p:nvPr/>
        </p:nvSpPr>
        <p:spPr>
          <a:xfrm>
            <a:off x="1894789" y="3554665"/>
            <a:ext cx="2677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+mj-lt"/>
              </a:rPr>
              <a:t>Solide :</a:t>
            </a:r>
          </a:p>
          <a:p>
            <a:r>
              <a:rPr lang="fr-FR" sz="2000" dirty="0">
                <a:solidFill>
                  <a:srgbClr val="C00000"/>
                </a:solidFill>
                <a:latin typeface="+mj-lt"/>
              </a:rPr>
              <a:t>Recristallisation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0AD4F347-FBE7-4741-9416-42DD913227A0}"/>
              </a:ext>
            </a:extLst>
          </p:cNvPr>
          <p:cNvSpPr txBox="1"/>
          <p:nvPr/>
        </p:nvSpPr>
        <p:spPr>
          <a:xfrm>
            <a:off x="1088793" y="5062637"/>
            <a:ext cx="3044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+mj-lt"/>
              </a:rPr>
              <a:t>Solide :</a:t>
            </a:r>
          </a:p>
          <a:p>
            <a:r>
              <a:rPr lang="fr-FR" sz="2000" dirty="0">
                <a:latin typeface="+mj-lt"/>
              </a:rPr>
              <a:t>Température de fusion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="" xmlns:a16="http://schemas.microsoft.com/office/drawing/2014/main" id="{52403B39-39A3-4412-A1F6-0507C1F55352}"/>
              </a:ext>
            </a:extLst>
          </p:cNvPr>
          <p:cNvCxnSpPr>
            <a:cxnSpLocks/>
          </p:cNvCxnSpPr>
          <p:nvPr/>
        </p:nvCxnSpPr>
        <p:spPr>
          <a:xfrm>
            <a:off x="5538244" y="1579247"/>
            <a:ext cx="2" cy="1352402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="" xmlns:a16="http://schemas.microsoft.com/office/drawing/2014/main" id="{6A388C79-C4C7-409E-A6BA-025B03B2956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538244" y="3331759"/>
            <a:ext cx="1" cy="1024004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="" xmlns:a16="http://schemas.microsoft.com/office/drawing/2014/main" id="{6FEDA718-3279-47E4-9662-8858E221215E}"/>
                  </a:ext>
                </a:extLst>
              </p:cNvPr>
              <p:cNvSpPr txBox="1"/>
              <p:nvPr/>
            </p:nvSpPr>
            <p:spPr>
              <a:xfrm>
                <a:off x="2611223" y="1179137"/>
                <a:ext cx="5854045" cy="40011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smtClean="0">
                    <a:latin typeface="+mj-lt"/>
                  </a:rPr>
                  <a:t>Séparation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000" b="0" dirty="0">
                    <a:latin typeface="+mj-lt"/>
                  </a:rPr>
                  <a:t> le produit brut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FEDA718-3279-47E4-9662-8858E2212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23" y="1179137"/>
                <a:ext cx="5854045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5882" b="-2352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="" xmlns:a16="http://schemas.microsoft.com/office/drawing/2014/main" id="{B460FD19-7978-4B82-ADC0-D42513621A3C}"/>
                  </a:ext>
                </a:extLst>
              </p:cNvPr>
              <p:cNvSpPr txBox="1"/>
              <p:nvPr/>
            </p:nvSpPr>
            <p:spPr>
              <a:xfrm>
                <a:off x="2611223" y="2931649"/>
                <a:ext cx="5854045" cy="40011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>
                    <a:latin typeface="+mj-lt"/>
                  </a:rPr>
                  <a:t>P</a:t>
                </a:r>
                <a:r>
                  <a:rPr lang="fr-FR" sz="2000" smtClean="0">
                    <a:latin typeface="+mj-lt"/>
                  </a:rPr>
                  <a:t>urification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000" b="0" dirty="0">
                    <a:latin typeface="+mj-lt"/>
                  </a:rPr>
                  <a:t> le produit purifié</a:t>
                </a: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460FD19-7978-4B82-ADC0-D42513621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23" y="2931649"/>
                <a:ext cx="5854045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5882" b="-2352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90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rso.ens-lyon.fr/vincent.martos/Agr%c3%a9gation/LC/LC01%20S%c3%a9parations,%20purifications,%20contr%c3%b4les%20de%20puret%c3%a9/synthese_ccm_sche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238" y="952500"/>
            <a:ext cx="6219825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341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7BBA317D-A6AE-4D8E-A812-720A2FEEAC8A}"/>
              </a:ext>
            </a:extLst>
          </p:cNvPr>
          <p:cNvSpPr txBox="1"/>
          <p:nvPr/>
        </p:nvSpPr>
        <p:spPr>
          <a:xfrm>
            <a:off x="2846895" y="405353"/>
            <a:ext cx="7456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L’éluant utilisé est un mélange de pentane/acide éthanoïque 80/20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F367E8B3-2B25-431A-B4EC-AD7B3BFD8FDF}"/>
              </a:ext>
            </a:extLst>
          </p:cNvPr>
          <p:cNvSpPr txBox="1"/>
          <p:nvPr/>
        </p:nvSpPr>
        <p:spPr>
          <a:xfrm>
            <a:off x="5665509" y="2337847"/>
            <a:ext cx="62028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Dépôt A : Acide salicylique pur du commerce</a:t>
            </a:r>
          </a:p>
          <a:p>
            <a:r>
              <a:rPr lang="fr-FR" dirty="0"/>
              <a:t>Dépôt B </a:t>
            </a:r>
            <a:r>
              <a:rPr lang="fr-FR"/>
              <a:t>: </a:t>
            </a:r>
            <a:r>
              <a:rPr lang="fr-FR" smtClean="0"/>
              <a:t>Produit avant </a:t>
            </a:r>
            <a:r>
              <a:rPr lang="fr-FR" dirty="0"/>
              <a:t>purification</a:t>
            </a:r>
          </a:p>
          <a:p>
            <a:r>
              <a:rPr lang="fr-FR" dirty="0"/>
              <a:t>Dépôt C </a:t>
            </a:r>
            <a:r>
              <a:rPr lang="fr-FR"/>
              <a:t>: </a:t>
            </a:r>
            <a:r>
              <a:rPr lang="fr-FR" smtClean="0"/>
              <a:t>Produit après </a:t>
            </a:r>
            <a:r>
              <a:rPr lang="fr-FR" dirty="0"/>
              <a:t>purification</a:t>
            </a:r>
          </a:p>
          <a:p>
            <a:r>
              <a:rPr lang="fr-FR" dirty="0"/>
              <a:t>Dépôt D : Aspirine </a:t>
            </a:r>
            <a:r>
              <a:rPr lang="fr-FR"/>
              <a:t>du </a:t>
            </a:r>
            <a:r>
              <a:rPr lang="fr-FR" smtClean="0"/>
              <a:t>commerce</a:t>
            </a:r>
          </a:p>
          <a:p>
            <a:endParaRPr lang="fr-FR" dirty="0"/>
          </a:p>
          <a:p>
            <a:r>
              <a:rPr lang="fr-FR" dirty="0"/>
              <a:t>Les solides sont mis en solution dans du pentane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F7181ACF-0475-46D8-B3AA-85A8553BE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20" y="1012701"/>
            <a:ext cx="3664138" cy="48325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20AB0BB-6386-4C82-B80E-B535C6AEAE15}"/>
              </a:ext>
            </a:extLst>
          </p:cNvPr>
          <p:cNvSpPr/>
          <p:nvPr/>
        </p:nvSpPr>
        <p:spPr>
          <a:xfrm>
            <a:off x="5135969" y="6083315"/>
            <a:ext cx="69683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Source : http://www.fmarchand67.com/documents/TS/TSP2/TSP2SP3/TSP2SP3Ch19/TSP2SP3Ch19T4-TP16bis_CCM_aspirine.pdf</a:t>
            </a:r>
          </a:p>
        </p:txBody>
      </p:sp>
    </p:spTree>
    <p:extLst>
      <p:ext uri="{BB962C8B-B14F-4D97-AF65-F5344CB8AC3E}">
        <p14:creationId xmlns:p14="http://schemas.microsoft.com/office/powerpoint/2010/main" val="3693241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B67FF57C-3CC5-4DDD-AC14-E0A85CF1D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22" y="764704"/>
            <a:ext cx="9144000" cy="34648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FE6261F-68CD-4B94-9CC2-1EA356C58487}"/>
              </a:ext>
            </a:extLst>
          </p:cNvPr>
          <p:cNvSpPr/>
          <p:nvPr/>
        </p:nvSpPr>
        <p:spPr>
          <a:xfrm>
            <a:off x="3719736" y="729758"/>
            <a:ext cx="216024" cy="3304825"/>
          </a:xfrm>
          <a:prstGeom prst="rect">
            <a:avLst/>
          </a:prstGeom>
          <a:solidFill>
            <a:srgbClr val="4F81BD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F81BD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1C6B709-D8C1-44A7-9BCA-BB0DE2E3DE47}"/>
              </a:ext>
            </a:extLst>
          </p:cNvPr>
          <p:cNvSpPr/>
          <p:nvPr/>
        </p:nvSpPr>
        <p:spPr>
          <a:xfrm>
            <a:off x="7208648" y="746602"/>
            <a:ext cx="216024" cy="3304825"/>
          </a:xfrm>
          <a:prstGeom prst="rect">
            <a:avLst/>
          </a:prstGeom>
          <a:solidFill>
            <a:srgbClr val="C00000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F81BD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BB0AC580-D201-4B93-B9E5-9416647208F1}"/>
              </a:ext>
            </a:extLst>
          </p:cNvPr>
          <p:cNvSpPr txBox="1"/>
          <p:nvPr/>
        </p:nvSpPr>
        <p:spPr>
          <a:xfrm>
            <a:off x="6744072" y="5926733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Acide acétylsalicylique</a:t>
            </a:r>
          </a:p>
        </p:txBody>
      </p:sp>
      <p:pic>
        <p:nvPicPr>
          <p:cNvPr id="7" name="Picture 6" descr="Résultat de recherche d'images pour &quot;acide acétyl salicylique&quot;">
            <a:extLst>
              <a:ext uri="{FF2B5EF4-FFF2-40B4-BE49-F238E27FC236}">
                <a16:creationId xmlns="" xmlns:a16="http://schemas.microsoft.com/office/drawing/2014/main" id="{6D69552D-1F65-48C3-AE0C-A53DC917C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672" y="4687595"/>
            <a:ext cx="1152128" cy="95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ésultat de recherche d'images pour &quot;acide salicylique&quot;">
            <a:extLst>
              <a:ext uri="{FF2B5EF4-FFF2-40B4-BE49-F238E27FC236}">
                <a16:creationId xmlns="" xmlns:a16="http://schemas.microsoft.com/office/drawing/2014/main" id="{A92F4B79-3C77-4D0B-B322-D90BC36CE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4675294"/>
            <a:ext cx="1080120" cy="117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F7E139B8-68C0-479B-AC75-7A6FE397C7C4}"/>
              </a:ext>
            </a:extLst>
          </p:cNvPr>
          <p:cNvSpPr txBox="1"/>
          <p:nvPr/>
        </p:nvSpPr>
        <p:spPr>
          <a:xfrm>
            <a:off x="3377219" y="6017499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Acide salicylique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7E2ED86-EC09-4421-9DEA-B63CE1C66605}"/>
              </a:ext>
            </a:extLst>
          </p:cNvPr>
          <p:cNvSpPr/>
          <p:nvPr/>
        </p:nvSpPr>
        <p:spPr>
          <a:xfrm>
            <a:off x="8718202" y="746602"/>
            <a:ext cx="105287" cy="3304825"/>
          </a:xfrm>
          <a:prstGeom prst="rect">
            <a:avLst/>
          </a:prstGeom>
          <a:solidFill>
            <a:srgbClr val="92D050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F81BD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DC6D2BB-B175-4938-B8BD-C1DBE35EB177}"/>
              </a:ext>
            </a:extLst>
          </p:cNvPr>
          <p:cNvSpPr/>
          <p:nvPr/>
        </p:nvSpPr>
        <p:spPr>
          <a:xfrm>
            <a:off x="4483384" y="5048099"/>
            <a:ext cx="399701" cy="369332"/>
          </a:xfrm>
          <a:prstGeom prst="rect">
            <a:avLst/>
          </a:prstGeom>
          <a:solidFill>
            <a:srgbClr val="4F81BD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F81BD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750C322-5632-4221-830A-6BAFBC6DE00F}"/>
              </a:ext>
            </a:extLst>
          </p:cNvPr>
          <p:cNvSpPr/>
          <p:nvPr/>
        </p:nvSpPr>
        <p:spPr>
          <a:xfrm>
            <a:off x="8248454" y="5227928"/>
            <a:ext cx="226242" cy="418237"/>
          </a:xfrm>
          <a:prstGeom prst="rect">
            <a:avLst/>
          </a:prstGeom>
          <a:solidFill>
            <a:srgbClr val="C00000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F81BD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0CAA430-4A3A-466A-92C0-F62E66FF1196}"/>
              </a:ext>
            </a:extLst>
          </p:cNvPr>
          <p:cNvSpPr/>
          <p:nvPr/>
        </p:nvSpPr>
        <p:spPr>
          <a:xfrm flipV="1">
            <a:off x="7923230" y="5048099"/>
            <a:ext cx="457200" cy="306334"/>
          </a:xfrm>
          <a:prstGeom prst="rect">
            <a:avLst/>
          </a:prstGeom>
          <a:solidFill>
            <a:srgbClr val="92D050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624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132" y="520452"/>
            <a:ext cx="5250087" cy="249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29962" y="5877273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Acide acétylsalicylique</a:t>
            </a:r>
          </a:p>
          <a:p>
            <a:r>
              <a:rPr lang="fr-FR" dirty="0"/>
              <a:t>(synthétisé en pendant l’année)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339" y="3356992"/>
            <a:ext cx="5145532" cy="24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10"/>
          <p:cNvCxnSpPr/>
          <p:nvPr/>
        </p:nvCxnSpPr>
        <p:spPr>
          <a:xfrm>
            <a:off x="7850242" y="692696"/>
            <a:ext cx="0" cy="48245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7742170" y="692696"/>
            <a:ext cx="0" cy="48158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986146" y="50131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C=O</a:t>
            </a:r>
          </a:p>
        </p:txBody>
      </p:sp>
      <p:pic>
        <p:nvPicPr>
          <p:cNvPr id="23" name="Picture 6" descr="Résultat de recherche d'images pour &quot;acide acétyl salicyliqu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2204865"/>
            <a:ext cx="1152128" cy="95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5545986" y="295045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Aspirine commerciale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501ED848-68A3-4500-B34E-F068AB4D122F}"/>
              </a:ext>
            </a:extLst>
          </p:cNvPr>
          <p:cNvSpPr txBox="1"/>
          <p:nvPr/>
        </p:nvSpPr>
        <p:spPr>
          <a:xfrm>
            <a:off x="5338271" y="1643896"/>
            <a:ext cx="2337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BONUS</a:t>
            </a:r>
          </a:p>
        </p:txBody>
      </p:sp>
    </p:spTree>
    <p:extLst>
      <p:ext uri="{BB962C8B-B14F-4D97-AF65-F5344CB8AC3E}">
        <p14:creationId xmlns:p14="http://schemas.microsoft.com/office/powerpoint/2010/main" val="1106712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="" xmlns:a16="http://schemas.microsoft.com/office/drawing/2014/main" id="{2A5D98A6-9633-4FDB-BD78-974F3CA69C9C}"/>
                  </a:ext>
                </a:extLst>
              </p:cNvPr>
              <p:cNvSpPr txBox="1"/>
              <p:nvPr/>
            </p:nvSpPr>
            <p:spPr>
              <a:xfrm>
                <a:off x="2611223" y="386501"/>
                <a:ext cx="5854046" cy="40011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latin typeface="+mj-lt"/>
                  </a:rPr>
                  <a:t>La réaction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000" b="0" dirty="0">
                    <a:latin typeface="+mj-lt"/>
                  </a:rPr>
                  <a:t> le mélange réactionnel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2A5D98A6-9633-4FDB-BD78-974F3CA69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23" y="386501"/>
                <a:ext cx="5854046" cy="400110"/>
              </a:xfrm>
              <a:prstGeom prst="rect">
                <a:avLst/>
              </a:prstGeom>
              <a:blipFill>
                <a:blip r:embed="rId2"/>
                <a:stretch>
                  <a:fillRect t="-5882" b="-2352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A63F95E2-16A3-46DB-A8C5-3B1F768AE3D6}"/>
              </a:ext>
            </a:extLst>
          </p:cNvPr>
          <p:cNvSpPr txBox="1"/>
          <p:nvPr/>
        </p:nvSpPr>
        <p:spPr>
          <a:xfrm>
            <a:off x="2611222" y="4355763"/>
            <a:ext cx="5854045" cy="40011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+mj-lt"/>
              </a:rPr>
              <a:t>Caractérisation et contrôle de pureté 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="" xmlns:a16="http://schemas.microsoft.com/office/drawing/2014/main" id="{4C9AA3E6-F614-4DC8-8161-A9EEFDC120C1}"/>
              </a:ext>
            </a:extLst>
          </p:cNvPr>
          <p:cNvCxnSpPr>
            <a:stCxn id="2" idx="2"/>
          </p:cNvCxnSpPr>
          <p:nvPr/>
        </p:nvCxnSpPr>
        <p:spPr>
          <a:xfrm>
            <a:off x="5538246" y="786611"/>
            <a:ext cx="0" cy="392526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300CA6B6-A75C-41FE-BFEA-75512E55500E}"/>
              </a:ext>
            </a:extLst>
          </p:cNvPr>
          <p:cNvSpPr txBox="1"/>
          <p:nvPr/>
        </p:nvSpPr>
        <p:spPr>
          <a:xfrm>
            <a:off x="1894789" y="1790767"/>
            <a:ext cx="3346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+mj-lt"/>
              </a:rPr>
              <a:t>Solide : </a:t>
            </a:r>
          </a:p>
          <a:p>
            <a:r>
              <a:rPr lang="fr-FR" sz="2000" dirty="0">
                <a:latin typeface="+mj-lt"/>
              </a:rPr>
              <a:t>Filtration sous pression réduite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51D5D488-D7CF-4395-B418-C123EE5B6E14}"/>
              </a:ext>
            </a:extLst>
          </p:cNvPr>
          <p:cNvSpPr txBox="1"/>
          <p:nvPr/>
        </p:nvSpPr>
        <p:spPr>
          <a:xfrm>
            <a:off x="1894789" y="3554665"/>
            <a:ext cx="2677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+mj-lt"/>
              </a:rPr>
              <a:t>Solide :</a:t>
            </a:r>
          </a:p>
          <a:p>
            <a:r>
              <a:rPr lang="fr-FR" sz="2000" dirty="0">
                <a:latin typeface="+mj-lt"/>
              </a:rPr>
              <a:t>Recristallisation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0AD4F347-FBE7-4741-9416-42DD913227A0}"/>
              </a:ext>
            </a:extLst>
          </p:cNvPr>
          <p:cNvSpPr txBox="1"/>
          <p:nvPr/>
        </p:nvSpPr>
        <p:spPr>
          <a:xfrm>
            <a:off x="1088793" y="5062637"/>
            <a:ext cx="3044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+mj-lt"/>
              </a:rPr>
              <a:t>Solide :</a:t>
            </a:r>
          </a:p>
          <a:p>
            <a:r>
              <a:rPr lang="fr-FR" sz="2000" dirty="0">
                <a:solidFill>
                  <a:srgbClr val="C00000"/>
                </a:solidFill>
                <a:latin typeface="+mj-lt"/>
              </a:rPr>
              <a:t>Température de fusion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753DC2E7-9629-4F49-B56C-70A11F6ABAF1}"/>
              </a:ext>
            </a:extLst>
          </p:cNvPr>
          <p:cNvSpPr txBox="1"/>
          <p:nvPr/>
        </p:nvSpPr>
        <p:spPr>
          <a:xfrm>
            <a:off x="4756407" y="5073234"/>
            <a:ext cx="3044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+mj-lt"/>
              </a:rPr>
              <a:t>Solide :</a:t>
            </a:r>
          </a:p>
          <a:p>
            <a:r>
              <a:rPr lang="fr-FR" sz="2000" dirty="0">
                <a:solidFill>
                  <a:srgbClr val="C00000"/>
                </a:solidFill>
                <a:latin typeface="+mj-lt"/>
              </a:rPr>
              <a:t>CCM </a:t>
            </a:r>
          </a:p>
          <a:p>
            <a:r>
              <a:rPr lang="fr-FR" sz="2000" dirty="0">
                <a:solidFill>
                  <a:srgbClr val="C00000"/>
                </a:solidFill>
                <a:latin typeface="+mj-lt"/>
              </a:rPr>
              <a:t>Spectre de RMN</a:t>
            </a:r>
          </a:p>
          <a:p>
            <a:r>
              <a:rPr lang="fr-FR" sz="2000" dirty="0">
                <a:solidFill>
                  <a:srgbClr val="C00000"/>
                </a:solidFill>
                <a:latin typeface="+mj-lt"/>
              </a:rPr>
              <a:t>Spectre IR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="" xmlns:a16="http://schemas.microsoft.com/office/drawing/2014/main" id="{52403B39-39A3-4412-A1F6-0507C1F55352}"/>
              </a:ext>
            </a:extLst>
          </p:cNvPr>
          <p:cNvCxnSpPr>
            <a:cxnSpLocks/>
          </p:cNvCxnSpPr>
          <p:nvPr/>
        </p:nvCxnSpPr>
        <p:spPr>
          <a:xfrm>
            <a:off x="5538244" y="1579247"/>
            <a:ext cx="2" cy="1352402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="" xmlns:a16="http://schemas.microsoft.com/office/drawing/2014/main" id="{6A388C79-C4C7-409E-A6BA-025B03B2956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538244" y="3331759"/>
            <a:ext cx="1" cy="1024004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="" xmlns:a16="http://schemas.microsoft.com/office/drawing/2014/main" id="{6FEDA718-3279-47E4-9662-8858E221215E}"/>
                  </a:ext>
                </a:extLst>
              </p:cNvPr>
              <p:cNvSpPr txBox="1"/>
              <p:nvPr/>
            </p:nvSpPr>
            <p:spPr>
              <a:xfrm>
                <a:off x="2611223" y="1179137"/>
                <a:ext cx="5854045" cy="40011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smtClean="0">
                    <a:latin typeface="+mj-lt"/>
                  </a:rPr>
                  <a:t>Séparation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000" b="0" dirty="0">
                    <a:latin typeface="+mj-lt"/>
                  </a:rPr>
                  <a:t> le produit brut</a:t>
                </a: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FEDA718-3279-47E4-9662-8858E2212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23" y="1179137"/>
                <a:ext cx="5854045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5882" b="-2352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="" xmlns:a16="http://schemas.microsoft.com/office/drawing/2014/main" id="{B460FD19-7978-4B82-ADC0-D42513621A3C}"/>
                  </a:ext>
                </a:extLst>
              </p:cNvPr>
              <p:cNvSpPr txBox="1"/>
              <p:nvPr/>
            </p:nvSpPr>
            <p:spPr>
              <a:xfrm>
                <a:off x="2611223" y="2931649"/>
                <a:ext cx="5854045" cy="40011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>
                    <a:latin typeface="+mj-lt"/>
                  </a:rPr>
                  <a:t>P</a:t>
                </a:r>
                <a:r>
                  <a:rPr lang="fr-FR" sz="2000" smtClean="0">
                    <a:latin typeface="+mj-lt"/>
                  </a:rPr>
                  <a:t>urification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000" b="0" dirty="0">
                    <a:latin typeface="+mj-lt"/>
                  </a:rPr>
                  <a:t> le produit purifié</a:t>
                </a: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460FD19-7978-4B82-ADC0-D42513621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23" y="2931649"/>
                <a:ext cx="5854045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5882" b="-2352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2287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B51776CF-8377-4365-8B98-7182E5B50DA7}"/>
              </a:ext>
            </a:extLst>
          </p:cNvPr>
          <p:cNvSpPr txBox="1"/>
          <p:nvPr/>
        </p:nvSpPr>
        <p:spPr>
          <a:xfrm>
            <a:off x="4767713" y="368126"/>
            <a:ext cx="2656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/>
              <a:t>Limonène</a:t>
            </a:r>
            <a:endParaRPr lang="fr-FR" sz="3200" dirty="0"/>
          </a:p>
        </p:txBody>
      </p:sp>
      <p:pic>
        <p:nvPicPr>
          <p:cNvPr id="6" name="Image 5" descr="Une image contenant horloge&#10;&#10;Description générée automatiquement">
            <a:extLst>
              <a:ext uri="{FF2B5EF4-FFF2-40B4-BE49-F238E27FC236}">
                <a16:creationId xmlns="" xmlns:a16="http://schemas.microsoft.com/office/drawing/2014/main" id="{D600E636-2004-46BF-8517-68DBB3AA1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012" y="952901"/>
            <a:ext cx="4216617" cy="3283119"/>
          </a:xfrm>
          <a:prstGeom prst="rect">
            <a:avLst/>
          </a:prstGeom>
        </p:spPr>
      </p:pic>
      <p:pic>
        <p:nvPicPr>
          <p:cNvPr id="8" name="Image 7" descr="Une image contenant orange, oranges, agrume, tranche&#10;&#10;Description générée automatiquement">
            <a:extLst>
              <a:ext uri="{FF2B5EF4-FFF2-40B4-BE49-F238E27FC236}">
                <a16:creationId xmlns="" xmlns:a16="http://schemas.microsoft.com/office/drawing/2014/main" id="{1F2283D5-AA7C-41AB-A4D6-095CCD295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8" y="1409662"/>
            <a:ext cx="4456496" cy="286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14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4851" y="238125"/>
            <a:ext cx="10410824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smtClean="0"/>
              <a:t>Extraction du limonène</a:t>
            </a:r>
            <a:endParaRPr lang="fr-FR" smtClean="0"/>
          </a:p>
          <a:p>
            <a:pPr marL="342900" indent="-342900">
              <a:buAutoNum type="arabicPeriod"/>
            </a:pPr>
            <a:r>
              <a:rPr lang="fr-FR" smtClean="0"/>
              <a:t>Peler </a:t>
            </a:r>
            <a:r>
              <a:rPr lang="fr-FR"/>
              <a:t>les oranges en laissant le minimum de peau blanche sur le </a:t>
            </a:r>
            <a:r>
              <a:rPr lang="fr-FR" smtClean="0"/>
              <a:t>zeste. Ajouter de l’eau et broyer </a:t>
            </a:r>
            <a:r>
              <a:rPr lang="fr-FR"/>
              <a:t>les peaux à l’aide d’un mixeur pour obtenir une purée </a:t>
            </a:r>
            <a:r>
              <a:rPr lang="fr-FR" smtClean="0"/>
              <a:t>homogène. Placer </a:t>
            </a:r>
            <a:r>
              <a:rPr lang="fr-FR"/>
              <a:t>la purée de peaux </a:t>
            </a:r>
            <a:r>
              <a:rPr lang="fr-FR" smtClean="0"/>
              <a:t>dans un ballon.</a:t>
            </a:r>
          </a:p>
          <a:p>
            <a:pPr marL="342900" indent="-342900">
              <a:buAutoNum type="arabicPeriod"/>
            </a:pPr>
            <a:endParaRPr lang="fr-FR"/>
          </a:p>
          <a:p>
            <a:pPr marL="342900" indent="-342900">
              <a:buFont typeface="+mj-lt"/>
              <a:buAutoNum type="arabicPeriod"/>
            </a:pPr>
            <a:r>
              <a:rPr lang="fr-FR" smtClean="0">
                <a:solidFill>
                  <a:srgbClr val="00B050"/>
                </a:solidFill>
              </a:rPr>
              <a:t>Extraction. </a:t>
            </a:r>
            <a:r>
              <a:rPr lang="fr-FR" smtClean="0"/>
              <a:t>Réaliser un </a:t>
            </a:r>
            <a:r>
              <a:rPr lang="fr-FR"/>
              <a:t>montage </a:t>
            </a:r>
            <a:r>
              <a:rPr lang="fr-FR" smtClean="0"/>
              <a:t>de d’hydrodistillation</a:t>
            </a:r>
            <a:r>
              <a:rPr lang="fr-FR"/>
              <a:t>. </a:t>
            </a:r>
            <a:r>
              <a:rPr lang="fr-FR" smtClean="0"/>
              <a:t>Munir le ballon d'une </a:t>
            </a:r>
            <a:r>
              <a:rPr lang="fr-FR"/>
              <a:t>ampoule de coulée, surmonté </a:t>
            </a:r>
            <a:r>
              <a:rPr lang="fr-FR" smtClean="0"/>
              <a:t>d'une colonne à distiller,  </a:t>
            </a:r>
            <a:r>
              <a:rPr lang="fr-FR"/>
              <a:t>d'une tête de distillation comportant un thermomètre et raccordée à un </a:t>
            </a:r>
            <a:r>
              <a:rPr lang="fr-FR" smtClean="0"/>
              <a:t>réfrigérant. </a:t>
            </a:r>
            <a:r>
              <a:rPr lang="fr-FR"/>
              <a:t>Faire baigner </a:t>
            </a:r>
            <a:r>
              <a:rPr lang="fr-FR" smtClean="0"/>
              <a:t>l’écorce </a:t>
            </a:r>
            <a:r>
              <a:rPr lang="fr-FR"/>
              <a:t>dans 200 à 300 mL d'eau et porter le tout à reflux. Ajouter peu à peu de </a:t>
            </a:r>
            <a:r>
              <a:rPr lang="fr-FR" smtClean="0"/>
              <a:t>l’eau </a:t>
            </a:r>
            <a:r>
              <a:rPr lang="fr-FR"/>
              <a:t>par I'ampoule de coulée afin de maintenir le volume </a:t>
            </a:r>
            <a:r>
              <a:rPr lang="fr-FR" smtClean="0"/>
              <a:t>d'eau dans le ballon constant.</a:t>
            </a:r>
          </a:p>
          <a:p>
            <a:pPr marL="342900" indent="-342900">
              <a:buFont typeface="+mj-lt"/>
              <a:buAutoNum type="arabicPeriod"/>
            </a:pPr>
            <a:endParaRPr lang="fr-FR"/>
          </a:p>
          <a:p>
            <a:pPr marL="342900" indent="-342900">
              <a:buFont typeface="+mj-lt"/>
              <a:buAutoNum type="arabicPeriod"/>
            </a:pPr>
            <a:r>
              <a:rPr lang="fr-FR" smtClean="0">
                <a:solidFill>
                  <a:srgbClr val="00B050"/>
                </a:solidFill>
              </a:rPr>
              <a:t>Relargage. </a:t>
            </a:r>
            <a:r>
              <a:rPr lang="fr-FR" smtClean="0"/>
              <a:t>Ajouter </a:t>
            </a:r>
            <a:r>
              <a:rPr lang="fr-FR"/>
              <a:t>du chlorure de sodium dans le distillat jusqu’à </a:t>
            </a:r>
            <a:r>
              <a:rPr lang="fr-FR" smtClean="0"/>
              <a:t>saturation.</a:t>
            </a:r>
          </a:p>
          <a:p>
            <a:pPr marL="342900" indent="-342900">
              <a:buFont typeface="+mj-lt"/>
              <a:buAutoNum type="arabicPeriod"/>
            </a:pPr>
            <a:endParaRPr lang="fr-FR"/>
          </a:p>
          <a:p>
            <a:pPr marL="342900" indent="-342900">
              <a:buFont typeface="+mj-lt"/>
              <a:buAutoNum type="arabicPeriod"/>
            </a:pPr>
            <a:r>
              <a:rPr lang="fr-FR" smtClean="0">
                <a:solidFill>
                  <a:srgbClr val="00B050"/>
                </a:solidFill>
              </a:rPr>
              <a:t>Décantation. </a:t>
            </a:r>
            <a:r>
              <a:rPr lang="fr-FR" smtClean="0"/>
              <a:t>Placer </a:t>
            </a:r>
            <a:r>
              <a:rPr lang="fr-FR"/>
              <a:t>le distillat dans une ampoule à décanter d’un litre et récupérer la phase surnageante (l’huile essentielle</a:t>
            </a:r>
            <a:r>
              <a:rPr lang="fr-FR" smtClean="0"/>
              <a:t>). </a:t>
            </a:r>
          </a:p>
          <a:p>
            <a:pPr marL="342900" indent="-342900">
              <a:buFont typeface="+mj-lt"/>
              <a:buAutoNum type="arabicPeriod"/>
            </a:pPr>
            <a:endParaRPr lang="fr-FR"/>
          </a:p>
          <a:p>
            <a:pPr marL="342900" indent="-342900">
              <a:buFont typeface="+mj-lt"/>
              <a:buAutoNum type="arabicPeriod"/>
            </a:pPr>
            <a:r>
              <a:rPr lang="fr-FR" smtClean="0">
                <a:solidFill>
                  <a:srgbClr val="00B050"/>
                </a:solidFill>
              </a:rPr>
              <a:t>Extraction liquide-liquide. </a:t>
            </a:r>
            <a:r>
              <a:rPr lang="fr-FR" smtClean="0"/>
              <a:t>Extraire </a:t>
            </a:r>
            <a:r>
              <a:rPr lang="fr-FR"/>
              <a:t>l’huile essentielle restante en phase aqueuse par trois lavages successifs avec 75 ml de dichlorométhane</a:t>
            </a:r>
            <a:r>
              <a:rPr lang="fr-FR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fr-FR" smtClean="0"/>
          </a:p>
          <a:p>
            <a:pPr marL="342900" indent="-342900">
              <a:buFont typeface="+mj-lt"/>
              <a:buAutoNum type="arabicPeriod"/>
            </a:pPr>
            <a:r>
              <a:rPr lang="fr-FR" smtClean="0">
                <a:solidFill>
                  <a:srgbClr val="00B050"/>
                </a:solidFill>
              </a:rPr>
              <a:t>Séchage. </a:t>
            </a:r>
            <a:r>
              <a:rPr lang="fr-FR"/>
              <a:t>Rassembler les phases organiques et l’huile séparée précédemment et sécher-les sur sulfate de sodium </a:t>
            </a:r>
            <a:r>
              <a:rPr lang="fr-FR" smtClean="0"/>
              <a:t>anhydre.</a:t>
            </a:r>
          </a:p>
          <a:p>
            <a:pPr marL="342900" indent="-342900">
              <a:buFont typeface="+mj-lt"/>
              <a:buAutoNum type="arabicPeriod"/>
            </a:pPr>
            <a:endParaRPr lang="fr-FR"/>
          </a:p>
          <a:p>
            <a:pPr marL="342900" indent="-342900">
              <a:buFont typeface="+mj-lt"/>
              <a:buAutoNum type="arabicPeriod"/>
            </a:pPr>
            <a:r>
              <a:rPr lang="fr-FR" smtClean="0">
                <a:solidFill>
                  <a:srgbClr val="00B050"/>
                </a:solidFill>
              </a:rPr>
              <a:t>Elimination du solvant. </a:t>
            </a:r>
            <a:r>
              <a:rPr lang="fr-FR" smtClean="0"/>
              <a:t>Evaporer </a:t>
            </a:r>
            <a:r>
              <a:rPr lang="fr-FR"/>
              <a:t>le solvant puis sécher l’huile sous vide.</a:t>
            </a:r>
          </a:p>
          <a:p>
            <a:pPr marL="342900" indent="-342900">
              <a:buFont typeface="+mj-lt"/>
              <a:buAutoNum type="arabicPeriod"/>
            </a:pPr>
            <a:endParaRPr lang="fr-FR" smtClean="0"/>
          </a:p>
          <a:p>
            <a:pPr marL="342900" indent="-342900">
              <a:buFont typeface="+mj-lt"/>
              <a:buAutoNum type="arabicPeriod"/>
            </a:pPr>
            <a:endParaRPr lang="fr-FR" smtClean="0"/>
          </a:p>
          <a:p>
            <a:pPr marL="342900" indent="-342900">
              <a:buFont typeface="+mj-lt"/>
              <a:buAutoNum type="arabicPeriod"/>
            </a:pPr>
            <a:endParaRPr lang="fr-FR" smtClean="0"/>
          </a:p>
          <a:p>
            <a:pPr marL="342900" indent="-342900">
              <a:buFont typeface="+mj-lt"/>
              <a:buAutoNum type="arabicPeriod"/>
            </a:pP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9677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niverspharmacie.fr/5020-large_default/aspirine-upsa-500-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92" y="1072051"/>
            <a:ext cx="44767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041292" y="2657231"/>
            <a:ext cx="61507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Principe actif: acide acétylsalicylique</a:t>
            </a:r>
          </a:p>
          <a:p>
            <a:endParaRPr lang="fr-FR"/>
          </a:p>
          <a:p>
            <a:r>
              <a:rPr lang="fr-FR" smtClean="0"/>
              <a:t>Propriétés : antiinflammatoire, antalgique, antipyrétique.</a:t>
            </a:r>
            <a:endParaRPr lang="fr-FR"/>
          </a:p>
          <a:p>
            <a:endParaRPr lang="fr-FR" smtClean="0"/>
          </a:p>
          <a:p>
            <a:r>
              <a:rPr lang="fr-FR" smtClean="0"/>
              <a:t>Consommation : 40 000 tonnes par an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965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xchem.fr/Limonene/Fig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2331973"/>
            <a:ext cx="5568950" cy="298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81075" y="915770"/>
            <a:ext cx="105727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mtClean="0">
                <a:solidFill>
                  <a:srgbClr val="00B050"/>
                </a:solidFill>
              </a:rPr>
              <a:t>3. Relargage</a:t>
            </a:r>
            <a:r>
              <a:rPr lang="fr-FR">
                <a:solidFill>
                  <a:srgbClr val="00B050"/>
                </a:solidFill>
              </a:rPr>
              <a:t>. </a:t>
            </a:r>
            <a:r>
              <a:rPr lang="fr-FR"/>
              <a:t>Ajouter du chlorure de sodium dans le distillat jusqu’à saturation</a:t>
            </a:r>
            <a:r>
              <a:rPr lang="fr-FR" smtClean="0"/>
              <a:t>.</a:t>
            </a:r>
          </a:p>
          <a:p>
            <a:endParaRPr lang="fr-FR"/>
          </a:p>
          <a:p>
            <a:r>
              <a:rPr lang="fr-FR" smtClean="0"/>
              <a:t>Le limonène se sépare </a:t>
            </a:r>
            <a:r>
              <a:rPr lang="fr-FR"/>
              <a:t>plus facilement sous la forme d’une fine couche d’huile surnageant la phase aqueuse </a:t>
            </a:r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8096250" y="2847975"/>
            <a:ext cx="1676400" cy="21907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9963150" y="2571750"/>
            <a:ext cx="222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limonène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257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="" xmlns:a16="http://schemas.microsoft.com/office/drawing/2014/main" id="{2A5D98A6-9633-4FDB-BD78-974F3CA69C9C}"/>
                  </a:ext>
                </a:extLst>
              </p:cNvPr>
              <p:cNvSpPr txBox="1"/>
              <p:nvPr/>
            </p:nvSpPr>
            <p:spPr>
              <a:xfrm>
                <a:off x="2611223" y="386501"/>
                <a:ext cx="5854046" cy="40011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latin typeface="+mj-lt"/>
                  </a:rPr>
                  <a:t>La réaction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000" b="0" dirty="0">
                    <a:latin typeface="+mj-lt"/>
                  </a:rPr>
                  <a:t> le mélange réactionnel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2A5D98A6-9633-4FDB-BD78-974F3CA69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23" y="386501"/>
                <a:ext cx="5854046" cy="400110"/>
              </a:xfrm>
              <a:prstGeom prst="rect">
                <a:avLst/>
              </a:prstGeom>
              <a:blipFill>
                <a:blip r:embed="rId2"/>
                <a:stretch>
                  <a:fillRect t="-5882" b="-2352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A63F95E2-16A3-46DB-A8C5-3B1F768AE3D6}"/>
              </a:ext>
            </a:extLst>
          </p:cNvPr>
          <p:cNvSpPr txBox="1"/>
          <p:nvPr/>
        </p:nvSpPr>
        <p:spPr>
          <a:xfrm>
            <a:off x="2611222" y="4355763"/>
            <a:ext cx="5854045" cy="40011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+mj-lt"/>
              </a:rPr>
              <a:t>Caractérisation et contrôle de pureté 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="" xmlns:a16="http://schemas.microsoft.com/office/drawing/2014/main" id="{4C9AA3E6-F614-4DC8-8161-A9EEFDC120C1}"/>
              </a:ext>
            </a:extLst>
          </p:cNvPr>
          <p:cNvCxnSpPr>
            <a:stCxn id="2" idx="2"/>
          </p:cNvCxnSpPr>
          <p:nvPr/>
        </p:nvCxnSpPr>
        <p:spPr>
          <a:xfrm>
            <a:off x="5538246" y="786611"/>
            <a:ext cx="0" cy="392526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300CA6B6-A75C-41FE-BFEA-75512E55500E}"/>
              </a:ext>
            </a:extLst>
          </p:cNvPr>
          <p:cNvSpPr txBox="1"/>
          <p:nvPr/>
        </p:nvSpPr>
        <p:spPr>
          <a:xfrm>
            <a:off x="1894789" y="1790767"/>
            <a:ext cx="3346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+mj-lt"/>
              </a:rPr>
              <a:t>Solide : </a:t>
            </a:r>
          </a:p>
          <a:p>
            <a:r>
              <a:rPr lang="fr-FR" sz="2000" dirty="0">
                <a:latin typeface="+mj-lt"/>
              </a:rPr>
              <a:t>Filtration sous pression réduite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D6609EC7-3F25-43E5-AC29-71A080B36CE2}"/>
              </a:ext>
            </a:extLst>
          </p:cNvPr>
          <p:cNvSpPr txBox="1"/>
          <p:nvPr/>
        </p:nvSpPr>
        <p:spPr>
          <a:xfrm>
            <a:off x="7225642" y="1790767"/>
            <a:ext cx="3346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+mj-lt"/>
              </a:rPr>
              <a:t>Liquide : </a:t>
            </a:r>
          </a:p>
          <a:p>
            <a:r>
              <a:rPr lang="fr-FR" sz="2000" dirty="0">
                <a:solidFill>
                  <a:srgbClr val="C00000"/>
                </a:solidFill>
                <a:latin typeface="+mj-lt"/>
              </a:rPr>
              <a:t>Extraction liquide-liquide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51D5D488-D7CF-4395-B418-C123EE5B6E14}"/>
              </a:ext>
            </a:extLst>
          </p:cNvPr>
          <p:cNvSpPr txBox="1"/>
          <p:nvPr/>
        </p:nvSpPr>
        <p:spPr>
          <a:xfrm>
            <a:off x="1894789" y="3554665"/>
            <a:ext cx="2677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+mj-lt"/>
              </a:rPr>
              <a:t>Solide :</a:t>
            </a:r>
          </a:p>
          <a:p>
            <a:r>
              <a:rPr lang="fr-FR" sz="2000" dirty="0">
                <a:latin typeface="+mj-lt"/>
              </a:rPr>
              <a:t>Recristallisation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0AD4F347-FBE7-4741-9416-42DD913227A0}"/>
              </a:ext>
            </a:extLst>
          </p:cNvPr>
          <p:cNvSpPr txBox="1"/>
          <p:nvPr/>
        </p:nvSpPr>
        <p:spPr>
          <a:xfrm>
            <a:off x="1088793" y="5062637"/>
            <a:ext cx="3044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+mj-lt"/>
              </a:rPr>
              <a:t>Solide :</a:t>
            </a:r>
          </a:p>
          <a:p>
            <a:r>
              <a:rPr lang="fr-FR" sz="2000" dirty="0">
                <a:latin typeface="+mj-lt"/>
              </a:rPr>
              <a:t>Température de fusion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753DC2E7-9629-4F49-B56C-70A11F6ABAF1}"/>
              </a:ext>
            </a:extLst>
          </p:cNvPr>
          <p:cNvSpPr txBox="1"/>
          <p:nvPr/>
        </p:nvSpPr>
        <p:spPr>
          <a:xfrm>
            <a:off x="4756407" y="5073234"/>
            <a:ext cx="3044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+mj-lt"/>
              </a:rPr>
              <a:t>Solide : </a:t>
            </a:r>
          </a:p>
          <a:p>
            <a:r>
              <a:rPr lang="fr-FR" sz="2000" dirty="0">
                <a:latin typeface="+mj-lt"/>
              </a:rPr>
              <a:t>CCM </a:t>
            </a:r>
          </a:p>
          <a:p>
            <a:r>
              <a:rPr lang="fr-FR" sz="2000" dirty="0">
                <a:latin typeface="+mj-lt"/>
              </a:rPr>
              <a:t>Spectre de RMN</a:t>
            </a:r>
          </a:p>
          <a:p>
            <a:r>
              <a:rPr lang="fr-FR" sz="2000" dirty="0">
                <a:latin typeface="+mj-lt"/>
              </a:rPr>
              <a:t>Spectre IR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="" xmlns:a16="http://schemas.microsoft.com/office/drawing/2014/main" id="{52403B39-39A3-4412-A1F6-0507C1F55352}"/>
              </a:ext>
            </a:extLst>
          </p:cNvPr>
          <p:cNvCxnSpPr>
            <a:cxnSpLocks/>
          </p:cNvCxnSpPr>
          <p:nvPr/>
        </p:nvCxnSpPr>
        <p:spPr>
          <a:xfrm>
            <a:off x="5538244" y="1579247"/>
            <a:ext cx="2" cy="1352402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="" xmlns:a16="http://schemas.microsoft.com/office/drawing/2014/main" id="{6A388C79-C4C7-409E-A6BA-025B03B2956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538244" y="3331759"/>
            <a:ext cx="1" cy="1024004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="" xmlns:a16="http://schemas.microsoft.com/office/drawing/2014/main" id="{6FEDA718-3279-47E4-9662-8858E221215E}"/>
                  </a:ext>
                </a:extLst>
              </p:cNvPr>
              <p:cNvSpPr txBox="1"/>
              <p:nvPr/>
            </p:nvSpPr>
            <p:spPr>
              <a:xfrm>
                <a:off x="2611223" y="1179137"/>
                <a:ext cx="5854045" cy="40011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smtClean="0">
                    <a:latin typeface="+mj-lt"/>
                  </a:rPr>
                  <a:t>Séparation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000" b="0" dirty="0">
                    <a:latin typeface="+mj-lt"/>
                  </a:rPr>
                  <a:t> le produit brut</a:t>
                </a: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FEDA718-3279-47E4-9662-8858E2212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23" y="1179137"/>
                <a:ext cx="5854045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5882" b="-2352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="" xmlns:a16="http://schemas.microsoft.com/office/drawing/2014/main" id="{B460FD19-7978-4B82-ADC0-D42513621A3C}"/>
                  </a:ext>
                </a:extLst>
              </p:cNvPr>
              <p:cNvSpPr txBox="1"/>
              <p:nvPr/>
            </p:nvSpPr>
            <p:spPr>
              <a:xfrm>
                <a:off x="2611223" y="2931649"/>
                <a:ext cx="5854045" cy="40011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>
                    <a:latin typeface="+mj-lt"/>
                  </a:rPr>
                  <a:t>P</a:t>
                </a:r>
                <a:r>
                  <a:rPr lang="fr-FR" sz="2000" smtClean="0">
                    <a:latin typeface="+mj-lt"/>
                  </a:rPr>
                  <a:t>urification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000" b="0" dirty="0">
                    <a:latin typeface="+mj-lt"/>
                  </a:rPr>
                  <a:t> le produit purifié</a:t>
                </a: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460FD19-7978-4B82-ADC0-D42513621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23" y="2931649"/>
                <a:ext cx="5854045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5882" b="-2352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522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ADCE9445-393A-4D4F-B43E-46C8D02F4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667" y="778188"/>
            <a:ext cx="8422106" cy="535176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BBCE7D33-E76F-4A43-8B65-4CFD982C65D6}"/>
              </a:ext>
            </a:extLst>
          </p:cNvPr>
          <p:cNvSpPr txBox="1"/>
          <p:nvPr/>
        </p:nvSpPr>
        <p:spPr>
          <a:xfrm>
            <a:off x="6523429" y="6317937"/>
            <a:ext cx="537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 : Techniques expérimentales en chimie, Bernard</a:t>
            </a:r>
          </a:p>
        </p:txBody>
      </p:sp>
      <p:sp>
        <p:nvSpPr>
          <p:cNvPr id="4" name="Rectangle 3"/>
          <p:cNvSpPr/>
          <p:nvPr/>
        </p:nvSpPr>
        <p:spPr>
          <a:xfrm>
            <a:off x="981075" y="316523"/>
            <a:ext cx="10572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>
                <a:solidFill>
                  <a:srgbClr val="00B050"/>
                </a:solidFill>
              </a:rPr>
              <a:t>5</a:t>
            </a:r>
            <a:r>
              <a:rPr lang="fr-FR" smtClean="0">
                <a:solidFill>
                  <a:srgbClr val="00B050"/>
                </a:solidFill>
              </a:rPr>
              <a:t>. Purification par distillation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560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="" xmlns:a16="http://schemas.microsoft.com/office/drawing/2014/main" id="{2A5D98A6-9633-4FDB-BD78-974F3CA69C9C}"/>
                  </a:ext>
                </a:extLst>
              </p:cNvPr>
              <p:cNvSpPr txBox="1"/>
              <p:nvPr/>
            </p:nvSpPr>
            <p:spPr>
              <a:xfrm>
                <a:off x="2611223" y="386501"/>
                <a:ext cx="5854046" cy="40011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latin typeface="+mj-lt"/>
                  </a:rPr>
                  <a:t>La réaction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000" b="0" dirty="0">
                    <a:latin typeface="+mj-lt"/>
                  </a:rPr>
                  <a:t> le mélange réactionnel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2A5D98A6-9633-4FDB-BD78-974F3CA69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23" y="386501"/>
                <a:ext cx="5854046" cy="400110"/>
              </a:xfrm>
              <a:prstGeom prst="rect">
                <a:avLst/>
              </a:prstGeom>
              <a:blipFill>
                <a:blip r:embed="rId2"/>
                <a:stretch>
                  <a:fillRect t="-5882" b="-2352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A63F95E2-16A3-46DB-A8C5-3B1F768AE3D6}"/>
              </a:ext>
            </a:extLst>
          </p:cNvPr>
          <p:cNvSpPr txBox="1"/>
          <p:nvPr/>
        </p:nvSpPr>
        <p:spPr>
          <a:xfrm>
            <a:off x="2611222" y="4355763"/>
            <a:ext cx="5854045" cy="40011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+mj-lt"/>
              </a:rPr>
              <a:t>Caractérisation et contrôle de pureté 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="" xmlns:a16="http://schemas.microsoft.com/office/drawing/2014/main" id="{4C9AA3E6-F614-4DC8-8161-A9EEFDC120C1}"/>
              </a:ext>
            </a:extLst>
          </p:cNvPr>
          <p:cNvCxnSpPr>
            <a:stCxn id="2" idx="2"/>
          </p:cNvCxnSpPr>
          <p:nvPr/>
        </p:nvCxnSpPr>
        <p:spPr>
          <a:xfrm>
            <a:off x="5538246" y="786611"/>
            <a:ext cx="0" cy="392526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300CA6B6-A75C-41FE-BFEA-75512E55500E}"/>
              </a:ext>
            </a:extLst>
          </p:cNvPr>
          <p:cNvSpPr txBox="1"/>
          <p:nvPr/>
        </p:nvSpPr>
        <p:spPr>
          <a:xfrm>
            <a:off x="1894789" y="1790767"/>
            <a:ext cx="3346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+mj-lt"/>
              </a:rPr>
              <a:t>Solide : </a:t>
            </a:r>
          </a:p>
          <a:p>
            <a:r>
              <a:rPr lang="fr-FR" sz="2000" dirty="0">
                <a:latin typeface="+mj-lt"/>
              </a:rPr>
              <a:t>Filtration sous pression réduite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D6609EC7-3F25-43E5-AC29-71A080B36CE2}"/>
              </a:ext>
            </a:extLst>
          </p:cNvPr>
          <p:cNvSpPr txBox="1"/>
          <p:nvPr/>
        </p:nvSpPr>
        <p:spPr>
          <a:xfrm>
            <a:off x="7225642" y="1790767"/>
            <a:ext cx="3346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+mj-lt"/>
              </a:rPr>
              <a:t>Liquide : </a:t>
            </a:r>
          </a:p>
          <a:p>
            <a:r>
              <a:rPr lang="fr-FR" sz="2000" dirty="0">
                <a:latin typeface="+mj-lt"/>
              </a:rPr>
              <a:t>Extraction liquide-liquide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51D5D488-D7CF-4395-B418-C123EE5B6E14}"/>
              </a:ext>
            </a:extLst>
          </p:cNvPr>
          <p:cNvSpPr txBox="1"/>
          <p:nvPr/>
        </p:nvSpPr>
        <p:spPr>
          <a:xfrm>
            <a:off x="1894789" y="3554665"/>
            <a:ext cx="2677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+mj-lt"/>
              </a:rPr>
              <a:t>Solide :</a:t>
            </a:r>
          </a:p>
          <a:p>
            <a:r>
              <a:rPr lang="fr-FR" sz="2000" dirty="0">
                <a:latin typeface="+mj-lt"/>
              </a:rPr>
              <a:t>Recristallisation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7537D4FC-9032-47EC-8D61-B4618F1D733E}"/>
              </a:ext>
            </a:extLst>
          </p:cNvPr>
          <p:cNvSpPr txBox="1"/>
          <p:nvPr/>
        </p:nvSpPr>
        <p:spPr>
          <a:xfrm>
            <a:off x="7225642" y="3554665"/>
            <a:ext cx="2677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+mj-lt"/>
              </a:rPr>
              <a:t>Liquide : </a:t>
            </a:r>
          </a:p>
          <a:p>
            <a:r>
              <a:rPr lang="fr-FR" sz="2000" dirty="0">
                <a:solidFill>
                  <a:srgbClr val="C00000"/>
                </a:solidFill>
                <a:latin typeface="+mj-lt"/>
              </a:rPr>
              <a:t>Distillation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0AD4F347-FBE7-4741-9416-42DD913227A0}"/>
              </a:ext>
            </a:extLst>
          </p:cNvPr>
          <p:cNvSpPr txBox="1"/>
          <p:nvPr/>
        </p:nvSpPr>
        <p:spPr>
          <a:xfrm>
            <a:off x="1088793" y="5062637"/>
            <a:ext cx="3044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+mj-lt"/>
              </a:rPr>
              <a:t>Solide :</a:t>
            </a:r>
          </a:p>
          <a:p>
            <a:r>
              <a:rPr lang="fr-FR" sz="2000" dirty="0">
                <a:latin typeface="+mj-lt"/>
              </a:rPr>
              <a:t>Température de fusion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753DC2E7-9629-4F49-B56C-70A11F6ABAF1}"/>
              </a:ext>
            </a:extLst>
          </p:cNvPr>
          <p:cNvSpPr txBox="1"/>
          <p:nvPr/>
        </p:nvSpPr>
        <p:spPr>
          <a:xfrm>
            <a:off x="4756407" y="5073234"/>
            <a:ext cx="3044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+mj-lt"/>
              </a:rPr>
              <a:t>Solide : </a:t>
            </a:r>
          </a:p>
          <a:p>
            <a:r>
              <a:rPr lang="fr-FR" sz="2000" dirty="0">
                <a:latin typeface="+mj-lt"/>
              </a:rPr>
              <a:t>CCM </a:t>
            </a:r>
          </a:p>
          <a:p>
            <a:r>
              <a:rPr lang="fr-FR" sz="2000" dirty="0">
                <a:latin typeface="+mj-lt"/>
              </a:rPr>
              <a:t>Spectre de RMN</a:t>
            </a:r>
          </a:p>
          <a:p>
            <a:r>
              <a:rPr lang="fr-FR" sz="2000" dirty="0">
                <a:latin typeface="+mj-lt"/>
              </a:rPr>
              <a:t>Spectre IR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="" xmlns:a16="http://schemas.microsoft.com/office/drawing/2014/main" id="{52403B39-39A3-4412-A1F6-0507C1F55352}"/>
              </a:ext>
            </a:extLst>
          </p:cNvPr>
          <p:cNvCxnSpPr>
            <a:cxnSpLocks/>
          </p:cNvCxnSpPr>
          <p:nvPr/>
        </p:nvCxnSpPr>
        <p:spPr>
          <a:xfrm>
            <a:off x="5538244" y="1579247"/>
            <a:ext cx="2" cy="1352402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="" xmlns:a16="http://schemas.microsoft.com/office/drawing/2014/main" id="{6A388C79-C4C7-409E-A6BA-025B03B2956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538244" y="3331759"/>
            <a:ext cx="1" cy="1024004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="" xmlns:a16="http://schemas.microsoft.com/office/drawing/2014/main" id="{6FEDA718-3279-47E4-9662-8858E221215E}"/>
                  </a:ext>
                </a:extLst>
              </p:cNvPr>
              <p:cNvSpPr txBox="1"/>
              <p:nvPr/>
            </p:nvSpPr>
            <p:spPr>
              <a:xfrm>
                <a:off x="2611223" y="1179137"/>
                <a:ext cx="5854045" cy="40011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smtClean="0">
                    <a:latin typeface="+mj-lt"/>
                  </a:rPr>
                  <a:t>Séparation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000" b="0" dirty="0">
                    <a:latin typeface="+mj-lt"/>
                  </a:rPr>
                  <a:t> le produit brut</a:t>
                </a: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FEDA718-3279-47E4-9662-8858E2212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23" y="1179137"/>
                <a:ext cx="5854045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5882" b="-2352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="" xmlns:a16="http://schemas.microsoft.com/office/drawing/2014/main" id="{B460FD19-7978-4B82-ADC0-D42513621A3C}"/>
                  </a:ext>
                </a:extLst>
              </p:cNvPr>
              <p:cNvSpPr txBox="1"/>
              <p:nvPr/>
            </p:nvSpPr>
            <p:spPr>
              <a:xfrm>
                <a:off x="2611223" y="2931649"/>
                <a:ext cx="5854045" cy="40011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>
                    <a:latin typeface="+mj-lt"/>
                  </a:rPr>
                  <a:t>P</a:t>
                </a:r>
                <a:r>
                  <a:rPr lang="fr-FR" sz="2000" smtClean="0">
                    <a:latin typeface="+mj-lt"/>
                  </a:rPr>
                  <a:t>urification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000" b="0" dirty="0">
                    <a:latin typeface="+mj-lt"/>
                  </a:rPr>
                  <a:t> le produit purifié</a:t>
                </a: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460FD19-7978-4B82-ADC0-D42513621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23" y="2931649"/>
                <a:ext cx="5854045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5882" b="-2352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59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orloge&#10;&#10;Description générée automatiquement">
            <a:extLst>
              <a:ext uri="{FF2B5EF4-FFF2-40B4-BE49-F238E27FC236}">
                <a16:creationId xmlns="" xmlns:a16="http://schemas.microsoft.com/office/drawing/2014/main" id="{9CEC098A-BA1C-456D-96E8-5A79243AF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21" y="4754879"/>
            <a:ext cx="4927757" cy="175209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01DB10BB-1C07-4B31-9A37-0B41DBDF1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987" y="1233739"/>
            <a:ext cx="8452960" cy="302233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6E4225A6-2F87-432E-82D6-E01B2A905725}"/>
              </a:ext>
            </a:extLst>
          </p:cNvPr>
          <p:cNvSpPr txBox="1"/>
          <p:nvPr/>
        </p:nvSpPr>
        <p:spPr>
          <a:xfrm>
            <a:off x="4908884" y="284836"/>
            <a:ext cx="304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Réfractométrie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3BEF3794-B8A1-4859-9E01-6963E5E1FFFD}"/>
              </a:ext>
            </a:extLst>
          </p:cNvPr>
          <p:cNvSpPr txBox="1"/>
          <p:nvPr/>
        </p:nvSpPr>
        <p:spPr>
          <a:xfrm>
            <a:off x="6523429" y="6317937"/>
            <a:ext cx="537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 : Techniques expérimentales en chimie, Bernard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49" y="1825941"/>
            <a:ext cx="3288072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274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orloge&#10;&#10;Description générée automatiquement">
            <a:extLst>
              <a:ext uri="{FF2B5EF4-FFF2-40B4-BE49-F238E27FC236}">
                <a16:creationId xmlns="" xmlns:a16="http://schemas.microsoft.com/office/drawing/2014/main" id="{2624EEAE-2991-41D8-A406-DED7A0018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0" y="2265800"/>
            <a:ext cx="4216617" cy="328311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0D2B0FB6-1FF3-4D58-9FB0-B4007A5A9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136" y="1702211"/>
            <a:ext cx="6921856" cy="4000706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="" xmlns:a16="http://schemas.microsoft.com/office/drawing/2014/main" id="{3CAE3DD5-F06B-4A77-9E90-427780FC2561}"/>
              </a:ext>
            </a:extLst>
          </p:cNvPr>
          <p:cNvSpPr/>
          <p:nvPr/>
        </p:nvSpPr>
        <p:spPr>
          <a:xfrm rot="1661169">
            <a:off x="1506522" y="2874174"/>
            <a:ext cx="426128" cy="7355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="" xmlns:a16="http://schemas.microsoft.com/office/drawing/2014/main" id="{F9513388-A12E-477A-8EF0-6FCDB62D1A91}"/>
              </a:ext>
            </a:extLst>
          </p:cNvPr>
          <p:cNvSpPr/>
          <p:nvPr/>
        </p:nvSpPr>
        <p:spPr>
          <a:xfrm>
            <a:off x="8588778" y="2388701"/>
            <a:ext cx="351036" cy="199449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="" xmlns:a16="http://schemas.microsoft.com/office/drawing/2014/main" id="{80566FFE-BE08-417B-8815-E04B58B6B782}"/>
              </a:ext>
            </a:extLst>
          </p:cNvPr>
          <p:cNvSpPr/>
          <p:nvPr/>
        </p:nvSpPr>
        <p:spPr>
          <a:xfrm>
            <a:off x="3547533" y="2264835"/>
            <a:ext cx="562818" cy="55245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="" xmlns:a16="http://schemas.microsoft.com/office/drawing/2014/main" id="{A4899150-1FE2-43E0-A6EC-C8FEE941A7A8}"/>
                  </a:ext>
                </a:extLst>
              </p:cNvPr>
              <p:cNvSpPr txBox="1"/>
              <p:nvPr/>
            </p:nvSpPr>
            <p:spPr>
              <a:xfrm>
                <a:off x="3197073" y="2386450"/>
                <a:ext cx="13050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i="0" dirty="0" smtClean="0">
                          <a:latin typeface="Cambria Math" panose="02040503050406030204" pitchFamily="18" charset="0"/>
                        </a:rPr>
                        <m:t>C</m:t>
                      </m:r>
                      <m:sSub>
                        <m:sSubPr>
                          <m:ctrlPr>
                            <a:rPr lang="fr-FR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i="0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A4899150-1FE2-43E0-A6EC-C8FEE941A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073" y="2386450"/>
                <a:ext cx="130501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llipse 14">
            <a:extLst>
              <a:ext uri="{FF2B5EF4-FFF2-40B4-BE49-F238E27FC236}">
                <a16:creationId xmlns="" xmlns:a16="http://schemas.microsoft.com/office/drawing/2014/main" id="{36722E45-C544-400A-8A14-2DAFD3807874}"/>
              </a:ext>
            </a:extLst>
          </p:cNvPr>
          <p:cNvSpPr/>
          <p:nvPr/>
        </p:nvSpPr>
        <p:spPr>
          <a:xfrm>
            <a:off x="6697139" y="2233472"/>
            <a:ext cx="491091" cy="311573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="" xmlns:a16="http://schemas.microsoft.com/office/drawing/2014/main" id="{4CDFC005-DE5A-4AEF-A165-48FF4CC9CD4F}"/>
              </a:ext>
            </a:extLst>
          </p:cNvPr>
          <p:cNvCxnSpPr>
            <a:cxnSpLocks/>
          </p:cNvCxnSpPr>
          <p:nvPr/>
        </p:nvCxnSpPr>
        <p:spPr>
          <a:xfrm flipV="1">
            <a:off x="7021971" y="5349206"/>
            <a:ext cx="1" cy="6663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E33E47EA-9FEB-47ED-A557-70F7326CECD0}"/>
              </a:ext>
            </a:extLst>
          </p:cNvPr>
          <p:cNvSpPr txBox="1"/>
          <p:nvPr/>
        </p:nvSpPr>
        <p:spPr>
          <a:xfrm>
            <a:off x="5949980" y="6015568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+ Liaisons CH du cycle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="" xmlns:a16="http://schemas.microsoft.com/office/drawing/2014/main" id="{AB024EA0-0098-4645-AF20-4FF3C2ECA7C0}"/>
              </a:ext>
            </a:extLst>
          </p:cNvPr>
          <p:cNvSpPr/>
          <p:nvPr/>
        </p:nvSpPr>
        <p:spPr>
          <a:xfrm rot="1661169">
            <a:off x="3495949" y="2800892"/>
            <a:ext cx="426128" cy="7355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C7E1E233-5E9D-4B59-85C5-835DB77B5DD6}"/>
              </a:ext>
            </a:extLst>
          </p:cNvPr>
          <p:cNvSpPr txBox="1"/>
          <p:nvPr/>
        </p:nvSpPr>
        <p:spPr>
          <a:xfrm>
            <a:off x="3989135" y="514313"/>
            <a:ext cx="596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Spectre IR du limonène</a:t>
            </a:r>
          </a:p>
        </p:txBody>
      </p:sp>
    </p:spTree>
    <p:extLst>
      <p:ext uri="{BB962C8B-B14F-4D97-AF65-F5344CB8AC3E}">
        <p14:creationId xmlns:p14="http://schemas.microsoft.com/office/powerpoint/2010/main" val="2026719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="" xmlns:a16="http://schemas.microsoft.com/office/drawing/2014/main" id="{2A5D98A6-9633-4FDB-BD78-974F3CA69C9C}"/>
                  </a:ext>
                </a:extLst>
              </p:cNvPr>
              <p:cNvSpPr txBox="1"/>
              <p:nvPr/>
            </p:nvSpPr>
            <p:spPr>
              <a:xfrm>
                <a:off x="2611223" y="386501"/>
                <a:ext cx="5854046" cy="40011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latin typeface="+mj-lt"/>
                  </a:rPr>
                  <a:t>La réaction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000" b="0" dirty="0">
                    <a:latin typeface="+mj-lt"/>
                  </a:rPr>
                  <a:t> le mélange réactionnel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2A5D98A6-9633-4FDB-BD78-974F3CA69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23" y="386501"/>
                <a:ext cx="5854046" cy="400110"/>
              </a:xfrm>
              <a:prstGeom prst="rect">
                <a:avLst/>
              </a:prstGeom>
              <a:blipFill>
                <a:blip r:embed="rId2"/>
                <a:stretch>
                  <a:fillRect t="-5882" b="-2352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A63F95E2-16A3-46DB-A8C5-3B1F768AE3D6}"/>
              </a:ext>
            </a:extLst>
          </p:cNvPr>
          <p:cNvSpPr txBox="1"/>
          <p:nvPr/>
        </p:nvSpPr>
        <p:spPr>
          <a:xfrm>
            <a:off x="2611222" y="4355763"/>
            <a:ext cx="5854045" cy="40011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+mj-lt"/>
              </a:rPr>
              <a:t>Caractérisation et contrôle de pureté 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="" xmlns:a16="http://schemas.microsoft.com/office/drawing/2014/main" id="{4C9AA3E6-F614-4DC8-8161-A9EEFDC120C1}"/>
              </a:ext>
            </a:extLst>
          </p:cNvPr>
          <p:cNvCxnSpPr>
            <a:stCxn id="2" idx="2"/>
          </p:cNvCxnSpPr>
          <p:nvPr/>
        </p:nvCxnSpPr>
        <p:spPr>
          <a:xfrm>
            <a:off x="5538246" y="786611"/>
            <a:ext cx="0" cy="392526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300CA6B6-A75C-41FE-BFEA-75512E55500E}"/>
              </a:ext>
            </a:extLst>
          </p:cNvPr>
          <p:cNvSpPr txBox="1"/>
          <p:nvPr/>
        </p:nvSpPr>
        <p:spPr>
          <a:xfrm>
            <a:off x="1894789" y="1790767"/>
            <a:ext cx="3346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+mj-lt"/>
              </a:rPr>
              <a:t>Solide : </a:t>
            </a:r>
          </a:p>
          <a:p>
            <a:r>
              <a:rPr lang="fr-FR" sz="2000" dirty="0">
                <a:latin typeface="+mj-lt"/>
              </a:rPr>
              <a:t>Filtration sous pression réduite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D6609EC7-3F25-43E5-AC29-71A080B36CE2}"/>
              </a:ext>
            </a:extLst>
          </p:cNvPr>
          <p:cNvSpPr txBox="1"/>
          <p:nvPr/>
        </p:nvSpPr>
        <p:spPr>
          <a:xfrm>
            <a:off x="7225642" y="1790767"/>
            <a:ext cx="3346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+mj-lt"/>
              </a:rPr>
              <a:t>Liquide : </a:t>
            </a:r>
          </a:p>
          <a:p>
            <a:r>
              <a:rPr lang="fr-FR" sz="2000" dirty="0">
                <a:latin typeface="+mj-lt"/>
              </a:rPr>
              <a:t>Extraction liquide-liquide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51D5D488-D7CF-4395-B418-C123EE5B6E14}"/>
              </a:ext>
            </a:extLst>
          </p:cNvPr>
          <p:cNvSpPr txBox="1"/>
          <p:nvPr/>
        </p:nvSpPr>
        <p:spPr>
          <a:xfrm>
            <a:off x="1894789" y="3554665"/>
            <a:ext cx="2677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+mj-lt"/>
              </a:rPr>
              <a:t>Solide :</a:t>
            </a:r>
          </a:p>
          <a:p>
            <a:r>
              <a:rPr lang="fr-FR" sz="2000" dirty="0">
                <a:latin typeface="+mj-lt"/>
              </a:rPr>
              <a:t>Recristallisation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7537D4FC-9032-47EC-8D61-B4618F1D733E}"/>
              </a:ext>
            </a:extLst>
          </p:cNvPr>
          <p:cNvSpPr txBox="1"/>
          <p:nvPr/>
        </p:nvSpPr>
        <p:spPr>
          <a:xfrm>
            <a:off x="7225642" y="3554665"/>
            <a:ext cx="2677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+mj-lt"/>
              </a:rPr>
              <a:t>Liquide : </a:t>
            </a:r>
          </a:p>
          <a:p>
            <a:r>
              <a:rPr lang="fr-FR" sz="2000" dirty="0">
                <a:latin typeface="+mj-lt"/>
              </a:rPr>
              <a:t>Distillation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0AD4F347-FBE7-4741-9416-42DD913227A0}"/>
              </a:ext>
            </a:extLst>
          </p:cNvPr>
          <p:cNvSpPr txBox="1"/>
          <p:nvPr/>
        </p:nvSpPr>
        <p:spPr>
          <a:xfrm>
            <a:off x="1088793" y="5062637"/>
            <a:ext cx="3044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+mj-lt"/>
              </a:rPr>
              <a:t>Solide :</a:t>
            </a:r>
          </a:p>
          <a:p>
            <a:r>
              <a:rPr lang="fr-FR" sz="2000" dirty="0">
                <a:latin typeface="+mj-lt"/>
              </a:rPr>
              <a:t>Température de fusion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753DC2E7-9629-4F49-B56C-70A11F6ABAF1}"/>
              </a:ext>
            </a:extLst>
          </p:cNvPr>
          <p:cNvSpPr txBox="1"/>
          <p:nvPr/>
        </p:nvSpPr>
        <p:spPr>
          <a:xfrm>
            <a:off x="4756407" y="5073234"/>
            <a:ext cx="3044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+mj-lt"/>
              </a:rPr>
              <a:t>Solide –liquide : </a:t>
            </a:r>
          </a:p>
          <a:p>
            <a:r>
              <a:rPr lang="fr-FR" sz="2000" dirty="0">
                <a:solidFill>
                  <a:srgbClr val="C00000"/>
                </a:solidFill>
                <a:latin typeface="+mj-lt"/>
              </a:rPr>
              <a:t>CCM </a:t>
            </a:r>
          </a:p>
          <a:p>
            <a:r>
              <a:rPr lang="fr-FR" sz="2000" dirty="0">
                <a:solidFill>
                  <a:srgbClr val="C00000"/>
                </a:solidFill>
                <a:latin typeface="+mj-lt"/>
              </a:rPr>
              <a:t>Spectre de RMN</a:t>
            </a:r>
          </a:p>
          <a:p>
            <a:r>
              <a:rPr lang="fr-FR" sz="2000" dirty="0">
                <a:solidFill>
                  <a:srgbClr val="C00000"/>
                </a:solidFill>
                <a:latin typeface="+mj-lt"/>
              </a:rPr>
              <a:t>Spectre IR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09C41F8A-208D-47B2-824F-8A783EE994CC}"/>
              </a:ext>
            </a:extLst>
          </p:cNvPr>
          <p:cNvSpPr txBox="1"/>
          <p:nvPr/>
        </p:nvSpPr>
        <p:spPr>
          <a:xfrm>
            <a:off x="8139325" y="5062637"/>
            <a:ext cx="3044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+mj-lt"/>
              </a:rPr>
              <a:t>Liquide : </a:t>
            </a:r>
          </a:p>
          <a:p>
            <a:r>
              <a:rPr lang="fr-FR" sz="2000" dirty="0">
                <a:solidFill>
                  <a:srgbClr val="C00000"/>
                </a:solidFill>
                <a:latin typeface="+mj-lt"/>
              </a:rPr>
              <a:t>Température d’ébullition</a:t>
            </a:r>
          </a:p>
          <a:p>
            <a:r>
              <a:rPr lang="fr-FR" sz="2000" dirty="0">
                <a:solidFill>
                  <a:srgbClr val="C00000"/>
                </a:solidFill>
                <a:latin typeface="+mj-lt"/>
              </a:rPr>
              <a:t>Indice de réfraction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="" xmlns:a16="http://schemas.microsoft.com/office/drawing/2014/main" id="{52403B39-39A3-4412-A1F6-0507C1F55352}"/>
              </a:ext>
            </a:extLst>
          </p:cNvPr>
          <p:cNvCxnSpPr>
            <a:cxnSpLocks/>
          </p:cNvCxnSpPr>
          <p:nvPr/>
        </p:nvCxnSpPr>
        <p:spPr>
          <a:xfrm>
            <a:off x="5538244" y="1579247"/>
            <a:ext cx="2" cy="1352402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="" xmlns:a16="http://schemas.microsoft.com/office/drawing/2014/main" id="{6A388C79-C4C7-409E-A6BA-025B03B2956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538244" y="3331759"/>
            <a:ext cx="1" cy="1024004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="" xmlns:a16="http://schemas.microsoft.com/office/drawing/2014/main" id="{6FEDA718-3279-47E4-9662-8858E221215E}"/>
                  </a:ext>
                </a:extLst>
              </p:cNvPr>
              <p:cNvSpPr txBox="1"/>
              <p:nvPr/>
            </p:nvSpPr>
            <p:spPr>
              <a:xfrm>
                <a:off x="2611223" y="1179137"/>
                <a:ext cx="5854045" cy="40011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smtClean="0">
                    <a:latin typeface="+mj-lt"/>
                  </a:rPr>
                  <a:t>Séparation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000" b="0" dirty="0">
                    <a:latin typeface="+mj-lt"/>
                  </a:rPr>
                  <a:t> le produit brut</a:t>
                </a: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FEDA718-3279-47E4-9662-8858E2212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23" y="1179137"/>
                <a:ext cx="5854045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5882" b="-2352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="" xmlns:a16="http://schemas.microsoft.com/office/drawing/2014/main" id="{B460FD19-7978-4B82-ADC0-D42513621A3C}"/>
                  </a:ext>
                </a:extLst>
              </p:cNvPr>
              <p:cNvSpPr txBox="1"/>
              <p:nvPr/>
            </p:nvSpPr>
            <p:spPr>
              <a:xfrm>
                <a:off x="2611223" y="2931649"/>
                <a:ext cx="5854045" cy="40011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>
                    <a:latin typeface="+mj-lt"/>
                  </a:rPr>
                  <a:t>P</a:t>
                </a:r>
                <a:r>
                  <a:rPr lang="fr-FR" sz="2000" smtClean="0">
                    <a:latin typeface="+mj-lt"/>
                  </a:rPr>
                  <a:t>urification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000" b="0" dirty="0">
                    <a:latin typeface="+mj-lt"/>
                  </a:rPr>
                  <a:t> le produit purifié</a:t>
                </a: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460FD19-7978-4B82-ADC0-D42513621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23" y="2931649"/>
                <a:ext cx="5854045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5882" b="-2352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589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="" xmlns:a16="http://schemas.microsoft.com/office/drawing/2014/main" id="{2A5D98A6-9633-4FDB-BD78-974F3CA69C9C}"/>
                  </a:ext>
                </a:extLst>
              </p:cNvPr>
              <p:cNvSpPr txBox="1"/>
              <p:nvPr/>
            </p:nvSpPr>
            <p:spPr>
              <a:xfrm>
                <a:off x="2611223" y="386501"/>
                <a:ext cx="5854046" cy="40011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latin typeface="+mj-lt"/>
                  </a:rPr>
                  <a:t>La réaction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000" b="0" dirty="0">
                    <a:latin typeface="+mj-lt"/>
                  </a:rPr>
                  <a:t> le mélange réactionnel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2A5D98A6-9633-4FDB-BD78-974F3CA69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23" y="386501"/>
                <a:ext cx="5854046" cy="400110"/>
              </a:xfrm>
              <a:prstGeom prst="rect">
                <a:avLst/>
              </a:prstGeom>
              <a:blipFill>
                <a:blip r:embed="rId2"/>
                <a:stretch>
                  <a:fillRect t="-5882" b="-2352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A63F95E2-16A3-46DB-A8C5-3B1F768AE3D6}"/>
              </a:ext>
            </a:extLst>
          </p:cNvPr>
          <p:cNvSpPr txBox="1"/>
          <p:nvPr/>
        </p:nvSpPr>
        <p:spPr>
          <a:xfrm>
            <a:off x="2611222" y="4355763"/>
            <a:ext cx="5854045" cy="40011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+mj-lt"/>
              </a:rPr>
              <a:t>Caractérisation et contrôle de pureté 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="" xmlns:a16="http://schemas.microsoft.com/office/drawing/2014/main" id="{4C9AA3E6-F614-4DC8-8161-A9EEFDC120C1}"/>
              </a:ext>
            </a:extLst>
          </p:cNvPr>
          <p:cNvCxnSpPr>
            <a:stCxn id="2" idx="2"/>
          </p:cNvCxnSpPr>
          <p:nvPr/>
        </p:nvCxnSpPr>
        <p:spPr>
          <a:xfrm>
            <a:off x="5538246" y="786611"/>
            <a:ext cx="0" cy="392526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300CA6B6-A75C-41FE-BFEA-75512E55500E}"/>
              </a:ext>
            </a:extLst>
          </p:cNvPr>
          <p:cNvSpPr txBox="1"/>
          <p:nvPr/>
        </p:nvSpPr>
        <p:spPr>
          <a:xfrm>
            <a:off x="1894789" y="1790767"/>
            <a:ext cx="3346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+mj-lt"/>
              </a:rPr>
              <a:t>Solide : </a:t>
            </a:r>
          </a:p>
          <a:p>
            <a:r>
              <a:rPr lang="fr-FR" sz="2000" dirty="0">
                <a:latin typeface="+mj-lt"/>
              </a:rPr>
              <a:t>Filtration sous pression réduite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D6609EC7-3F25-43E5-AC29-71A080B36CE2}"/>
              </a:ext>
            </a:extLst>
          </p:cNvPr>
          <p:cNvSpPr txBox="1"/>
          <p:nvPr/>
        </p:nvSpPr>
        <p:spPr>
          <a:xfrm>
            <a:off x="7225642" y="1790767"/>
            <a:ext cx="3346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+mj-lt"/>
              </a:rPr>
              <a:t>Liquide : </a:t>
            </a:r>
          </a:p>
          <a:p>
            <a:r>
              <a:rPr lang="fr-FR" sz="2000" dirty="0">
                <a:latin typeface="+mj-lt"/>
              </a:rPr>
              <a:t>Extraction liquide-liquide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51D5D488-D7CF-4395-B418-C123EE5B6E14}"/>
              </a:ext>
            </a:extLst>
          </p:cNvPr>
          <p:cNvSpPr txBox="1"/>
          <p:nvPr/>
        </p:nvSpPr>
        <p:spPr>
          <a:xfrm>
            <a:off x="1894789" y="3554665"/>
            <a:ext cx="2677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+mj-lt"/>
              </a:rPr>
              <a:t>Solide :</a:t>
            </a:r>
          </a:p>
          <a:p>
            <a:r>
              <a:rPr lang="fr-FR" sz="2000" dirty="0">
                <a:latin typeface="+mj-lt"/>
              </a:rPr>
              <a:t>Recristallisation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7537D4FC-9032-47EC-8D61-B4618F1D733E}"/>
              </a:ext>
            </a:extLst>
          </p:cNvPr>
          <p:cNvSpPr txBox="1"/>
          <p:nvPr/>
        </p:nvSpPr>
        <p:spPr>
          <a:xfrm>
            <a:off x="7225642" y="3554665"/>
            <a:ext cx="2677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+mj-lt"/>
              </a:rPr>
              <a:t>Liquide : </a:t>
            </a:r>
          </a:p>
          <a:p>
            <a:r>
              <a:rPr lang="fr-FR" sz="2000" dirty="0">
                <a:latin typeface="+mj-lt"/>
              </a:rPr>
              <a:t>Distillation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0AD4F347-FBE7-4741-9416-42DD913227A0}"/>
              </a:ext>
            </a:extLst>
          </p:cNvPr>
          <p:cNvSpPr txBox="1"/>
          <p:nvPr/>
        </p:nvSpPr>
        <p:spPr>
          <a:xfrm>
            <a:off x="1088793" y="5062637"/>
            <a:ext cx="3044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+mj-lt"/>
              </a:rPr>
              <a:t>Solide :</a:t>
            </a:r>
          </a:p>
          <a:p>
            <a:r>
              <a:rPr lang="fr-FR" sz="2000" dirty="0">
                <a:latin typeface="+mj-lt"/>
              </a:rPr>
              <a:t>Température de fusion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753DC2E7-9629-4F49-B56C-70A11F6ABAF1}"/>
              </a:ext>
            </a:extLst>
          </p:cNvPr>
          <p:cNvSpPr txBox="1"/>
          <p:nvPr/>
        </p:nvSpPr>
        <p:spPr>
          <a:xfrm>
            <a:off x="4756407" y="5073234"/>
            <a:ext cx="3044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latin typeface="+mj-lt"/>
              </a:rPr>
              <a:t>Solide </a:t>
            </a:r>
            <a:r>
              <a:rPr lang="fr-FR" sz="2000" b="1" smtClean="0">
                <a:latin typeface="+mj-lt"/>
              </a:rPr>
              <a:t>et liquide </a:t>
            </a:r>
            <a:r>
              <a:rPr lang="fr-FR" sz="2000" b="1" dirty="0">
                <a:latin typeface="+mj-lt"/>
              </a:rPr>
              <a:t>: </a:t>
            </a:r>
          </a:p>
          <a:p>
            <a:r>
              <a:rPr lang="fr-FR" sz="2000" dirty="0">
                <a:latin typeface="+mj-lt"/>
              </a:rPr>
              <a:t>CCM </a:t>
            </a:r>
          </a:p>
          <a:p>
            <a:r>
              <a:rPr lang="fr-FR" sz="2000" dirty="0">
                <a:latin typeface="+mj-lt"/>
              </a:rPr>
              <a:t>Spectre de RMN</a:t>
            </a:r>
          </a:p>
          <a:p>
            <a:r>
              <a:rPr lang="fr-FR" sz="2000" dirty="0">
                <a:latin typeface="+mj-lt"/>
              </a:rPr>
              <a:t>Spectre IR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09C41F8A-208D-47B2-824F-8A783EE994CC}"/>
              </a:ext>
            </a:extLst>
          </p:cNvPr>
          <p:cNvSpPr txBox="1"/>
          <p:nvPr/>
        </p:nvSpPr>
        <p:spPr>
          <a:xfrm>
            <a:off x="8139325" y="5062637"/>
            <a:ext cx="3044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+mj-lt"/>
              </a:rPr>
              <a:t>Liquide : </a:t>
            </a:r>
          </a:p>
          <a:p>
            <a:r>
              <a:rPr lang="fr-FR" sz="2000" dirty="0">
                <a:latin typeface="+mj-lt"/>
              </a:rPr>
              <a:t>Température d’ébullition</a:t>
            </a:r>
          </a:p>
          <a:p>
            <a:r>
              <a:rPr lang="fr-FR" sz="2000" dirty="0">
                <a:latin typeface="+mj-lt"/>
              </a:rPr>
              <a:t>Indice de réfraction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="" xmlns:a16="http://schemas.microsoft.com/office/drawing/2014/main" id="{52403B39-39A3-4412-A1F6-0507C1F55352}"/>
              </a:ext>
            </a:extLst>
          </p:cNvPr>
          <p:cNvCxnSpPr>
            <a:cxnSpLocks/>
          </p:cNvCxnSpPr>
          <p:nvPr/>
        </p:nvCxnSpPr>
        <p:spPr>
          <a:xfrm>
            <a:off x="5538244" y="1579247"/>
            <a:ext cx="2" cy="1352402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="" xmlns:a16="http://schemas.microsoft.com/office/drawing/2014/main" id="{6A388C79-C4C7-409E-A6BA-025B03B2956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538244" y="3331759"/>
            <a:ext cx="1" cy="1024004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="" xmlns:a16="http://schemas.microsoft.com/office/drawing/2014/main" id="{6FEDA718-3279-47E4-9662-8858E221215E}"/>
                  </a:ext>
                </a:extLst>
              </p:cNvPr>
              <p:cNvSpPr txBox="1"/>
              <p:nvPr/>
            </p:nvSpPr>
            <p:spPr>
              <a:xfrm>
                <a:off x="2611223" y="1179137"/>
                <a:ext cx="5854045" cy="40011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smtClean="0">
                    <a:latin typeface="+mj-lt"/>
                  </a:rPr>
                  <a:t>Séparation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000" b="0" dirty="0">
                    <a:latin typeface="+mj-lt"/>
                  </a:rPr>
                  <a:t> le produit brut</a:t>
                </a: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FEDA718-3279-47E4-9662-8858E2212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23" y="1179137"/>
                <a:ext cx="5854045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5882" b="-2352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="" xmlns:a16="http://schemas.microsoft.com/office/drawing/2014/main" id="{B460FD19-7978-4B82-ADC0-D42513621A3C}"/>
                  </a:ext>
                </a:extLst>
              </p:cNvPr>
              <p:cNvSpPr txBox="1"/>
              <p:nvPr/>
            </p:nvSpPr>
            <p:spPr>
              <a:xfrm>
                <a:off x="2611223" y="2931649"/>
                <a:ext cx="5854045" cy="40011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>
                    <a:latin typeface="+mj-lt"/>
                  </a:rPr>
                  <a:t>P</a:t>
                </a:r>
                <a:r>
                  <a:rPr lang="fr-FR" sz="2000" smtClean="0">
                    <a:latin typeface="+mj-lt"/>
                  </a:rPr>
                  <a:t>urification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000" b="0" dirty="0">
                    <a:latin typeface="+mj-lt"/>
                  </a:rPr>
                  <a:t> le produit purifié</a:t>
                </a: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460FD19-7978-4B82-ADC0-D42513621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23" y="2931649"/>
                <a:ext cx="5854045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5882" b="-2352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9897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717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="" xmlns:a16="http://schemas.microsoft.com/office/drawing/2014/main" id="{2A5D98A6-9633-4FDB-BD78-974F3CA69C9C}"/>
                  </a:ext>
                </a:extLst>
              </p:cNvPr>
              <p:cNvSpPr txBox="1"/>
              <p:nvPr/>
            </p:nvSpPr>
            <p:spPr>
              <a:xfrm>
                <a:off x="2611223" y="386501"/>
                <a:ext cx="5854046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/>
                  <a:t>La réaction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b="0" dirty="0"/>
                  <a:t> le mélange réactionnel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2A5D98A6-9633-4FDB-BD78-974F3CA69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23" y="386501"/>
                <a:ext cx="5854046" cy="369332"/>
              </a:xfrm>
              <a:prstGeom prst="rect">
                <a:avLst/>
              </a:prstGeom>
              <a:blipFill>
                <a:blip r:embed="rId2"/>
                <a:stretch>
                  <a:fillRect t="-6349" b="-2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="" xmlns:a16="http://schemas.microsoft.com/office/drawing/2014/main" id="{B460FD19-7978-4B82-ADC0-D42513621A3C}"/>
                  </a:ext>
                </a:extLst>
              </p:cNvPr>
              <p:cNvSpPr txBox="1"/>
              <p:nvPr/>
            </p:nvSpPr>
            <p:spPr>
              <a:xfrm>
                <a:off x="2611223" y="3498917"/>
                <a:ext cx="5854045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mtClean="0"/>
                  <a:t>Purification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b="0" dirty="0"/>
                  <a:t> le produit purifié</a:t>
                </a: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460FD19-7978-4B82-ADC0-D42513621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23" y="3498917"/>
                <a:ext cx="5854045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6349" b="-2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A63F95E2-16A3-46DB-A8C5-3B1F768AE3D6}"/>
              </a:ext>
            </a:extLst>
          </p:cNvPr>
          <p:cNvSpPr txBox="1"/>
          <p:nvPr/>
        </p:nvSpPr>
        <p:spPr>
          <a:xfrm>
            <a:off x="2611222" y="4923031"/>
            <a:ext cx="585404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Caractérisation et contrôle de pureté 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="" xmlns:a16="http://schemas.microsoft.com/office/drawing/2014/main" id="{4C9AA3E6-F614-4DC8-8161-A9EEFDC120C1}"/>
              </a:ext>
            </a:extLst>
          </p:cNvPr>
          <p:cNvCxnSpPr>
            <a:stCxn id="2" idx="2"/>
          </p:cNvCxnSpPr>
          <p:nvPr/>
        </p:nvCxnSpPr>
        <p:spPr>
          <a:xfrm>
            <a:off x="5538246" y="755833"/>
            <a:ext cx="0" cy="423304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300CA6B6-A75C-41FE-BFEA-75512E55500E}"/>
              </a:ext>
            </a:extLst>
          </p:cNvPr>
          <p:cNvSpPr txBox="1"/>
          <p:nvPr/>
        </p:nvSpPr>
        <p:spPr>
          <a:xfrm>
            <a:off x="1894789" y="2120969"/>
            <a:ext cx="334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Solide : </a:t>
            </a:r>
          </a:p>
          <a:p>
            <a:r>
              <a:rPr lang="fr-FR" dirty="0"/>
              <a:t>Filtration sous pression réduite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D6609EC7-3F25-43E5-AC29-71A080B36CE2}"/>
              </a:ext>
            </a:extLst>
          </p:cNvPr>
          <p:cNvSpPr txBox="1"/>
          <p:nvPr/>
        </p:nvSpPr>
        <p:spPr>
          <a:xfrm>
            <a:off x="7225642" y="2120969"/>
            <a:ext cx="334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Liquide : </a:t>
            </a:r>
          </a:p>
          <a:p>
            <a:r>
              <a:rPr lang="fr-FR" dirty="0"/>
              <a:t>Extraction liquide-liquide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51D5D488-D7CF-4395-B418-C123EE5B6E14}"/>
              </a:ext>
            </a:extLst>
          </p:cNvPr>
          <p:cNvSpPr txBox="1"/>
          <p:nvPr/>
        </p:nvSpPr>
        <p:spPr>
          <a:xfrm>
            <a:off x="1894789" y="4146809"/>
            <a:ext cx="267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Recristallisation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7537D4FC-9032-47EC-8D61-B4618F1D733E}"/>
              </a:ext>
            </a:extLst>
          </p:cNvPr>
          <p:cNvSpPr txBox="1"/>
          <p:nvPr/>
        </p:nvSpPr>
        <p:spPr>
          <a:xfrm>
            <a:off x="7560293" y="4146809"/>
            <a:ext cx="267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Distillation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0AD4F347-FBE7-4741-9416-42DD913227A0}"/>
              </a:ext>
            </a:extLst>
          </p:cNvPr>
          <p:cNvSpPr txBox="1"/>
          <p:nvPr/>
        </p:nvSpPr>
        <p:spPr>
          <a:xfrm>
            <a:off x="1272618" y="5678863"/>
            <a:ext cx="304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Température de fusion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753DC2E7-9629-4F49-B56C-70A11F6ABAF1}"/>
              </a:ext>
            </a:extLst>
          </p:cNvPr>
          <p:cNvSpPr txBox="1"/>
          <p:nvPr/>
        </p:nvSpPr>
        <p:spPr>
          <a:xfrm>
            <a:off x="4756407" y="5640502"/>
            <a:ext cx="3044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CCM </a:t>
            </a:r>
          </a:p>
          <a:p>
            <a:r>
              <a:rPr lang="fr-FR" dirty="0"/>
              <a:t>Spectre de RMN</a:t>
            </a:r>
          </a:p>
          <a:p>
            <a:r>
              <a:rPr lang="fr-FR" dirty="0"/>
              <a:t>Spectre IR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09C41F8A-208D-47B2-824F-8A783EE994CC}"/>
              </a:ext>
            </a:extLst>
          </p:cNvPr>
          <p:cNvSpPr txBox="1"/>
          <p:nvPr/>
        </p:nvSpPr>
        <p:spPr>
          <a:xfrm>
            <a:off x="8139325" y="5629905"/>
            <a:ext cx="3044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Température d’ébullition</a:t>
            </a:r>
          </a:p>
          <a:p>
            <a:r>
              <a:rPr lang="fr-FR" dirty="0"/>
              <a:t>Indice de réfraction</a:t>
            </a:r>
          </a:p>
        </p:txBody>
      </p:sp>
      <p:sp>
        <p:nvSpPr>
          <p:cNvPr id="18" name="Arc 17">
            <a:extLst>
              <a:ext uri="{FF2B5EF4-FFF2-40B4-BE49-F238E27FC236}">
                <a16:creationId xmlns="" xmlns:a16="http://schemas.microsoft.com/office/drawing/2014/main" id="{49249970-ACE5-4523-B69F-6D58DFFB12B3}"/>
              </a:ext>
            </a:extLst>
          </p:cNvPr>
          <p:cNvSpPr/>
          <p:nvPr/>
        </p:nvSpPr>
        <p:spPr>
          <a:xfrm rot="14578705">
            <a:off x="1134967" y="2623330"/>
            <a:ext cx="1932495" cy="1611340"/>
          </a:xfrm>
          <a:prstGeom prst="arc">
            <a:avLst>
              <a:gd name="adj1" fmla="val 14579696"/>
              <a:gd name="adj2" fmla="val 0"/>
            </a:avLst>
          </a:prstGeom>
          <a:ln w="19050">
            <a:solidFill>
              <a:schemeClr val="accent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Arc 18">
            <a:extLst>
              <a:ext uri="{FF2B5EF4-FFF2-40B4-BE49-F238E27FC236}">
                <a16:creationId xmlns="" xmlns:a16="http://schemas.microsoft.com/office/drawing/2014/main" id="{6E46E564-68E2-4E27-9DB4-FABE6C20F15C}"/>
              </a:ext>
            </a:extLst>
          </p:cNvPr>
          <p:cNvSpPr/>
          <p:nvPr/>
        </p:nvSpPr>
        <p:spPr>
          <a:xfrm rot="7021295" flipH="1">
            <a:off x="8329789" y="2687113"/>
            <a:ext cx="1932495" cy="1611340"/>
          </a:xfrm>
          <a:prstGeom prst="arc">
            <a:avLst>
              <a:gd name="adj1" fmla="val 14579696"/>
              <a:gd name="adj2" fmla="val 0"/>
            </a:avLst>
          </a:prstGeom>
          <a:ln w="19050">
            <a:solidFill>
              <a:schemeClr val="accent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Arc 19">
            <a:extLst>
              <a:ext uri="{FF2B5EF4-FFF2-40B4-BE49-F238E27FC236}">
                <a16:creationId xmlns="" xmlns:a16="http://schemas.microsoft.com/office/drawing/2014/main" id="{903A41D0-BC42-4828-A81E-ADB9741EE095}"/>
              </a:ext>
            </a:extLst>
          </p:cNvPr>
          <p:cNvSpPr/>
          <p:nvPr/>
        </p:nvSpPr>
        <p:spPr>
          <a:xfrm rot="7021295" flipH="1">
            <a:off x="9413478" y="3940409"/>
            <a:ext cx="1122215" cy="2285463"/>
          </a:xfrm>
          <a:prstGeom prst="arc">
            <a:avLst>
              <a:gd name="adj1" fmla="val 15032569"/>
              <a:gd name="adj2" fmla="val 1141073"/>
            </a:avLst>
          </a:prstGeom>
          <a:ln w="19050">
            <a:solidFill>
              <a:schemeClr val="accent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Arc 20">
            <a:extLst>
              <a:ext uri="{FF2B5EF4-FFF2-40B4-BE49-F238E27FC236}">
                <a16:creationId xmlns="" xmlns:a16="http://schemas.microsoft.com/office/drawing/2014/main" id="{CA20123D-ECD3-4925-869F-F7C2D5917C23}"/>
              </a:ext>
            </a:extLst>
          </p:cNvPr>
          <p:cNvSpPr/>
          <p:nvPr/>
        </p:nvSpPr>
        <p:spPr>
          <a:xfrm rot="14578705">
            <a:off x="809998" y="3802612"/>
            <a:ext cx="1122215" cy="2285463"/>
          </a:xfrm>
          <a:prstGeom prst="arc">
            <a:avLst>
              <a:gd name="adj1" fmla="val 14579696"/>
              <a:gd name="adj2" fmla="val 2215805"/>
            </a:avLst>
          </a:prstGeom>
          <a:ln w="19050">
            <a:solidFill>
              <a:schemeClr val="accent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Arc 25">
            <a:extLst>
              <a:ext uri="{FF2B5EF4-FFF2-40B4-BE49-F238E27FC236}">
                <a16:creationId xmlns="" xmlns:a16="http://schemas.microsoft.com/office/drawing/2014/main" id="{A7771D07-A377-4879-A42E-538D4A095A68}"/>
              </a:ext>
            </a:extLst>
          </p:cNvPr>
          <p:cNvSpPr/>
          <p:nvPr/>
        </p:nvSpPr>
        <p:spPr>
          <a:xfrm>
            <a:off x="2210540" y="3643134"/>
            <a:ext cx="4769432" cy="2187794"/>
          </a:xfrm>
          <a:prstGeom prst="arc">
            <a:avLst>
              <a:gd name="adj1" fmla="val 5794764"/>
              <a:gd name="adj2" fmla="val 10989977"/>
            </a:avLst>
          </a:prstGeom>
          <a:ln w="19050">
            <a:solidFill>
              <a:schemeClr val="accent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Arc 26">
            <a:extLst>
              <a:ext uri="{FF2B5EF4-FFF2-40B4-BE49-F238E27FC236}">
                <a16:creationId xmlns="" xmlns:a16="http://schemas.microsoft.com/office/drawing/2014/main" id="{95D5808B-2E07-4F9D-AEF1-B4CFF7B2A3E5}"/>
              </a:ext>
            </a:extLst>
          </p:cNvPr>
          <p:cNvSpPr/>
          <p:nvPr/>
        </p:nvSpPr>
        <p:spPr>
          <a:xfrm flipH="1">
            <a:off x="4104236" y="3675735"/>
            <a:ext cx="4769432" cy="2187794"/>
          </a:xfrm>
          <a:prstGeom prst="arc">
            <a:avLst>
              <a:gd name="adj1" fmla="val 5794764"/>
              <a:gd name="adj2" fmla="val 10989977"/>
            </a:avLst>
          </a:prstGeom>
          <a:ln w="19050">
            <a:solidFill>
              <a:schemeClr val="accent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Arc 27">
            <a:extLst>
              <a:ext uri="{FF2B5EF4-FFF2-40B4-BE49-F238E27FC236}">
                <a16:creationId xmlns="" xmlns:a16="http://schemas.microsoft.com/office/drawing/2014/main" id="{95F2AAF5-3B6C-4FF2-9EA7-75F440103D3D}"/>
              </a:ext>
            </a:extLst>
          </p:cNvPr>
          <p:cNvSpPr/>
          <p:nvPr/>
        </p:nvSpPr>
        <p:spPr>
          <a:xfrm rot="14578705">
            <a:off x="1134966" y="2623330"/>
            <a:ext cx="1932495" cy="1611340"/>
          </a:xfrm>
          <a:prstGeom prst="arc">
            <a:avLst>
              <a:gd name="adj1" fmla="val 14579696"/>
              <a:gd name="adj2" fmla="val 0"/>
            </a:avLst>
          </a:prstGeom>
          <a:ln w="190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="" xmlns:a16="http://schemas.microsoft.com/office/drawing/2014/main" id="{9C890F4A-D4DC-46BA-B374-1904483BABDA}"/>
              </a:ext>
            </a:extLst>
          </p:cNvPr>
          <p:cNvSpPr/>
          <p:nvPr/>
        </p:nvSpPr>
        <p:spPr>
          <a:xfrm rot="7021295" flipH="1">
            <a:off x="8329788" y="2687113"/>
            <a:ext cx="1932495" cy="1611340"/>
          </a:xfrm>
          <a:prstGeom prst="arc">
            <a:avLst>
              <a:gd name="adj1" fmla="val 14579696"/>
              <a:gd name="adj2" fmla="val 0"/>
            </a:avLst>
          </a:prstGeom>
          <a:ln w="190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="" xmlns:a16="http://schemas.microsoft.com/office/drawing/2014/main" id="{824C344F-13C8-45CE-B526-FF9BFDB08558}"/>
              </a:ext>
            </a:extLst>
          </p:cNvPr>
          <p:cNvCxnSpPr>
            <a:cxnSpLocks/>
          </p:cNvCxnSpPr>
          <p:nvPr/>
        </p:nvCxnSpPr>
        <p:spPr>
          <a:xfrm flipH="1">
            <a:off x="3098307" y="1548469"/>
            <a:ext cx="2439939" cy="62112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="" xmlns:a16="http://schemas.microsoft.com/office/drawing/2014/main" id="{738D2870-CFF4-4E58-8A53-10DB3A356ADD}"/>
              </a:ext>
            </a:extLst>
          </p:cNvPr>
          <p:cNvCxnSpPr>
            <a:cxnSpLocks/>
          </p:cNvCxnSpPr>
          <p:nvPr/>
        </p:nvCxnSpPr>
        <p:spPr>
          <a:xfrm>
            <a:off x="5538246" y="1548469"/>
            <a:ext cx="1687396" cy="51406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="" xmlns:a16="http://schemas.microsoft.com/office/drawing/2014/main" id="{6FEDA718-3279-47E4-9662-8858E221215E}"/>
                  </a:ext>
                </a:extLst>
              </p:cNvPr>
              <p:cNvSpPr txBox="1"/>
              <p:nvPr/>
            </p:nvSpPr>
            <p:spPr>
              <a:xfrm>
                <a:off x="2611223" y="1179137"/>
                <a:ext cx="5854045" cy="3693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mtClean="0"/>
                  <a:t>Séparation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fr-FR" b="0" dirty="0"/>
                  <a:t> le produit brut</a:t>
                </a: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FEDA718-3279-47E4-9662-8858E2212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23" y="1179137"/>
                <a:ext cx="5854045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634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043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5354" y="967102"/>
            <a:ext cx="69088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smtClean="0"/>
              <a:t>Protocole de synthèse de l’acide acétylsalicylique</a:t>
            </a:r>
          </a:p>
          <a:p>
            <a:endParaRPr lang="fr-FR"/>
          </a:p>
          <a:p>
            <a:r>
              <a:rPr lang="fr-FR" smtClean="0"/>
              <a:t>Dans </a:t>
            </a:r>
            <a:r>
              <a:rPr lang="fr-FR"/>
              <a:t>un ballon </a:t>
            </a:r>
            <a:r>
              <a:rPr lang="fr-FR" smtClean="0"/>
              <a:t>sec de 100mL, introduire </a:t>
            </a:r>
            <a:r>
              <a:rPr lang="fr-FR" smtClean="0">
                <a:solidFill>
                  <a:srgbClr val="00B050"/>
                </a:solidFill>
              </a:rPr>
              <a:t>5,0g d’acide salicylique </a:t>
            </a:r>
            <a:r>
              <a:rPr lang="fr-FR" smtClean="0"/>
              <a:t>(36mmol). </a:t>
            </a:r>
          </a:p>
          <a:p>
            <a:endParaRPr lang="fr-FR"/>
          </a:p>
          <a:p>
            <a:r>
              <a:rPr lang="fr-FR" smtClean="0"/>
              <a:t>Ajouter </a:t>
            </a:r>
            <a:r>
              <a:rPr lang="fr-FR">
                <a:solidFill>
                  <a:srgbClr val="00B050"/>
                </a:solidFill>
              </a:rPr>
              <a:t>7 à 8 </a:t>
            </a:r>
            <a:r>
              <a:rPr lang="fr-FR" smtClean="0">
                <a:solidFill>
                  <a:srgbClr val="00B050"/>
                </a:solidFill>
              </a:rPr>
              <a:t>mL d’anhydride éthanoique </a:t>
            </a:r>
            <a:r>
              <a:rPr lang="fr-FR" smtClean="0"/>
              <a:t>(74 à 85mmol) et </a:t>
            </a:r>
            <a:r>
              <a:rPr lang="fr-FR">
                <a:solidFill>
                  <a:srgbClr val="00B050"/>
                </a:solidFill>
              </a:rPr>
              <a:t>deux gouttes d’acide sulfurique </a:t>
            </a:r>
            <a:r>
              <a:rPr lang="fr-FR" smtClean="0">
                <a:solidFill>
                  <a:srgbClr val="00B050"/>
                </a:solidFill>
              </a:rPr>
              <a:t>concentré</a:t>
            </a:r>
            <a:r>
              <a:rPr lang="fr-FR" smtClean="0"/>
              <a:t>.</a:t>
            </a:r>
          </a:p>
          <a:p>
            <a:endParaRPr lang="fr-FR"/>
          </a:p>
          <a:p>
            <a:r>
              <a:rPr lang="fr-FR" smtClean="0"/>
              <a:t>Introduire </a:t>
            </a:r>
            <a:r>
              <a:rPr lang="fr-FR"/>
              <a:t>un barreau aimanté et adapter un réfrigérant (à air ou à eau). La solution est chauffée 15 </a:t>
            </a:r>
            <a:r>
              <a:rPr lang="fr-FR" smtClean="0"/>
              <a:t>minutes au bain-marie (</a:t>
            </a:r>
            <a:r>
              <a:rPr lang="fr-FR"/>
              <a:t>70◦</a:t>
            </a:r>
            <a:r>
              <a:rPr lang="fr-FR" smtClean="0"/>
              <a:t>C).</a:t>
            </a:r>
          </a:p>
          <a:p>
            <a:endParaRPr lang="fr-FR"/>
          </a:p>
          <a:p>
            <a:r>
              <a:rPr lang="fr-FR" smtClean="0"/>
              <a:t>Une </a:t>
            </a:r>
            <a:r>
              <a:rPr lang="fr-FR"/>
              <a:t>fois la réaction terminée, refroidir le contenu avant de le verser doucement, et sous </a:t>
            </a:r>
            <a:r>
              <a:rPr lang="fr-FR" smtClean="0"/>
              <a:t>vivea gitation</a:t>
            </a:r>
            <a:r>
              <a:rPr lang="fr-FR"/>
              <a:t>, dans un bécher contenant un mélange eau-glace (75 g</a:t>
            </a:r>
            <a:r>
              <a:rPr lang="fr-FR" smtClean="0"/>
              <a:t>).</a:t>
            </a:r>
          </a:p>
          <a:p>
            <a:endParaRPr lang="fr-FR"/>
          </a:p>
          <a:p>
            <a:r>
              <a:rPr lang="fr-FR" smtClean="0"/>
              <a:t>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058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="" xmlns:a16="http://schemas.microsoft.com/office/drawing/2014/main" id="{3EA94E02-B435-47B6-95D6-6619D7E4A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518" y="644603"/>
            <a:ext cx="8794963" cy="50305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35AE46D-7808-440B-889A-CC04FB58BCFB}"/>
              </a:ext>
            </a:extLst>
          </p:cNvPr>
          <p:cNvSpPr/>
          <p:nvPr/>
        </p:nvSpPr>
        <p:spPr>
          <a:xfrm>
            <a:off x="7064482" y="578051"/>
            <a:ext cx="2844800" cy="5207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292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objet, horloge&#10;&#10;Description générée automatiquement">
            <a:extLst>
              <a:ext uri="{FF2B5EF4-FFF2-40B4-BE49-F238E27FC236}">
                <a16:creationId xmlns="" xmlns:a16="http://schemas.microsoft.com/office/drawing/2014/main" id="{FACE0804-861E-4D69-90D1-739A583BF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42" y="1969532"/>
            <a:ext cx="1638300" cy="27813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ECB6E90D-2450-467C-B8BA-B29B297C80BB}"/>
              </a:ext>
            </a:extLst>
          </p:cNvPr>
          <p:cNvSpPr txBox="1"/>
          <p:nvPr/>
        </p:nvSpPr>
        <p:spPr>
          <a:xfrm>
            <a:off x="3835400" y="389467"/>
            <a:ext cx="452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Spectre RMN du limonène</a:t>
            </a:r>
          </a:p>
        </p:txBody>
      </p:sp>
      <p:pic>
        <p:nvPicPr>
          <p:cNvPr id="3" name="Image 2" descr="Une image contenant bateau, assis, rue, homme&#10;&#10;Description générée automatiquement">
            <a:extLst>
              <a:ext uri="{FF2B5EF4-FFF2-40B4-BE49-F238E27FC236}">
                <a16:creationId xmlns="" xmlns:a16="http://schemas.microsoft.com/office/drawing/2014/main" id="{1FA1725E-C2AC-4019-B0BB-97C9B4B89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705" y="1206934"/>
            <a:ext cx="7284896" cy="425303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C4F23BF-94E3-4AE7-A82B-6BADD119B2C5}"/>
              </a:ext>
            </a:extLst>
          </p:cNvPr>
          <p:cNvSpPr/>
          <p:nvPr/>
        </p:nvSpPr>
        <p:spPr>
          <a:xfrm>
            <a:off x="10158251" y="1206935"/>
            <a:ext cx="1075267" cy="191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3B2AB96F-8F24-42B1-B974-E89E8FD191C6}"/>
              </a:ext>
            </a:extLst>
          </p:cNvPr>
          <p:cNvSpPr/>
          <p:nvPr/>
        </p:nvSpPr>
        <p:spPr>
          <a:xfrm>
            <a:off x="6096000" y="2317152"/>
            <a:ext cx="1075267" cy="483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AABCCCBE-382D-4B17-ACB9-509C7C6758B1}"/>
              </a:ext>
            </a:extLst>
          </p:cNvPr>
          <p:cNvSpPr/>
          <p:nvPr/>
        </p:nvSpPr>
        <p:spPr>
          <a:xfrm>
            <a:off x="4949648" y="3429000"/>
            <a:ext cx="1075267" cy="483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79440070-4ADC-4144-93B1-A3E52471C2F4}"/>
              </a:ext>
            </a:extLst>
          </p:cNvPr>
          <p:cNvSpPr/>
          <p:nvPr/>
        </p:nvSpPr>
        <p:spPr>
          <a:xfrm>
            <a:off x="10680478" y="1428534"/>
            <a:ext cx="1075267" cy="191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7381875" y="6191250"/>
            <a:ext cx="375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hlinkClick r:id="rId4"/>
              </a:rPr>
              <a:t>http://exchem.fr/limonenermn.htm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552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objet, horloge&#10;&#10;Description générée automatiquement">
            <a:extLst>
              <a:ext uri="{FF2B5EF4-FFF2-40B4-BE49-F238E27FC236}">
                <a16:creationId xmlns="" xmlns:a16="http://schemas.microsoft.com/office/drawing/2014/main" id="{FACE0804-861E-4D69-90D1-739A583BF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42" y="1969532"/>
            <a:ext cx="1638300" cy="27813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ECB6E90D-2450-467C-B8BA-B29B297C80BB}"/>
              </a:ext>
            </a:extLst>
          </p:cNvPr>
          <p:cNvSpPr txBox="1"/>
          <p:nvPr/>
        </p:nvSpPr>
        <p:spPr>
          <a:xfrm>
            <a:off x="3835400" y="389467"/>
            <a:ext cx="452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Spectre RMN du limonène</a:t>
            </a:r>
          </a:p>
        </p:txBody>
      </p:sp>
      <p:pic>
        <p:nvPicPr>
          <p:cNvPr id="3" name="Image 2" descr="Une image contenant bateau, assis, rue, homme&#10;&#10;Description générée automatiquement">
            <a:extLst>
              <a:ext uri="{FF2B5EF4-FFF2-40B4-BE49-F238E27FC236}">
                <a16:creationId xmlns="" xmlns:a16="http://schemas.microsoft.com/office/drawing/2014/main" id="{1FA1725E-C2AC-4019-B0BB-97C9B4B89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705" y="1206934"/>
            <a:ext cx="7284896" cy="4253032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="" xmlns:a16="http://schemas.microsoft.com/office/drawing/2014/main" id="{3162F95D-C762-4D76-87B7-A20FA74B42D3}"/>
              </a:ext>
            </a:extLst>
          </p:cNvPr>
          <p:cNvSpPr/>
          <p:nvPr/>
        </p:nvSpPr>
        <p:spPr>
          <a:xfrm>
            <a:off x="2556933" y="2683933"/>
            <a:ext cx="313267" cy="4862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="" xmlns:a16="http://schemas.microsoft.com/office/drawing/2014/main" id="{EB2C86AC-36AD-4F12-8E8C-1B187A55F08E}"/>
              </a:ext>
            </a:extLst>
          </p:cNvPr>
          <p:cNvSpPr/>
          <p:nvPr/>
        </p:nvSpPr>
        <p:spPr>
          <a:xfrm>
            <a:off x="5511233" y="4112630"/>
            <a:ext cx="313267" cy="4862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="" xmlns:a16="http://schemas.microsoft.com/office/drawing/2014/main" id="{77E8D7A5-0846-43FD-876F-A0C7F8FC162E}"/>
              </a:ext>
            </a:extLst>
          </p:cNvPr>
          <p:cNvSpPr/>
          <p:nvPr/>
        </p:nvSpPr>
        <p:spPr>
          <a:xfrm>
            <a:off x="2550413" y="4299357"/>
            <a:ext cx="313267" cy="48626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="" xmlns:a16="http://schemas.microsoft.com/office/drawing/2014/main" id="{F6E1B6DC-0FE4-4EA1-8E92-84192C9F7B05}"/>
              </a:ext>
            </a:extLst>
          </p:cNvPr>
          <p:cNvSpPr/>
          <p:nvPr/>
        </p:nvSpPr>
        <p:spPr>
          <a:xfrm>
            <a:off x="6394761" y="2842859"/>
            <a:ext cx="313267" cy="169963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C4F23BF-94E3-4AE7-A82B-6BADD119B2C5}"/>
              </a:ext>
            </a:extLst>
          </p:cNvPr>
          <p:cNvSpPr/>
          <p:nvPr/>
        </p:nvSpPr>
        <p:spPr>
          <a:xfrm>
            <a:off x="10158251" y="1206935"/>
            <a:ext cx="1075267" cy="191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="" xmlns:a16="http://schemas.microsoft.com/office/drawing/2014/main" id="{703FFBFD-3C14-4FDD-A07C-24DE795B82C7}"/>
              </a:ext>
            </a:extLst>
          </p:cNvPr>
          <p:cNvSpPr/>
          <p:nvPr/>
        </p:nvSpPr>
        <p:spPr>
          <a:xfrm>
            <a:off x="1575590" y="4277268"/>
            <a:ext cx="313267" cy="48626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="" xmlns:a16="http://schemas.microsoft.com/office/drawing/2014/main" id="{9A218673-6D45-45C7-9018-50F6E3F2C09B}"/>
              </a:ext>
            </a:extLst>
          </p:cNvPr>
          <p:cNvSpPr/>
          <p:nvPr/>
        </p:nvSpPr>
        <p:spPr>
          <a:xfrm>
            <a:off x="10453627" y="1058333"/>
            <a:ext cx="179717" cy="348415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="" xmlns:a16="http://schemas.microsoft.com/office/drawing/2014/main" id="{A0DD9E18-682D-4FBE-8393-A0F21C597514}"/>
              </a:ext>
            </a:extLst>
          </p:cNvPr>
          <p:cNvSpPr/>
          <p:nvPr/>
        </p:nvSpPr>
        <p:spPr>
          <a:xfrm>
            <a:off x="10606027" y="2082799"/>
            <a:ext cx="179717" cy="2612089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="" xmlns:a16="http://schemas.microsoft.com/office/drawing/2014/main" id="{C023A385-2A40-4E94-91D9-76D849CE6779}"/>
              </a:ext>
            </a:extLst>
          </p:cNvPr>
          <p:cNvSpPr/>
          <p:nvPr/>
        </p:nvSpPr>
        <p:spPr>
          <a:xfrm flipH="1">
            <a:off x="2121089" y="1977999"/>
            <a:ext cx="385042" cy="413066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3B2AB96F-8F24-42B1-B974-E89E8FD191C6}"/>
              </a:ext>
            </a:extLst>
          </p:cNvPr>
          <p:cNvSpPr/>
          <p:nvPr/>
        </p:nvSpPr>
        <p:spPr>
          <a:xfrm>
            <a:off x="6096000" y="2317152"/>
            <a:ext cx="1075267" cy="483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AABCCCBE-382D-4B17-ACB9-509C7C6758B1}"/>
              </a:ext>
            </a:extLst>
          </p:cNvPr>
          <p:cNvSpPr/>
          <p:nvPr/>
        </p:nvSpPr>
        <p:spPr>
          <a:xfrm>
            <a:off x="4949648" y="3429000"/>
            <a:ext cx="1075267" cy="483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79440070-4ADC-4144-93B1-A3E52471C2F4}"/>
              </a:ext>
            </a:extLst>
          </p:cNvPr>
          <p:cNvSpPr/>
          <p:nvPr/>
        </p:nvSpPr>
        <p:spPr>
          <a:xfrm>
            <a:off x="10680478" y="1428534"/>
            <a:ext cx="1075267" cy="191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7381875" y="6191250"/>
            <a:ext cx="375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hlinkClick r:id="rId4"/>
              </a:rPr>
              <a:t>http://exchem.fr/limonenermn.htm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138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="" xmlns:a16="http://schemas.microsoft.com/office/drawing/2014/main" id="{2A5D98A6-9633-4FDB-BD78-974F3CA69C9C}"/>
                  </a:ext>
                </a:extLst>
              </p:cNvPr>
              <p:cNvSpPr txBox="1"/>
              <p:nvPr/>
            </p:nvSpPr>
            <p:spPr>
              <a:xfrm>
                <a:off x="2611223" y="386501"/>
                <a:ext cx="5854046" cy="40011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latin typeface="+mj-lt"/>
                  </a:rPr>
                  <a:t>La réaction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000" b="0" dirty="0">
                    <a:latin typeface="+mj-lt"/>
                  </a:rPr>
                  <a:t> le mélange réactionnel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2A5D98A6-9633-4FDB-BD78-974F3CA69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23" y="386501"/>
                <a:ext cx="5854046" cy="400110"/>
              </a:xfrm>
              <a:prstGeom prst="rect">
                <a:avLst/>
              </a:prstGeom>
              <a:blipFill>
                <a:blip r:embed="rId2"/>
                <a:stretch>
                  <a:fillRect t="-5882" b="-2352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="" xmlns:a16="http://schemas.microsoft.com/office/drawing/2014/main" id="{B460FD19-7978-4B82-ADC0-D42513621A3C}"/>
                  </a:ext>
                </a:extLst>
              </p:cNvPr>
              <p:cNvSpPr txBox="1"/>
              <p:nvPr/>
            </p:nvSpPr>
            <p:spPr>
              <a:xfrm>
                <a:off x="2611223" y="2931649"/>
                <a:ext cx="5854045" cy="40011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>
                    <a:latin typeface="+mj-lt"/>
                  </a:rPr>
                  <a:t>P</a:t>
                </a:r>
                <a:r>
                  <a:rPr lang="fr-FR" sz="2000" smtClean="0">
                    <a:latin typeface="+mj-lt"/>
                  </a:rPr>
                  <a:t>urification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000" b="0" dirty="0">
                    <a:latin typeface="+mj-lt"/>
                  </a:rPr>
                  <a:t> le produit purifié</a:t>
                </a: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460FD19-7978-4B82-ADC0-D42513621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23" y="2931649"/>
                <a:ext cx="5854045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5882" b="-2352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A63F95E2-16A3-46DB-A8C5-3B1F768AE3D6}"/>
              </a:ext>
            </a:extLst>
          </p:cNvPr>
          <p:cNvSpPr txBox="1"/>
          <p:nvPr/>
        </p:nvSpPr>
        <p:spPr>
          <a:xfrm>
            <a:off x="2611222" y="4355763"/>
            <a:ext cx="5854045" cy="40011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+mj-lt"/>
              </a:rPr>
              <a:t>Caractérisation et contrôle de pureté 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="" xmlns:a16="http://schemas.microsoft.com/office/drawing/2014/main" id="{4C9AA3E6-F614-4DC8-8161-A9EEFDC120C1}"/>
              </a:ext>
            </a:extLst>
          </p:cNvPr>
          <p:cNvCxnSpPr>
            <a:stCxn id="2" idx="2"/>
          </p:cNvCxnSpPr>
          <p:nvPr/>
        </p:nvCxnSpPr>
        <p:spPr>
          <a:xfrm>
            <a:off x="5538246" y="786611"/>
            <a:ext cx="0" cy="392526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="" xmlns:a16="http://schemas.microsoft.com/office/drawing/2014/main" id="{52403B39-39A3-4412-A1F6-0507C1F55352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5538244" y="1579247"/>
            <a:ext cx="2" cy="1352402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="" xmlns:a16="http://schemas.microsoft.com/office/drawing/2014/main" id="{6A388C79-C4C7-409E-A6BA-025B03B2956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538244" y="3331759"/>
            <a:ext cx="1" cy="1024004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="" xmlns:a16="http://schemas.microsoft.com/office/drawing/2014/main" id="{6FEDA718-3279-47E4-9662-8858E221215E}"/>
                  </a:ext>
                </a:extLst>
              </p:cNvPr>
              <p:cNvSpPr txBox="1"/>
              <p:nvPr/>
            </p:nvSpPr>
            <p:spPr>
              <a:xfrm>
                <a:off x="2611223" y="1179137"/>
                <a:ext cx="5854045" cy="40011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smtClean="0">
                    <a:latin typeface="+mj-lt"/>
                  </a:rPr>
                  <a:t>Séparation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000" b="0" dirty="0">
                    <a:latin typeface="+mj-lt"/>
                  </a:rPr>
                  <a:t> le produit brut</a:t>
                </a: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FEDA718-3279-47E4-9662-8858E2212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23" y="1179137"/>
                <a:ext cx="5854045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5882" b="-2352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749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="" xmlns:a16="http://schemas.microsoft.com/office/drawing/2014/main" id="{3EA94E02-B435-47B6-95D6-6619D7E4A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643" y="1443312"/>
            <a:ext cx="8794963" cy="50305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35AE46D-7808-440B-889A-CC04FB58BCFB}"/>
              </a:ext>
            </a:extLst>
          </p:cNvPr>
          <p:cNvSpPr/>
          <p:nvPr/>
        </p:nvSpPr>
        <p:spPr>
          <a:xfrm>
            <a:off x="7270776" y="3773103"/>
            <a:ext cx="2498455" cy="12224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3627285-9C28-47D7-88CF-0A58A36FCC3F}"/>
              </a:ext>
            </a:extLst>
          </p:cNvPr>
          <p:cNvSpPr txBox="1"/>
          <p:nvPr/>
        </p:nvSpPr>
        <p:spPr>
          <a:xfrm>
            <a:off x="4628683" y="316809"/>
            <a:ext cx="546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/>
              <a:t>Séparation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484350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276B7269-2D8B-4553-93DF-F68EAF2C9BE9}"/>
              </a:ext>
            </a:extLst>
          </p:cNvPr>
          <p:cNvSpPr txBox="1"/>
          <p:nvPr/>
        </p:nvSpPr>
        <p:spPr>
          <a:xfrm>
            <a:off x="2260846" y="559293"/>
            <a:ext cx="7078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Séparation : isolement du produit brut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19FFB606-916C-41B1-9E02-4FF244ED9722}"/>
              </a:ext>
            </a:extLst>
          </p:cNvPr>
          <p:cNvSpPr txBox="1"/>
          <p:nvPr/>
        </p:nvSpPr>
        <p:spPr>
          <a:xfrm>
            <a:off x="3161120" y="6409155"/>
            <a:ext cx="891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 </a:t>
            </a:r>
            <a:r>
              <a:rPr lang="fr-FR"/>
              <a:t>: </a:t>
            </a:r>
            <a:r>
              <a:rPr lang="fr-FR">
                <a:hlinkClick r:id="rId2"/>
              </a:rPr>
              <a:t>https://guy-chaumeton.pagesperso-orange.fr/scphysiques2010/images07/imgB4.jpg</a:t>
            </a:r>
            <a:endParaRPr lang="fr-FR" dirty="0"/>
          </a:p>
        </p:txBody>
      </p:sp>
      <p:pic>
        <p:nvPicPr>
          <p:cNvPr id="3074" name="Picture 2" descr="https://guy-chaumeton.pagesperso-orange.fr/scphysiques2010/images07/imgB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713" y="1758462"/>
            <a:ext cx="4902214" cy="379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723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="" xmlns:a16="http://schemas.microsoft.com/office/drawing/2014/main" id="{2A5D98A6-9633-4FDB-BD78-974F3CA69C9C}"/>
                  </a:ext>
                </a:extLst>
              </p:cNvPr>
              <p:cNvSpPr txBox="1"/>
              <p:nvPr/>
            </p:nvSpPr>
            <p:spPr>
              <a:xfrm>
                <a:off x="2611223" y="386501"/>
                <a:ext cx="5854046" cy="40011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latin typeface="+mj-lt"/>
                  </a:rPr>
                  <a:t>La réaction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000" b="0" dirty="0">
                    <a:latin typeface="+mj-lt"/>
                  </a:rPr>
                  <a:t> le mélange réactionnel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2A5D98A6-9633-4FDB-BD78-974F3CA69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23" y="386501"/>
                <a:ext cx="5854046" cy="400110"/>
              </a:xfrm>
              <a:prstGeom prst="rect">
                <a:avLst/>
              </a:prstGeom>
              <a:blipFill>
                <a:blip r:embed="rId2"/>
                <a:stretch>
                  <a:fillRect t="-5882" b="-2352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A63F95E2-16A3-46DB-A8C5-3B1F768AE3D6}"/>
              </a:ext>
            </a:extLst>
          </p:cNvPr>
          <p:cNvSpPr txBox="1"/>
          <p:nvPr/>
        </p:nvSpPr>
        <p:spPr>
          <a:xfrm>
            <a:off x="2611222" y="4355763"/>
            <a:ext cx="5854045" cy="40011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+mj-lt"/>
              </a:rPr>
              <a:t>Caractérisation et contrôle de pureté 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="" xmlns:a16="http://schemas.microsoft.com/office/drawing/2014/main" id="{4C9AA3E6-F614-4DC8-8161-A9EEFDC120C1}"/>
              </a:ext>
            </a:extLst>
          </p:cNvPr>
          <p:cNvCxnSpPr>
            <a:stCxn id="2" idx="2"/>
          </p:cNvCxnSpPr>
          <p:nvPr/>
        </p:nvCxnSpPr>
        <p:spPr>
          <a:xfrm>
            <a:off x="5538246" y="786611"/>
            <a:ext cx="0" cy="392526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300CA6B6-A75C-41FE-BFEA-75512E55500E}"/>
              </a:ext>
            </a:extLst>
          </p:cNvPr>
          <p:cNvSpPr txBox="1"/>
          <p:nvPr/>
        </p:nvSpPr>
        <p:spPr>
          <a:xfrm>
            <a:off x="1894789" y="1790767"/>
            <a:ext cx="3346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+mj-lt"/>
              </a:rPr>
              <a:t>Solide : </a:t>
            </a:r>
          </a:p>
          <a:p>
            <a:r>
              <a:rPr lang="fr-FR" sz="2000" dirty="0">
                <a:solidFill>
                  <a:srgbClr val="C00000"/>
                </a:solidFill>
                <a:latin typeface="+mj-lt"/>
              </a:rPr>
              <a:t>Filtration sous pression réduite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="" xmlns:a16="http://schemas.microsoft.com/office/drawing/2014/main" id="{6FEDA718-3279-47E4-9662-8858E221215E}"/>
                  </a:ext>
                </a:extLst>
              </p:cNvPr>
              <p:cNvSpPr txBox="1"/>
              <p:nvPr/>
            </p:nvSpPr>
            <p:spPr>
              <a:xfrm>
                <a:off x="2611223" y="1179137"/>
                <a:ext cx="5854045" cy="40011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smtClean="0">
                    <a:latin typeface="+mj-lt"/>
                  </a:rPr>
                  <a:t>Séparation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000" b="0" dirty="0">
                    <a:latin typeface="+mj-lt"/>
                  </a:rPr>
                  <a:t> le produit brut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FEDA718-3279-47E4-9662-8858E2212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23" y="1179137"/>
                <a:ext cx="5854045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5882" b="-2352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="" xmlns:a16="http://schemas.microsoft.com/office/drawing/2014/main" id="{B460FD19-7978-4B82-ADC0-D42513621A3C}"/>
                  </a:ext>
                </a:extLst>
              </p:cNvPr>
              <p:cNvSpPr txBox="1"/>
              <p:nvPr/>
            </p:nvSpPr>
            <p:spPr>
              <a:xfrm>
                <a:off x="2611223" y="2931649"/>
                <a:ext cx="5854045" cy="40011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>
                    <a:latin typeface="+mj-lt"/>
                  </a:rPr>
                  <a:t>P</a:t>
                </a:r>
                <a:r>
                  <a:rPr lang="fr-FR" sz="2000" smtClean="0">
                    <a:latin typeface="+mj-lt"/>
                  </a:rPr>
                  <a:t>urification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000" b="0" dirty="0">
                    <a:latin typeface="+mj-lt"/>
                  </a:rPr>
                  <a:t> le produit purifié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460FD19-7978-4B82-ADC0-D42513621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23" y="2931649"/>
                <a:ext cx="5854045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5882" b="-2352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9372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="" xmlns:a16="http://schemas.microsoft.com/office/drawing/2014/main" id="{3EA94E02-B435-47B6-95D6-6619D7E4A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643" y="1443312"/>
            <a:ext cx="8794963" cy="50305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35AE46D-7808-440B-889A-CC04FB58BCFB}"/>
              </a:ext>
            </a:extLst>
          </p:cNvPr>
          <p:cNvSpPr/>
          <p:nvPr/>
        </p:nvSpPr>
        <p:spPr>
          <a:xfrm>
            <a:off x="5684253" y="3773103"/>
            <a:ext cx="771255" cy="12224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3627285-9C28-47D7-88CF-0A58A36FCC3F}"/>
              </a:ext>
            </a:extLst>
          </p:cNvPr>
          <p:cNvSpPr txBox="1"/>
          <p:nvPr/>
        </p:nvSpPr>
        <p:spPr>
          <a:xfrm>
            <a:off x="3917483" y="316809"/>
            <a:ext cx="546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Contrôle de pureté </a:t>
            </a:r>
          </a:p>
        </p:txBody>
      </p:sp>
    </p:spTree>
    <p:extLst>
      <p:ext uri="{BB962C8B-B14F-4D97-AF65-F5344CB8AC3E}">
        <p14:creationId xmlns:p14="http://schemas.microsoft.com/office/powerpoint/2010/main" val="2004152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lit&#10;&#10;Description générée automatiquement">
            <a:extLst>
              <a:ext uri="{FF2B5EF4-FFF2-40B4-BE49-F238E27FC236}">
                <a16:creationId xmlns="" xmlns:a16="http://schemas.microsoft.com/office/drawing/2014/main" id="{0C6F521D-9D73-408D-AA46-7480AB2AA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755" y="1325900"/>
            <a:ext cx="7836490" cy="42061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7E4DB6C6-5B0B-4A05-AFC7-CC127C4FAF9D}"/>
              </a:ext>
            </a:extLst>
          </p:cNvPr>
          <p:cNvSpPr txBox="1"/>
          <p:nvPr/>
        </p:nvSpPr>
        <p:spPr>
          <a:xfrm>
            <a:off x="3051207" y="316809"/>
            <a:ext cx="6333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Contrôle de pureté : banc </a:t>
            </a:r>
            <a:r>
              <a:rPr lang="fr-FR" sz="3200" dirty="0" err="1"/>
              <a:t>Kofler</a:t>
            </a:r>
            <a:r>
              <a:rPr lang="fr-FR" sz="3200" dirty="0"/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8749F98A-178D-410C-81BC-DF6116AECD62}"/>
              </a:ext>
            </a:extLst>
          </p:cNvPr>
          <p:cNvSpPr txBox="1"/>
          <p:nvPr/>
        </p:nvSpPr>
        <p:spPr>
          <a:xfrm>
            <a:off x="6821812" y="6488668"/>
            <a:ext cx="537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 : Techniques expérimentales en chimie, Bernard</a:t>
            </a:r>
          </a:p>
        </p:txBody>
      </p:sp>
    </p:spTree>
    <p:extLst>
      <p:ext uri="{BB962C8B-B14F-4D97-AF65-F5344CB8AC3E}">
        <p14:creationId xmlns:p14="http://schemas.microsoft.com/office/powerpoint/2010/main" val="3419918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="" xmlns:a16="http://schemas.microsoft.com/office/drawing/2014/main" id="{3EA94E02-B435-47B6-95D6-6619D7E4A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643" y="1443312"/>
            <a:ext cx="8794963" cy="50305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35AE46D-7808-440B-889A-CC04FB58BCFB}"/>
              </a:ext>
            </a:extLst>
          </p:cNvPr>
          <p:cNvSpPr/>
          <p:nvPr/>
        </p:nvSpPr>
        <p:spPr>
          <a:xfrm>
            <a:off x="7286407" y="2186457"/>
            <a:ext cx="1505901" cy="6112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3627285-9C28-47D7-88CF-0A58A36FCC3F}"/>
              </a:ext>
            </a:extLst>
          </p:cNvPr>
          <p:cNvSpPr txBox="1"/>
          <p:nvPr/>
        </p:nvSpPr>
        <p:spPr>
          <a:xfrm>
            <a:off x="3917483" y="316809"/>
            <a:ext cx="546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Contrôle de pureté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35AE46D-7808-440B-889A-CC04FB58BCFB}"/>
              </a:ext>
            </a:extLst>
          </p:cNvPr>
          <p:cNvSpPr/>
          <p:nvPr/>
        </p:nvSpPr>
        <p:spPr>
          <a:xfrm>
            <a:off x="7227791" y="3792641"/>
            <a:ext cx="2557071" cy="11154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8991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931</Words>
  <Application>Microsoft Office PowerPoint</Application>
  <PresentationFormat>Personnalisé</PresentationFormat>
  <Paragraphs>206</Paragraphs>
  <Slides>33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Laura Guislain</dc:creator>
  <cp:lastModifiedBy>pascal</cp:lastModifiedBy>
  <cp:revision>41</cp:revision>
  <dcterms:created xsi:type="dcterms:W3CDTF">2020-04-30T21:04:17Z</dcterms:created>
  <dcterms:modified xsi:type="dcterms:W3CDTF">2020-06-16T12:56:12Z</dcterms:modified>
</cp:coreProperties>
</file>