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8" r:id="rId13"/>
    <p:sldId id="267" r:id="rId14"/>
    <p:sldId id="272" r:id="rId15"/>
    <p:sldId id="269" r:id="rId16"/>
    <p:sldId id="270" r:id="rId17"/>
    <p:sldId id="279" r:id="rId18"/>
    <p:sldId id="273" r:id="rId19"/>
    <p:sldId id="257" r:id="rId20"/>
    <p:sldId id="280" r:id="rId21"/>
    <p:sldId id="277" r:id="rId22"/>
    <p:sldId id="274" r:id="rId23"/>
    <p:sldId id="27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85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9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4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82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89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55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4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8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6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08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35AA-AE24-4234-A806-97139470C27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E3C1-946A-44FF-8352-211F4F8FC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référez un Film alimentaire de cuisine étirable sans bisphénol A !"/>
          <p:cNvSpPr>
            <a:spLocks noChangeAspect="1" noChangeArrowheads="1"/>
          </p:cNvSpPr>
          <p:nvPr/>
        </p:nvSpPr>
        <p:spPr bwMode="auto">
          <a:xfrm>
            <a:off x="155575" y="3647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Préférez un Film alimentaire de cuisine étirable sans bisphénol A !"/>
          <p:cNvSpPr>
            <a:spLocks noChangeAspect="1" noChangeArrowheads="1"/>
          </p:cNvSpPr>
          <p:nvPr/>
        </p:nvSpPr>
        <p:spPr bwMode="auto">
          <a:xfrm>
            <a:off x="307975" y="808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Préférez un Film alimentaire de cuisine étirable sans bisphénol A !"/>
          <p:cNvSpPr>
            <a:spLocks noChangeAspect="1" noChangeArrowheads="1"/>
          </p:cNvSpPr>
          <p:nvPr/>
        </p:nvSpPr>
        <p:spPr bwMode="auto">
          <a:xfrm>
            <a:off x="460375" y="9608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Préférez un Film alimentaire de cuisine étirable sans bisphénol A !"/>
          <p:cNvSpPr>
            <a:spLocks noChangeAspect="1" noChangeArrowheads="1"/>
          </p:cNvSpPr>
          <p:nvPr/>
        </p:nvSpPr>
        <p:spPr bwMode="auto">
          <a:xfrm>
            <a:off x="612775" y="11132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45" y="1113259"/>
            <a:ext cx="1595661" cy="159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 descr="Comment recycler un flacon de shampoing ? - SMOGEY"/>
          <p:cNvSpPr>
            <a:spLocks noChangeAspect="1" noChangeArrowheads="1"/>
          </p:cNvSpPr>
          <p:nvPr/>
        </p:nvSpPr>
        <p:spPr bwMode="auto">
          <a:xfrm>
            <a:off x="765175" y="12656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70" y="890383"/>
            <a:ext cx="987633" cy="155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 descr="Adieu, sac plastique ! - Wapiti"/>
          <p:cNvSpPr>
            <a:spLocks noChangeAspect="1" noChangeArrowheads="1"/>
          </p:cNvSpPr>
          <p:nvPr/>
        </p:nvSpPr>
        <p:spPr bwMode="auto">
          <a:xfrm>
            <a:off x="917575" y="14180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13" y="1034826"/>
            <a:ext cx="2232248" cy="14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7" descr="Polyéthylène — Wikipédia"/>
          <p:cNvSpPr>
            <a:spLocks noChangeAspect="1" noChangeArrowheads="1"/>
          </p:cNvSpPr>
          <p:nvPr/>
        </p:nvSpPr>
        <p:spPr bwMode="auto">
          <a:xfrm>
            <a:off x="1069975" y="1570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D0BBC85-77F7-487C-86D9-23AF842EA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18" y="1625344"/>
            <a:ext cx="843490" cy="8434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0BE484B-E86C-4F87-B65E-F44F9E011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09065"/>
            <a:ext cx="837253" cy="83725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55575" y="103482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Polyéthylène (PE</a:t>
            </a:r>
            <a:r>
              <a:rPr lang="fr-FR" sz="2400" dirty="0"/>
              <a:t>)</a:t>
            </a:r>
          </a:p>
        </p:txBody>
      </p:sp>
      <p:pic>
        <p:nvPicPr>
          <p:cNvPr id="21" name="Picture 12" descr="Chaise polypropylène bleu design Bontempi Casa sur CDC Desig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78" y="243425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3" y="3689182"/>
            <a:ext cx="980979" cy="98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35" y="239222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Déchets plastiques Menagers : Le Polypropylène (PP) - Ambassade ..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36716"/>
          <a:stretch/>
        </p:blipFill>
        <p:spPr bwMode="auto">
          <a:xfrm>
            <a:off x="3012413" y="2808850"/>
            <a:ext cx="1645445" cy="12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38050" y="300212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P</a:t>
            </a:r>
            <a:r>
              <a:rPr lang="fr-FR" sz="2400" smtClean="0"/>
              <a:t>olypropylène </a:t>
            </a:r>
            <a:r>
              <a:rPr lang="fr-FR" sz="2400" dirty="0"/>
              <a:t>(PP)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55575" y="473031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Polystyrène </a:t>
            </a:r>
            <a:r>
              <a:rPr lang="fr-FR" sz="2400"/>
              <a:t>(PS)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30" y="4841460"/>
            <a:ext cx="1808428" cy="18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4" y="5441687"/>
            <a:ext cx="1271609" cy="13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Polystyrene | Vecteurs, Photos et PSD Gratui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61" y="5167659"/>
            <a:ext cx="2163370" cy="14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54" y="4961152"/>
            <a:ext cx="1614528" cy="16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22375" y="260648"/>
            <a:ext cx="605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Polymères au quotidien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3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76DADBD-B6BA-4A05-B22B-EE5A0B16F55D}"/>
              </a:ext>
            </a:extLst>
          </p:cNvPr>
          <p:cNvSpPr txBox="1"/>
          <p:nvPr/>
        </p:nvSpPr>
        <p:spPr>
          <a:xfrm>
            <a:off x="3329933" y="425896"/>
            <a:ext cx="24841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Polymère</a:t>
            </a: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DAB56A7-2E4F-4294-AE4B-0C553D0570FD}"/>
              </a:ext>
            </a:extLst>
          </p:cNvPr>
          <p:cNvSpPr txBox="1"/>
          <p:nvPr/>
        </p:nvSpPr>
        <p:spPr>
          <a:xfrm>
            <a:off x="2574133" y="1361365"/>
            <a:ext cx="39604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Interaction intermoléculaires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0ED16C2-EFC3-4018-A32B-E0EE07804036}"/>
              </a:ext>
            </a:extLst>
          </p:cNvPr>
          <p:cNvSpPr txBox="1"/>
          <p:nvPr/>
        </p:nvSpPr>
        <p:spPr>
          <a:xfrm>
            <a:off x="2919025" y="5099877"/>
            <a:ext cx="319960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Propriétés</a:t>
            </a:r>
            <a:r>
              <a:rPr lang="fr-FR" sz="2400" dirty="0"/>
              <a:t> </a:t>
            </a:r>
            <a:r>
              <a:rPr lang="fr-FR" sz="2000" dirty="0"/>
              <a:t>thermiques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EED2F44-DE62-425D-A0F4-ABA2F38D6789}"/>
              </a:ext>
            </a:extLst>
          </p:cNvPr>
          <p:cNvSpPr txBox="1"/>
          <p:nvPr/>
        </p:nvSpPr>
        <p:spPr>
          <a:xfrm>
            <a:off x="2319734" y="4168434"/>
            <a:ext cx="178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Thermoplastique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67CAA83-CB82-4AD4-9EA2-865F40232A0B}"/>
              </a:ext>
            </a:extLst>
          </p:cNvPr>
          <p:cNvSpPr txBox="1"/>
          <p:nvPr/>
        </p:nvSpPr>
        <p:spPr>
          <a:xfrm>
            <a:off x="4823712" y="417042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Thermodurcissable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2A41384-8EF4-497C-B4E7-1F493CAF56F2}"/>
              </a:ext>
            </a:extLst>
          </p:cNvPr>
          <p:cNvSpPr txBox="1"/>
          <p:nvPr/>
        </p:nvSpPr>
        <p:spPr>
          <a:xfrm>
            <a:off x="2223346" y="237142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Liaisons faibles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Hydrogène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Van der Waals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D831DDB-2081-4822-80E4-952192731CBB}"/>
              </a:ext>
            </a:extLst>
          </p:cNvPr>
          <p:cNvSpPr txBox="1"/>
          <p:nvPr/>
        </p:nvSpPr>
        <p:spPr>
          <a:xfrm>
            <a:off x="4932040" y="238949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Liaisons fortes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Covalentes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218CFC5D-D932-4E47-AF33-9A359732ED2A}"/>
              </a:ext>
            </a:extLst>
          </p:cNvPr>
          <p:cNvCxnSpPr>
            <a:cxnSpLocks/>
          </p:cNvCxnSpPr>
          <p:nvPr/>
        </p:nvCxnSpPr>
        <p:spPr>
          <a:xfrm>
            <a:off x="3017615" y="3294752"/>
            <a:ext cx="0" cy="639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86742DAC-C575-403B-926E-9C1F60D1EE80}"/>
              </a:ext>
            </a:extLst>
          </p:cNvPr>
          <p:cNvCxnSpPr>
            <a:cxnSpLocks/>
          </p:cNvCxnSpPr>
          <p:nvPr/>
        </p:nvCxnSpPr>
        <p:spPr>
          <a:xfrm>
            <a:off x="5751738" y="3193971"/>
            <a:ext cx="0" cy="639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12C8927F-4C71-4A10-8CA4-CCFD4F030823}"/>
              </a:ext>
            </a:extLst>
          </p:cNvPr>
          <p:cNvGrpSpPr/>
          <p:nvPr/>
        </p:nvGrpSpPr>
        <p:grpSpPr>
          <a:xfrm>
            <a:off x="1259632" y="1340768"/>
            <a:ext cx="6960038" cy="3087274"/>
            <a:chOff x="1331640" y="1340768"/>
            <a:chExt cx="6960038" cy="3087274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BDEF1876-6EA6-4193-A309-A849119A978C}"/>
                </a:ext>
              </a:extLst>
            </p:cNvPr>
            <p:cNvGrpSpPr/>
            <p:nvPr/>
          </p:nvGrpSpPr>
          <p:grpSpPr>
            <a:xfrm>
              <a:off x="1331640" y="1340768"/>
              <a:ext cx="6960038" cy="3087274"/>
              <a:chOff x="475928" y="1349152"/>
              <a:chExt cx="6960038" cy="3087274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xmlns="" id="{FDD10020-4C98-4C31-A03C-B54E82E5D6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5119"/>
              <a:stretch/>
            </p:blipFill>
            <p:spPr>
              <a:xfrm>
                <a:off x="475928" y="1349152"/>
                <a:ext cx="4744144" cy="3087274"/>
              </a:xfrm>
              <a:prstGeom prst="rect">
                <a:avLst/>
              </a:prstGeom>
            </p:spPr>
          </p:pic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xmlns="" id="{5544D52F-6226-48D1-9415-EB94D59249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6636" r="-2556"/>
              <a:stretch/>
            </p:blipFill>
            <p:spPr>
              <a:xfrm>
                <a:off x="5195333" y="1349152"/>
                <a:ext cx="2240633" cy="3087274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F4393F3-DB4D-44BB-9280-0D98C5B61795}"/>
                </a:ext>
              </a:extLst>
            </p:cNvPr>
            <p:cNvSpPr/>
            <p:nvPr/>
          </p:nvSpPr>
          <p:spPr>
            <a:xfrm>
              <a:off x="3203848" y="2060848"/>
              <a:ext cx="108012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9B5722C-5971-4BA9-BDAF-598FF8702809}"/>
                </a:ext>
              </a:extLst>
            </p:cNvPr>
            <p:cNvSpPr/>
            <p:nvPr/>
          </p:nvSpPr>
          <p:spPr>
            <a:xfrm>
              <a:off x="3215536" y="2668381"/>
              <a:ext cx="108012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122B4B2-4435-4EA0-9BAB-A1AD038FA294}"/>
                </a:ext>
              </a:extLst>
            </p:cNvPr>
            <p:cNvSpPr/>
            <p:nvPr/>
          </p:nvSpPr>
          <p:spPr>
            <a:xfrm>
              <a:off x="3234720" y="3618141"/>
              <a:ext cx="1132004" cy="172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6533B28-4CE6-4BA2-A60B-DD200E88FBFA}"/>
                </a:ext>
              </a:extLst>
            </p:cNvPr>
            <p:cNvSpPr/>
            <p:nvPr/>
          </p:nvSpPr>
          <p:spPr>
            <a:xfrm>
              <a:off x="3177906" y="3164891"/>
              <a:ext cx="1132004" cy="172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B94B096-E736-4912-BA7A-18D0D2D0B636}"/>
                </a:ext>
              </a:extLst>
            </p:cNvPr>
            <p:cNvSpPr/>
            <p:nvPr/>
          </p:nvSpPr>
          <p:spPr>
            <a:xfrm>
              <a:off x="3104773" y="4099124"/>
              <a:ext cx="1132004" cy="172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1178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alimentation, pâtes&#10;&#10;Description générée automatiquement">
            <a:extLst>
              <a:ext uri="{FF2B5EF4-FFF2-40B4-BE49-F238E27FC236}">
                <a16:creationId xmlns:a16="http://schemas.microsoft.com/office/drawing/2014/main" xmlns="" id="{3011F24C-6805-4503-9D15-4FB4FD076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6"/>
          <a:stretch/>
        </p:blipFill>
        <p:spPr>
          <a:xfrm>
            <a:off x="6372200" y="3805488"/>
            <a:ext cx="3120938" cy="22165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91691B0-448A-49CF-8330-BFFDFA6E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252" r="-341" b="52302"/>
          <a:stretch/>
        </p:blipFill>
        <p:spPr>
          <a:xfrm>
            <a:off x="150361" y="3605433"/>
            <a:ext cx="3120938" cy="20011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B16830-E716-4E83-B9E4-D4124972051C}"/>
              </a:ext>
            </a:extLst>
          </p:cNvPr>
          <p:cNvSpPr txBox="1"/>
          <p:nvPr/>
        </p:nvSpPr>
        <p:spPr>
          <a:xfrm>
            <a:off x="2617055" y="836712"/>
            <a:ext cx="39604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Structure moléculaire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631A3D8-A00A-43EC-837E-B695A76E5AC9}"/>
              </a:ext>
            </a:extLst>
          </p:cNvPr>
          <p:cNvSpPr txBox="1"/>
          <p:nvPr/>
        </p:nvSpPr>
        <p:spPr>
          <a:xfrm>
            <a:off x="2620472" y="186484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Structure amorphe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5288682-C6B8-4D42-B1B9-775E21B127E4}"/>
              </a:ext>
            </a:extLst>
          </p:cNvPr>
          <p:cNvSpPr txBox="1"/>
          <p:nvPr/>
        </p:nvSpPr>
        <p:spPr>
          <a:xfrm>
            <a:off x="4911028" y="1844602"/>
            <a:ext cx="203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Structure semi-cristalline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2B3E990-B530-44C4-8997-DD3313AA9E5C}"/>
              </a:ext>
            </a:extLst>
          </p:cNvPr>
          <p:cNvSpPr txBox="1"/>
          <p:nvPr/>
        </p:nvSpPr>
        <p:spPr>
          <a:xfrm>
            <a:off x="2977318" y="4606002"/>
            <a:ext cx="2981672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Propriétés mécaniques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36AE4D1-DBCC-4469-BDA1-5CB88BC30F72}"/>
              </a:ext>
            </a:extLst>
          </p:cNvPr>
          <p:cNvSpPr txBox="1"/>
          <p:nvPr/>
        </p:nvSpPr>
        <p:spPr>
          <a:xfrm>
            <a:off x="2718159" y="3643781"/>
            <a:ext cx="233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Résistant, malléable, élastique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D2C9E31-F9CD-4FBD-9C6B-2EFB690ADDE4}"/>
              </a:ext>
            </a:extLst>
          </p:cNvPr>
          <p:cNvSpPr txBox="1"/>
          <p:nvPr/>
        </p:nvSpPr>
        <p:spPr>
          <a:xfrm>
            <a:off x="5017514" y="3643781"/>
            <a:ext cx="158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Plus rigide et plus cassant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B642C970-2B80-43AC-8A3C-915D04FC2E37}"/>
              </a:ext>
            </a:extLst>
          </p:cNvPr>
          <p:cNvCxnSpPr>
            <a:cxnSpLocks/>
          </p:cNvCxnSpPr>
          <p:nvPr/>
        </p:nvCxnSpPr>
        <p:spPr>
          <a:xfrm>
            <a:off x="5433833" y="2628477"/>
            <a:ext cx="0" cy="639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F8AEACFB-D45D-4600-A9D5-6F9F4CD9C9FA}"/>
              </a:ext>
            </a:extLst>
          </p:cNvPr>
          <p:cNvCxnSpPr>
            <a:cxnSpLocks/>
          </p:cNvCxnSpPr>
          <p:nvPr/>
        </p:nvCxnSpPr>
        <p:spPr>
          <a:xfrm>
            <a:off x="3561625" y="2628477"/>
            <a:ext cx="0" cy="639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FF83172-B921-49EF-BB7E-DAC4D76191AD}"/>
              </a:ext>
            </a:extLst>
          </p:cNvPr>
          <p:cNvSpPr txBox="1"/>
          <p:nvPr/>
        </p:nvSpPr>
        <p:spPr>
          <a:xfrm>
            <a:off x="5580112" y="637628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images : Nathan 1</a:t>
            </a:r>
            <a:r>
              <a:rPr lang="fr-FR" sz="1600" baseline="30000" dirty="0"/>
              <a:t>ère</a:t>
            </a:r>
            <a:r>
              <a:rPr lang="fr-FR" sz="1600" dirty="0"/>
              <a:t> STI2D-STL</a:t>
            </a:r>
          </a:p>
        </p:txBody>
      </p:sp>
      <p:pic>
        <p:nvPicPr>
          <p:cNvPr id="13" name="images5"/>
          <p:cNvPicPr/>
          <p:nvPr/>
        </p:nvPicPr>
        <p:blipFill rotWithShape="1">
          <a:blip r:embed="rId3">
            <a:lum/>
            <a:alphaModFix/>
          </a:blip>
          <a:srcRect l="-1" t="50674" r="-4470"/>
          <a:stretch/>
        </p:blipFill>
        <p:spPr>
          <a:xfrm>
            <a:off x="6143792" y="2586247"/>
            <a:ext cx="2617055" cy="902068"/>
          </a:xfrm>
          <a:prstGeom prst="rect">
            <a:avLst/>
          </a:prstGeom>
        </p:spPr>
      </p:pic>
      <p:pic>
        <p:nvPicPr>
          <p:cNvPr id="14" name="images5"/>
          <p:cNvPicPr/>
          <p:nvPr/>
        </p:nvPicPr>
        <p:blipFill rotWithShape="1">
          <a:blip r:embed="rId3">
            <a:lum/>
            <a:alphaModFix/>
          </a:blip>
          <a:srcRect l="524" t="-2286" r="2252" b="48022"/>
          <a:stretch/>
        </p:blipFill>
        <p:spPr>
          <a:xfrm>
            <a:off x="35496" y="2541097"/>
            <a:ext cx="2435541" cy="9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63D5FD9-FFFD-4856-AC4C-6C0176D3E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644369" cy="30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8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76DADBD-B6BA-4A05-B22B-EE5A0B16F55D}"/>
              </a:ext>
            </a:extLst>
          </p:cNvPr>
          <p:cNvSpPr txBox="1"/>
          <p:nvPr/>
        </p:nvSpPr>
        <p:spPr>
          <a:xfrm>
            <a:off x="3329933" y="425896"/>
            <a:ext cx="24841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Polymère</a:t>
            </a: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DAB56A7-2E4F-4294-AE4B-0C553D0570FD}"/>
              </a:ext>
            </a:extLst>
          </p:cNvPr>
          <p:cNvSpPr txBox="1"/>
          <p:nvPr/>
        </p:nvSpPr>
        <p:spPr>
          <a:xfrm>
            <a:off x="386283" y="1361365"/>
            <a:ext cx="39604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Interaction intermoléculaires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0ED16C2-EFC3-4018-A32B-E0EE07804036}"/>
              </a:ext>
            </a:extLst>
          </p:cNvPr>
          <p:cNvSpPr txBox="1"/>
          <p:nvPr/>
        </p:nvSpPr>
        <p:spPr>
          <a:xfrm>
            <a:off x="731175" y="5099877"/>
            <a:ext cx="319960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Propriétés</a:t>
            </a:r>
            <a:r>
              <a:rPr lang="fr-FR" sz="2400" dirty="0"/>
              <a:t> </a:t>
            </a:r>
            <a:r>
              <a:rPr lang="fr-FR" sz="2000" dirty="0"/>
              <a:t>thermiques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EED2F44-DE62-425D-A0F4-ABA2F38D6789}"/>
              </a:ext>
            </a:extLst>
          </p:cNvPr>
          <p:cNvSpPr txBox="1"/>
          <p:nvPr/>
        </p:nvSpPr>
        <p:spPr>
          <a:xfrm>
            <a:off x="131884" y="4168434"/>
            <a:ext cx="178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Thermoplastique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67CAA83-CB82-4AD4-9EA2-865F40232A0B}"/>
              </a:ext>
            </a:extLst>
          </p:cNvPr>
          <p:cNvSpPr txBox="1"/>
          <p:nvPr/>
        </p:nvSpPr>
        <p:spPr>
          <a:xfrm>
            <a:off x="2635862" y="417042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Thermodurcissable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2A41384-8EF4-497C-B4E7-1F493CAF56F2}"/>
              </a:ext>
            </a:extLst>
          </p:cNvPr>
          <p:cNvSpPr txBox="1"/>
          <p:nvPr/>
        </p:nvSpPr>
        <p:spPr>
          <a:xfrm>
            <a:off x="35496" y="237142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Liaisons faibles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Hydrogène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Van der Waals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D831DDB-2081-4822-80E4-952192731CBB}"/>
              </a:ext>
            </a:extLst>
          </p:cNvPr>
          <p:cNvSpPr txBox="1"/>
          <p:nvPr/>
        </p:nvSpPr>
        <p:spPr>
          <a:xfrm>
            <a:off x="2744190" y="238949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Liaisons fortes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Covalentes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89772F1-E475-4668-9C3C-F1AF3DFCFF94}"/>
              </a:ext>
            </a:extLst>
          </p:cNvPr>
          <p:cNvSpPr txBox="1"/>
          <p:nvPr/>
        </p:nvSpPr>
        <p:spPr>
          <a:xfrm>
            <a:off x="4995582" y="1361365"/>
            <a:ext cx="39604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Structure moléculaire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68B8FA6-B3C9-4634-AC20-C5DCB21FF2E1}"/>
              </a:ext>
            </a:extLst>
          </p:cNvPr>
          <p:cNvSpPr txBox="1"/>
          <p:nvPr/>
        </p:nvSpPr>
        <p:spPr>
          <a:xfrm>
            <a:off x="4998999" y="23894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Structure amorphe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C5A4649-770A-44E5-B4FA-5DDEAB1E5EC1}"/>
              </a:ext>
            </a:extLst>
          </p:cNvPr>
          <p:cNvSpPr txBox="1"/>
          <p:nvPr/>
        </p:nvSpPr>
        <p:spPr>
          <a:xfrm>
            <a:off x="7289555" y="2369255"/>
            <a:ext cx="203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Structure semi-cristalline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8ED52B5-8FEC-45A7-B139-4B5121516D8C}"/>
              </a:ext>
            </a:extLst>
          </p:cNvPr>
          <p:cNvSpPr txBox="1"/>
          <p:nvPr/>
        </p:nvSpPr>
        <p:spPr>
          <a:xfrm>
            <a:off x="5355845" y="5130655"/>
            <a:ext cx="2981672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Propriétés mécaniques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06C1C2E-7A70-4141-9359-5757E32AE15A}"/>
              </a:ext>
            </a:extLst>
          </p:cNvPr>
          <p:cNvSpPr txBox="1"/>
          <p:nvPr/>
        </p:nvSpPr>
        <p:spPr>
          <a:xfrm>
            <a:off x="5096686" y="4168434"/>
            <a:ext cx="233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Résistant, malléable, élastique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2F83DB4-E58B-41D6-A813-6F687A98AB2B}"/>
              </a:ext>
            </a:extLst>
          </p:cNvPr>
          <p:cNvSpPr txBox="1"/>
          <p:nvPr/>
        </p:nvSpPr>
        <p:spPr>
          <a:xfrm>
            <a:off x="7583003" y="4168434"/>
            <a:ext cx="158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Plus rigide et plus cassant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218CFC5D-D932-4E47-AF33-9A359732ED2A}"/>
              </a:ext>
            </a:extLst>
          </p:cNvPr>
          <p:cNvCxnSpPr>
            <a:cxnSpLocks/>
          </p:cNvCxnSpPr>
          <p:nvPr/>
        </p:nvCxnSpPr>
        <p:spPr>
          <a:xfrm>
            <a:off x="829765" y="3294752"/>
            <a:ext cx="0" cy="639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E7F18701-6A5D-46C2-A09B-18549759B474}"/>
              </a:ext>
            </a:extLst>
          </p:cNvPr>
          <p:cNvCxnSpPr/>
          <p:nvPr/>
        </p:nvCxnSpPr>
        <p:spPr>
          <a:xfrm>
            <a:off x="4716016" y="1361365"/>
            <a:ext cx="0" cy="494795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xmlns="" id="{382396CB-41E9-43BF-AC8F-7E37BA2A5FDD}"/>
              </a:ext>
            </a:extLst>
          </p:cNvPr>
          <p:cNvCxnSpPr>
            <a:cxnSpLocks/>
          </p:cNvCxnSpPr>
          <p:nvPr/>
        </p:nvCxnSpPr>
        <p:spPr>
          <a:xfrm>
            <a:off x="7812360" y="3153130"/>
            <a:ext cx="0" cy="639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42AFD250-ECFD-4842-A123-10CF73CCF4B0}"/>
              </a:ext>
            </a:extLst>
          </p:cNvPr>
          <p:cNvCxnSpPr>
            <a:cxnSpLocks/>
          </p:cNvCxnSpPr>
          <p:nvPr/>
        </p:nvCxnSpPr>
        <p:spPr>
          <a:xfrm>
            <a:off x="5940152" y="3153130"/>
            <a:ext cx="0" cy="639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86742DAC-C575-403B-926E-9C1F60D1EE80}"/>
              </a:ext>
            </a:extLst>
          </p:cNvPr>
          <p:cNvCxnSpPr>
            <a:cxnSpLocks/>
          </p:cNvCxnSpPr>
          <p:nvPr/>
        </p:nvCxnSpPr>
        <p:spPr>
          <a:xfrm>
            <a:off x="3563888" y="3193971"/>
            <a:ext cx="0" cy="639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lanc, assis&#10;&#10;Description générée automatiquement">
            <a:extLst>
              <a:ext uri="{FF2B5EF4-FFF2-40B4-BE49-F238E27FC236}">
                <a16:creationId xmlns:a16="http://schemas.microsoft.com/office/drawing/2014/main" xmlns="" id="{4BEA0188-D54A-43DF-9A56-B397F57C8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4742"/>
            <a:ext cx="2555776" cy="21802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8D40AE5-151E-46D2-956D-59FBF3D94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6672"/>
            <a:ext cx="1700808" cy="1700808"/>
          </a:xfrm>
          <a:prstGeom prst="rect">
            <a:avLst/>
          </a:prstGeom>
        </p:spPr>
      </p:pic>
      <p:pic>
        <p:nvPicPr>
          <p:cNvPr id="9" name="Image 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xmlns="" id="{7B680554-A398-4A02-8572-906C5AAD1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44385"/>
            <a:ext cx="2469258" cy="23245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004C2F0-16BF-4B17-A9F0-204B62857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65169"/>
            <a:ext cx="2469257" cy="246925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F60973D9-65F3-49F6-9A78-7EEE8DE51C8A}"/>
              </a:ext>
            </a:extLst>
          </p:cNvPr>
          <p:cNvSpPr txBox="1"/>
          <p:nvPr/>
        </p:nvSpPr>
        <p:spPr>
          <a:xfrm>
            <a:off x="755576" y="227092"/>
            <a:ext cx="663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 polychlorure de vinyle (PVC)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7F24D39-C47F-4A40-BDDC-B46A1E7C478A}"/>
              </a:ext>
            </a:extLst>
          </p:cNvPr>
          <p:cNvSpPr txBox="1"/>
          <p:nvPr/>
        </p:nvSpPr>
        <p:spPr>
          <a:xfrm>
            <a:off x="1414140" y="580440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PVC rigide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23B0F11D-F943-4812-B38D-1E886851214C}"/>
              </a:ext>
            </a:extLst>
          </p:cNvPr>
          <p:cNvSpPr txBox="1"/>
          <p:nvPr/>
        </p:nvSpPr>
        <p:spPr>
          <a:xfrm>
            <a:off x="5930576" y="580189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PVC souple</a:t>
            </a:r>
          </a:p>
        </p:txBody>
      </p:sp>
    </p:spTree>
    <p:extLst>
      <p:ext uri="{BB962C8B-B14F-4D97-AF65-F5344CB8AC3E}">
        <p14:creationId xmlns:p14="http://schemas.microsoft.com/office/powerpoint/2010/main" val="97467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D5A260B-E884-4C2E-A756-DA5A11319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7" y="1484784"/>
            <a:ext cx="4717353" cy="27490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586F1A7-92AF-43F7-88EC-F987F6C6C124}"/>
              </a:ext>
            </a:extLst>
          </p:cNvPr>
          <p:cNvSpPr txBox="1"/>
          <p:nvPr/>
        </p:nvSpPr>
        <p:spPr>
          <a:xfrm>
            <a:off x="5093644" y="462978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Phtalate de butyle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40353A-CC18-4760-BCF5-CAD3D1586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9" y="1265901"/>
            <a:ext cx="3268299" cy="336017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5062B31-D621-4716-B66C-9AC184C13159}"/>
              </a:ext>
            </a:extLst>
          </p:cNvPr>
          <p:cNvSpPr txBox="1"/>
          <p:nvPr/>
        </p:nvSpPr>
        <p:spPr>
          <a:xfrm>
            <a:off x="1448446" y="462608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Phtalate</a:t>
            </a:r>
          </a:p>
        </p:txBody>
      </p:sp>
    </p:spTree>
    <p:extLst>
      <p:ext uri="{BB962C8B-B14F-4D97-AF65-F5344CB8AC3E}">
        <p14:creationId xmlns:p14="http://schemas.microsoft.com/office/powerpoint/2010/main" val="82723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rso.ens-lyon.fr/vincent.martos/Agr%c3%a9gation/LC/LC02%20Polym%c3%a8res/adjuv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79054" cy="45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47864" y="6093296"/>
            <a:ext cx="685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Fosset, Baudin, Lahitère, Chimie Tout-en-un PC-PC*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22375" y="260648"/>
            <a:ext cx="605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Effet d’un adjuvant sur la température de transition vitreuse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illustrative de l’article Bisphénol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472608" cy="17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60973D9-65F3-49F6-9A78-7EEE8DE51C8A}"/>
              </a:ext>
            </a:extLst>
          </p:cNvPr>
          <p:cNvSpPr txBox="1"/>
          <p:nvPr/>
        </p:nvSpPr>
        <p:spPr>
          <a:xfrm>
            <a:off x="1259632" y="1615631"/>
            <a:ext cx="663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/>
              <a:t>Bisphénol 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8394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reco-france.com/wp-content/uploads/2015/05/cycle-de-vie-du-plasti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620688"/>
            <a:ext cx="580072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4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référez un Film alimentaire de cuisine étirable sans bisphénol A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Préférez un Film alimentaire de cuisine étirable sans bisphénol A 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Préférez un Film alimentaire de cuisine étirable sans bisphénol A 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Préférez un Film alimentaire de cuisine étirable sans bisphénol A !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 descr="Comment recycler un flacon de shampoing ? - SMOGE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55431"/>
            <a:ext cx="1224136" cy="192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 descr="Adieu, sac plastique ! - Wapit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1" y="399018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65175" y="5864490"/>
            <a:ext cx="207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sacs plastiques du supermarché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24671" y="5864490"/>
            <a:ext cx="207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bouteille de shampoing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88967" y="6002989"/>
            <a:ext cx="207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film alimentaire</a:t>
            </a:r>
          </a:p>
        </p:txBody>
      </p:sp>
      <p:sp>
        <p:nvSpPr>
          <p:cNvPr id="11" name="AutoShape 17" descr="Polyéthylène — Wikipédi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77" y="1268760"/>
            <a:ext cx="219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699792" y="3867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polyéthylène (PE)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3" y="1732833"/>
            <a:ext cx="5267870" cy="11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D0BBC85-77F7-487C-86D9-23AF842EA8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96" y="44777"/>
            <a:ext cx="1145517" cy="11455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0BE484B-E86C-4F87-B65E-F44F9E011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07" y="91901"/>
            <a:ext cx="1145518" cy="11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illustrative de l’article Alcool polyvinyl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348880"/>
            <a:ext cx="2641445" cy="23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1124744"/>
            <a:ext cx="262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A</a:t>
            </a:r>
            <a:r>
              <a:rPr lang="fr-FR" smtClean="0"/>
              <a:t>lcool polyvinylique (PVA)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40223" y="5157192"/>
            <a:ext cx="1853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soluble dans l’eau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33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C7B1C9A-64D7-4550-B384-634001CC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688632" cy="33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475E823-7241-44B9-910D-A6397BBC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80" y="1363801"/>
            <a:ext cx="5768840" cy="41303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8E75028-23F7-47D5-AF4A-E9CA1A43A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85" y="700803"/>
            <a:ext cx="6576630" cy="54563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8716D8E-0E08-4016-98AF-77DF3F9E2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48680"/>
            <a:ext cx="5265876" cy="54640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C01F883-3A11-4986-AE04-86A3D0FEED92}"/>
              </a:ext>
            </a:extLst>
          </p:cNvPr>
          <p:cNvSpPr txBox="1"/>
          <p:nvPr/>
        </p:nvSpPr>
        <p:spPr>
          <a:xfrm>
            <a:off x="5436096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B. </a:t>
            </a:r>
            <a:r>
              <a:rPr lang="fr-FR" dirty="0" err="1"/>
              <a:t>Blancon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51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96BE0E53-6FA3-4AD7-88E6-04D9F2F9D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35" y="1832471"/>
            <a:ext cx="5654530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Polypropylène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92" y="1484784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15816" y="3867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polypropylène (PP)</a:t>
            </a:r>
          </a:p>
        </p:txBody>
      </p:sp>
      <p:sp>
        <p:nvSpPr>
          <p:cNvPr id="3" name="AutoShape 7" descr="Pochette polypropylène, pochette plastique archive - Luquet &amp; Duran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0" y="40050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Déchets plastiques Menagers : Le Polypropylène (PP) - Ambassa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19670"/>
            <a:ext cx="2830669" cy="12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haise polypropylène bleu design Bontempi Casa sur CDC 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5 Pp | Icons Gratu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30338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1" y="40050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échets plastiques Menagers : Le Polypropylène (PP) - Ambassa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53" y="4519670"/>
            <a:ext cx="2830669" cy="12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7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5816" y="3867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Le polystyrène (PS)</a:t>
            </a:r>
          </a:p>
        </p:txBody>
      </p:sp>
      <p:sp>
        <p:nvSpPr>
          <p:cNvPr id="3" name="AutoShape 2" descr="8 en polystyrène expansé emballage protecteurs de coin | e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1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Polystyrene : images, photos et images vectorielles de stock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9675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Polystyrene | Vecteurs, Photos et PSD Gratu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41" y="4695825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151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perso.ens-lyon.fr/vincent.martos/Agr%c3%a9gation/LC/LC02%20Polym%c3%a8res/polystyre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52736"/>
            <a:ext cx="5318418" cy="29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76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Nylon-6,10.pn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38623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Le nylon-6,10</a:t>
            </a:r>
          </a:p>
        </p:txBody>
      </p:sp>
      <p:sp>
        <p:nvSpPr>
          <p:cNvPr id="4" name="AutoShape 7" descr="Tissu imperméable nylon couleur noir NL 18 | takoydesign.e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5423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59632" y="58689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textile</a:t>
            </a:r>
          </a:p>
        </p:txBody>
      </p:sp>
      <p:sp>
        <p:nvSpPr>
          <p:cNvPr id="7" name="AutoShape 10" descr="Brosse de pont en nyl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1044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5" descr="Chlorure sébacoy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407103" y="2946855"/>
            <a:ext cx="212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hexane-1,6-diamine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91517" y="2936326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dichlorure de décanedioyle (chlorure de sébacoyle)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83609" y="586890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brosses</a:t>
            </a:r>
          </a:p>
          <a:p>
            <a:endParaRPr lang="fr-FR"/>
          </a:p>
        </p:txBody>
      </p:sp>
      <p:sp>
        <p:nvSpPr>
          <p:cNvPr id="13" name="AutoShape 18" descr="Fil nylon élastique - 12 mètres - Fils de nylon - 10 Doigt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58" y="366620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7308304" y="581803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fil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AutoShape 21" descr="Nylon 6-1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439652" y="122486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/>
              <a:t>Monomères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202258" y="123661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/>
              <a:t>Polymère</a:t>
            </a:r>
          </a:p>
        </p:txBody>
      </p:sp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96759"/>
            <a:ext cx="8446728" cy="115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956376" y="124285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/>
              <a:t>Résidu</a:t>
            </a:r>
          </a:p>
        </p:txBody>
      </p:sp>
    </p:spTree>
    <p:extLst>
      <p:ext uri="{BB962C8B-B14F-4D97-AF65-F5344CB8AC3E}">
        <p14:creationId xmlns:p14="http://schemas.microsoft.com/office/powerpoint/2010/main" val="371549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e Polytéréphtalate d'éthylène PET – Ramène tes sciences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83768" y="47667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</a:t>
            </a:r>
            <a:r>
              <a:rPr lang="fr-FR" sz="2000" dirty="0" err="1"/>
              <a:t>polytéréphtalate</a:t>
            </a:r>
            <a:r>
              <a:rPr lang="fr-FR" sz="2000" dirty="0"/>
              <a:t> d'éthylène (PET)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22065" cy="16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5" y="4391780"/>
            <a:ext cx="3276901" cy="17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50640" y="61203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Bouteilles, flacons…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443C8BDE-C580-4A80-8EEF-EEF4A4BF7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87460"/>
            <a:ext cx="5976664" cy="308118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7DC65D2B-30D6-455F-82CF-76BB1E29AC3F}"/>
              </a:ext>
            </a:extLst>
          </p:cNvPr>
          <p:cNvSpPr/>
          <p:nvPr/>
        </p:nvSpPr>
        <p:spPr>
          <a:xfrm>
            <a:off x="2915816" y="1052736"/>
            <a:ext cx="57606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8DCE21A7-C9C9-484D-96DD-708C1FAC6CDF}"/>
              </a:ext>
            </a:extLst>
          </p:cNvPr>
          <p:cNvSpPr/>
          <p:nvPr/>
        </p:nvSpPr>
        <p:spPr>
          <a:xfrm>
            <a:off x="4053632" y="1368513"/>
            <a:ext cx="518368" cy="4763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6F506789-622D-4AC2-B706-F4377585D38C}"/>
              </a:ext>
            </a:extLst>
          </p:cNvPr>
          <p:cNvSpPr/>
          <p:nvPr/>
        </p:nvSpPr>
        <p:spPr>
          <a:xfrm flipV="1">
            <a:off x="2843808" y="2852936"/>
            <a:ext cx="648072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4F7BC44-A060-4883-8FDD-4CBEB86E4B70}"/>
              </a:ext>
            </a:extLst>
          </p:cNvPr>
          <p:cNvSpPr txBox="1"/>
          <p:nvPr/>
        </p:nvSpPr>
        <p:spPr>
          <a:xfrm>
            <a:off x="107504" y="6489704"/>
            <a:ext cx="51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ramenetessciences.wordpress.com et </a:t>
            </a:r>
            <a:r>
              <a:rPr lang="fr-FR" sz="1400" dirty="0" err="1"/>
              <a:t>wikipedia</a:t>
            </a:r>
            <a:endParaRPr lang="fr-FR" sz="1400" dirty="0"/>
          </a:p>
        </p:txBody>
      </p:sp>
      <p:pic>
        <p:nvPicPr>
          <p:cNvPr id="10" name="Image 9" descr="Une image contenant personne, intérieur, table, fenêtre&#10;&#10;Description générée automatiquement">
            <a:extLst>
              <a:ext uri="{FF2B5EF4-FFF2-40B4-BE49-F238E27FC236}">
                <a16:creationId xmlns:a16="http://schemas.microsoft.com/office/drawing/2014/main" xmlns="" id="{A83EF6E8-A712-4384-8C6F-B6ADCE646E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51849" r="35720"/>
          <a:stretch/>
        </p:blipFill>
        <p:spPr>
          <a:xfrm>
            <a:off x="5442272" y="4005064"/>
            <a:ext cx="2902992" cy="206356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F886D66-873E-4AA6-A78C-64070477CD79}"/>
              </a:ext>
            </a:extLst>
          </p:cNvPr>
          <p:cNvSpPr txBox="1"/>
          <p:nvPr/>
        </p:nvSpPr>
        <p:spPr>
          <a:xfrm>
            <a:off x="5891501" y="6099953"/>
            <a:ext cx="24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Fibres synthétiques </a:t>
            </a:r>
          </a:p>
        </p:txBody>
      </p:sp>
    </p:spTree>
    <p:extLst>
      <p:ext uri="{BB962C8B-B14F-4D97-AF65-F5344CB8AC3E}">
        <p14:creationId xmlns:p14="http://schemas.microsoft.com/office/powerpoint/2010/main" val="280550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horloge&#10;&#10;Description générée automatiquement">
            <a:extLst>
              <a:ext uri="{FF2B5EF4-FFF2-40B4-BE49-F238E27FC236}">
                <a16:creationId xmlns:a16="http://schemas.microsoft.com/office/drawing/2014/main" xmlns="" id="{D2568C5C-E1C0-4064-B7BC-4684AA576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61144"/>
            <a:ext cx="9144000" cy="1574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334CD37-695E-4206-930E-C4A7DB9B9254}"/>
              </a:ext>
            </a:extLst>
          </p:cNvPr>
          <p:cNvSpPr txBox="1"/>
          <p:nvPr/>
        </p:nvSpPr>
        <p:spPr>
          <a:xfrm>
            <a:off x="261669" y="358480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Polyester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B9E2C44-A15B-4696-AD5F-730C8B716597}"/>
              </a:ext>
            </a:extLst>
          </p:cNvPr>
          <p:cNvSpPr txBox="1"/>
          <p:nvPr/>
        </p:nvSpPr>
        <p:spPr>
          <a:xfrm>
            <a:off x="6444208" y="6381328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Nathan 1</a:t>
            </a:r>
            <a:r>
              <a:rPr lang="fr-FR" sz="1600" baseline="30000" dirty="0"/>
              <a:t>ère</a:t>
            </a:r>
            <a:r>
              <a:rPr lang="fr-FR" sz="1600" dirty="0"/>
              <a:t> STI2D-STL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BBF088F-99C8-4699-8F2C-AF2EEF921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9144000" cy="18818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BE45428-9C1F-4DC9-95A3-F3386F664793}"/>
              </a:ext>
            </a:extLst>
          </p:cNvPr>
          <p:cNvSpPr txBox="1"/>
          <p:nvPr/>
        </p:nvSpPr>
        <p:spPr>
          <a:xfrm>
            <a:off x="287016" y="44041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Polyamide: </a:t>
            </a:r>
          </a:p>
        </p:txBody>
      </p:sp>
    </p:spTree>
    <p:extLst>
      <p:ext uri="{BB962C8B-B14F-4D97-AF65-F5344CB8AC3E}">
        <p14:creationId xmlns:p14="http://schemas.microsoft.com/office/powerpoint/2010/main" val="30387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7BF41CB-591D-4023-B85D-BFF582803347}"/>
              </a:ext>
            </a:extLst>
          </p:cNvPr>
          <p:cNvGrpSpPr/>
          <p:nvPr/>
        </p:nvGrpSpPr>
        <p:grpSpPr>
          <a:xfrm>
            <a:off x="1381755" y="1124744"/>
            <a:ext cx="6380489" cy="3958124"/>
            <a:chOff x="1547664" y="1698372"/>
            <a:chExt cx="6380489" cy="3958124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xmlns="" id="{BA3967A9-6B5E-4938-896E-2B6712B9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0947">
              <a:off x="1560591" y="1698372"/>
              <a:ext cx="6210619" cy="381654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BB217EB-9AEA-46B1-A258-05214CC09475}"/>
                </a:ext>
              </a:extLst>
            </p:cNvPr>
            <p:cNvSpPr/>
            <p:nvPr/>
          </p:nvSpPr>
          <p:spPr>
            <a:xfrm>
              <a:off x="1547664" y="1700807"/>
              <a:ext cx="6380489" cy="3955689"/>
            </a:xfrm>
            <a:prstGeom prst="rect">
              <a:avLst/>
            </a:prstGeom>
            <a:noFill/>
            <a:ln w="381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9715BB3-32FB-4BE9-8B0C-899EA026A88D}"/>
              </a:ext>
            </a:extLst>
          </p:cNvPr>
          <p:cNvSpPr txBox="1"/>
          <p:nvPr/>
        </p:nvSpPr>
        <p:spPr>
          <a:xfrm>
            <a:off x="2987824" y="508286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Dispositif expérimental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45E0CCD-1F9B-4A7A-8EA1-C70560944F49}"/>
              </a:ext>
            </a:extLst>
          </p:cNvPr>
          <p:cNvSpPr txBox="1"/>
          <p:nvPr/>
        </p:nvSpPr>
        <p:spPr>
          <a:xfrm>
            <a:off x="4571999" y="6501063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Le Maréchal Chimie organique et minérale</a:t>
            </a:r>
          </a:p>
        </p:txBody>
      </p:sp>
    </p:spTree>
    <p:extLst>
      <p:ext uri="{BB962C8B-B14F-4D97-AF65-F5344CB8AC3E}">
        <p14:creationId xmlns:p14="http://schemas.microsoft.com/office/powerpoint/2010/main" val="391867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6C9AB4A-4A9E-4258-B882-8618870C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0" y="836712"/>
            <a:ext cx="4181130" cy="37444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8F35A79-4E02-4FF8-B21F-6DCD666E7F8B}"/>
              </a:ext>
            </a:extLst>
          </p:cNvPr>
          <p:cNvSpPr txBox="1"/>
          <p:nvPr/>
        </p:nvSpPr>
        <p:spPr>
          <a:xfrm>
            <a:off x="569524" y="630932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Nathan 1</a:t>
            </a:r>
            <a:r>
              <a:rPr lang="fr-FR" sz="1600" baseline="30000" dirty="0"/>
              <a:t>ère</a:t>
            </a:r>
            <a:r>
              <a:rPr lang="fr-FR" sz="1600" dirty="0"/>
              <a:t> STI2D-STL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0E49726-8B95-4CA2-A361-1991A2BB4B65}"/>
              </a:ext>
            </a:extLst>
          </p:cNvPr>
          <p:cNvSpPr txBox="1"/>
          <p:nvPr/>
        </p:nvSpPr>
        <p:spPr>
          <a:xfrm>
            <a:off x="1036349" y="530120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Liaisons faibles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B3C2F91-8D4F-47F5-936B-AA5391CA6DDA}"/>
              </a:ext>
            </a:extLst>
          </p:cNvPr>
          <p:cNvSpPr txBox="1"/>
          <p:nvPr/>
        </p:nvSpPr>
        <p:spPr>
          <a:xfrm>
            <a:off x="6012160" y="530120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Liaisons fortes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CE96374-C480-4DD5-95AB-E06EFFA8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3" b="-2145"/>
          <a:stretch/>
        </p:blipFill>
        <p:spPr>
          <a:xfrm>
            <a:off x="5575720" y="341992"/>
            <a:ext cx="2592288" cy="27148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EBBF4A2-83B3-43FE-9362-89EB8D8B2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5"/>
          <a:stretch/>
        </p:blipFill>
        <p:spPr>
          <a:xfrm>
            <a:off x="5436096" y="2513635"/>
            <a:ext cx="3435470" cy="26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465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228</Words>
  <Application>Microsoft Office PowerPoint</Application>
  <PresentationFormat>Affichage à l'écran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40</cp:revision>
  <dcterms:created xsi:type="dcterms:W3CDTF">2020-04-26T19:27:27Z</dcterms:created>
  <dcterms:modified xsi:type="dcterms:W3CDTF">2020-06-16T20:15:30Z</dcterms:modified>
</cp:coreProperties>
</file>