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5" r:id="rId3"/>
    <p:sldId id="308" r:id="rId4"/>
    <p:sldId id="309" r:id="rId5"/>
    <p:sldId id="296" r:id="rId6"/>
    <p:sldId id="307" r:id="rId7"/>
    <p:sldId id="297" r:id="rId8"/>
    <p:sldId id="338" r:id="rId9"/>
    <p:sldId id="311" r:id="rId10"/>
    <p:sldId id="313" r:id="rId11"/>
    <p:sldId id="310" r:id="rId12"/>
    <p:sldId id="330" r:id="rId13"/>
    <p:sldId id="331" r:id="rId14"/>
    <p:sldId id="332" r:id="rId15"/>
    <p:sldId id="315" r:id="rId16"/>
    <p:sldId id="318" r:id="rId17"/>
    <p:sldId id="319" r:id="rId18"/>
    <p:sldId id="320" r:id="rId19"/>
    <p:sldId id="334" r:id="rId20"/>
    <p:sldId id="321" r:id="rId21"/>
    <p:sldId id="337" r:id="rId22"/>
    <p:sldId id="322" r:id="rId23"/>
    <p:sldId id="323" r:id="rId24"/>
    <p:sldId id="324" r:id="rId25"/>
    <p:sldId id="325" r:id="rId26"/>
    <p:sldId id="335" r:id="rId27"/>
    <p:sldId id="336" r:id="rId28"/>
    <p:sldId id="327" r:id="rId29"/>
    <p:sldId id="328" r:id="rId30"/>
    <p:sldId id="329" r:id="rId31"/>
    <p:sldId id="304" r:id="rId32"/>
    <p:sldId id="289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Guislain" initials="LG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17:41:58.391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90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6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77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56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1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09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8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3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17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50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96EE-7880-4276-A438-7E4B9F4C1776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06AB-D765-46A8-ADBD-EE734FFF8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C20BCD-D66A-4E61-B455-EF558ECB1274}"/>
              </a:ext>
            </a:extLst>
          </p:cNvPr>
          <p:cNvSpPr/>
          <p:nvPr/>
        </p:nvSpPr>
        <p:spPr>
          <a:xfrm>
            <a:off x="1619672" y="1844824"/>
            <a:ext cx="7254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1. Limiter la pollution à la source</a:t>
            </a:r>
          </a:p>
          <a:p>
            <a:r>
              <a:rPr lang="fr-FR" sz="2000" dirty="0"/>
              <a:t>2. Economie d’atomes</a:t>
            </a:r>
          </a:p>
          <a:p>
            <a:r>
              <a:rPr lang="fr-FR" sz="2000" dirty="0"/>
              <a:t>3. Conception de synthèses moins dangereuses</a:t>
            </a:r>
          </a:p>
          <a:p>
            <a:r>
              <a:rPr lang="fr-FR" sz="2000" dirty="0"/>
              <a:t>4. Conception de produits chimiques moins toxiques</a:t>
            </a:r>
          </a:p>
          <a:p>
            <a:r>
              <a:rPr lang="fr-FR" sz="2000" dirty="0"/>
              <a:t>5. Utilisation de solvants moins polluants</a:t>
            </a:r>
          </a:p>
          <a:p>
            <a:r>
              <a:rPr lang="fr-FR" sz="2000" dirty="0"/>
              <a:t>6. Recherche de rendement énergétique</a:t>
            </a:r>
          </a:p>
          <a:p>
            <a:r>
              <a:rPr lang="fr-FR" sz="2000" dirty="0"/>
              <a:t>7. Privilégier les ressources renouvelables</a:t>
            </a:r>
          </a:p>
          <a:p>
            <a:r>
              <a:rPr lang="fr-FR" sz="2000" dirty="0"/>
              <a:t>8. Réduction du nombre de dérivés</a:t>
            </a:r>
          </a:p>
          <a:p>
            <a:r>
              <a:rPr lang="fr-FR" sz="2000" dirty="0"/>
              <a:t>9. Catalyse</a:t>
            </a:r>
          </a:p>
          <a:p>
            <a:r>
              <a:rPr lang="fr-FR" sz="2000" dirty="0"/>
              <a:t>10. Conception de produits (bio) dégradables</a:t>
            </a:r>
          </a:p>
          <a:p>
            <a:r>
              <a:rPr lang="fr-FR" sz="2000" dirty="0"/>
              <a:t>11. Contrôle et prévention continus de la pollution</a:t>
            </a:r>
          </a:p>
          <a:p>
            <a:r>
              <a:rPr lang="fr-FR" sz="2000" dirty="0"/>
              <a:t>12. Réduire les risques d’accidents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984E8FF-EF9F-4DBB-85D1-3E5E237534CC}"/>
              </a:ext>
            </a:extLst>
          </p:cNvPr>
          <p:cNvSpPr txBox="1"/>
          <p:nvPr/>
        </p:nvSpPr>
        <p:spPr>
          <a:xfrm>
            <a:off x="1619672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douze principes de la chimie durable</a:t>
            </a:r>
          </a:p>
        </p:txBody>
      </p:sp>
    </p:spTree>
    <p:extLst>
      <p:ext uri="{BB962C8B-B14F-4D97-AF65-F5344CB8AC3E}">
        <p14:creationId xmlns:p14="http://schemas.microsoft.com/office/powerpoint/2010/main" val="50238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="" xmlns:a16="http://schemas.microsoft.com/office/drawing/2014/main" id="{560A2FE0-863B-4150-8909-B25E1B38E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3" y="1556792"/>
            <a:ext cx="7220321" cy="13780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8E0A061-FAE5-41F4-9BA4-AB88E6D9A924}"/>
              </a:ext>
            </a:extLst>
          </p:cNvPr>
          <p:cNvSpPr txBox="1"/>
          <p:nvPr/>
        </p:nvSpPr>
        <p:spPr>
          <a:xfrm>
            <a:off x="1043608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Un exemple d’agro solvant : </a:t>
            </a:r>
          </a:p>
          <a:p>
            <a:pPr algn="ctr"/>
            <a:r>
              <a:rPr lang="fr-FR" sz="2000" dirty="0"/>
              <a:t>les </a:t>
            </a:r>
            <a:r>
              <a:rPr lang="fr-FR" sz="2000" dirty="0">
                <a:solidFill>
                  <a:srgbClr val="FF0000"/>
                </a:solidFill>
              </a:rPr>
              <a:t>e</a:t>
            </a:r>
            <a:r>
              <a:rPr lang="fr-FR" sz="2000" dirty="0"/>
              <a:t>sters </a:t>
            </a:r>
            <a:r>
              <a:rPr lang="fr-FR" sz="2000" dirty="0">
                <a:solidFill>
                  <a:srgbClr val="FF0000"/>
                </a:solidFill>
              </a:rPr>
              <a:t>m</a:t>
            </a:r>
            <a:r>
              <a:rPr lang="fr-FR" sz="2000" dirty="0"/>
              <a:t>éthyliques d'</a:t>
            </a:r>
            <a:r>
              <a:rPr lang="fr-FR" sz="2000" dirty="0">
                <a:solidFill>
                  <a:srgbClr val="FF0000"/>
                </a:solidFill>
              </a:rPr>
              <a:t>a</a:t>
            </a:r>
            <a:r>
              <a:rPr lang="fr-FR" sz="2000" dirty="0"/>
              <a:t>cides </a:t>
            </a:r>
            <a:r>
              <a:rPr lang="fr-FR" sz="2000" dirty="0">
                <a:solidFill>
                  <a:srgbClr val="FF0000"/>
                </a:solidFill>
              </a:rPr>
              <a:t>g</a:t>
            </a:r>
            <a:r>
              <a:rPr lang="fr-FR" sz="2000" dirty="0"/>
              <a:t>ras (EMAG)</a:t>
            </a:r>
          </a:p>
        </p:txBody>
      </p:sp>
    </p:spTree>
    <p:extLst>
      <p:ext uri="{BB962C8B-B14F-4D97-AF65-F5344CB8AC3E}">
        <p14:creationId xmlns:p14="http://schemas.microsoft.com/office/powerpoint/2010/main" val="46609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C20BCD-D66A-4E61-B455-EF558ECB1274}"/>
              </a:ext>
            </a:extLst>
          </p:cNvPr>
          <p:cNvSpPr/>
          <p:nvPr/>
        </p:nvSpPr>
        <p:spPr>
          <a:xfrm>
            <a:off x="1619672" y="1844824"/>
            <a:ext cx="7254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1 . Limiter la pollution à la source</a:t>
            </a:r>
          </a:p>
          <a:p>
            <a:r>
              <a:rPr lang="fr-FR" sz="2000" dirty="0"/>
              <a:t>2. Economie d’atomes</a:t>
            </a:r>
          </a:p>
          <a:p>
            <a:r>
              <a:rPr lang="fr-FR" sz="2000" dirty="0"/>
              <a:t>3. Conception de synthèses moins dangereuses</a:t>
            </a:r>
          </a:p>
          <a:p>
            <a:r>
              <a:rPr lang="fr-FR" sz="2000" dirty="0"/>
              <a:t>4. Conception de produits chimiques moins toxiques</a:t>
            </a:r>
          </a:p>
          <a:p>
            <a:r>
              <a:rPr lang="fr-FR" sz="2000" dirty="0">
                <a:solidFill>
                  <a:srgbClr val="2D8331"/>
                </a:solidFill>
              </a:rPr>
              <a:t>5. </a:t>
            </a:r>
            <a:r>
              <a:rPr lang="fr-FR" sz="2000" u="sng" dirty="0">
                <a:solidFill>
                  <a:srgbClr val="00B050"/>
                </a:solidFill>
              </a:rPr>
              <a:t>Utilisation de solvants moins polluants</a:t>
            </a:r>
          </a:p>
          <a:p>
            <a:r>
              <a:rPr lang="fr-FR" sz="2000" dirty="0"/>
              <a:t>6. Recherche de rendement énergétique</a:t>
            </a:r>
          </a:p>
          <a:p>
            <a:r>
              <a:rPr lang="fr-FR" sz="2000" dirty="0">
                <a:solidFill>
                  <a:srgbClr val="00B050"/>
                </a:solidFill>
              </a:rPr>
              <a:t>7. Privilégier les ressources renouvelables</a:t>
            </a:r>
          </a:p>
          <a:p>
            <a:r>
              <a:rPr lang="fr-FR" sz="2000" dirty="0"/>
              <a:t>8. Réduction du nombre de dérivés</a:t>
            </a:r>
          </a:p>
          <a:p>
            <a:r>
              <a:rPr lang="fr-FR" sz="2000" dirty="0"/>
              <a:t>9. Catalyse</a:t>
            </a:r>
          </a:p>
          <a:p>
            <a:r>
              <a:rPr lang="fr-FR" sz="2000" dirty="0"/>
              <a:t>10. Conception de produits (bio) dégradables</a:t>
            </a:r>
          </a:p>
          <a:p>
            <a:r>
              <a:rPr lang="fr-FR" sz="2000" dirty="0"/>
              <a:t>11. Contrôle et prévention continus de la pollution</a:t>
            </a:r>
          </a:p>
          <a:p>
            <a:r>
              <a:rPr lang="fr-FR" sz="2000" dirty="0"/>
              <a:t>12. Réduire les risques d’accidents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984E8FF-EF9F-4DBB-85D1-3E5E237534CC}"/>
              </a:ext>
            </a:extLst>
          </p:cNvPr>
          <p:cNvSpPr txBox="1"/>
          <p:nvPr/>
        </p:nvSpPr>
        <p:spPr>
          <a:xfrm>
            <a:off x="1619672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Choix des solvants de réaction</a:t>
            </a:r>
          </a:p>
        </p:txBody>
      </p:sp>
    </p:spTree>
    <p:extLst>
      <p:ext uri="{BB962C8B-B14F-4D97-AF65-F5344CB8AC3E}">
        <p14:creationId xmlns:p14="http://schemas.microsoft.com/office/powerpoint/2010/main" val="193985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D7D0965D-FC1D-49A3-BF4D-DBE9CDC149B2}"/>
              </a:ext>
            </a:extLst>
          </p:cNvPr>
          <p:cNvSpPr txBox="1"/>
          <p:nvPr/>
        </p:nvSpPr>
        <p:spPr>
          <a:xfrm>
            <a:off x="2699792" y="26064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Synthèse de l’ester de poire</a:t>
            </a:r>
          </a:p>
        </p:txBody>
      </p:sp>
      <p:pic>
        <p:nvPicPr>
          <p:cNvPr id="6" name="Image 5" descr="Une image contenant objet, horloge, table, pièce&#10;&#10;Description générée automatiquement">
            <a:extLst>
              <a:ext uri="{FF2B5EF4-FFF2-40B4-BE49-F238E27FC236}">
                <a16:creationId xmlns="" xmlns:a16="http://schemas.microsoft.com/office/drawing/2014/main" id="{540065A2-9C5E-450E-9016-412603A7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288"/>
            <a:ext cx="6712295" cy="971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6" y="3312021"/>
            <a:ext cx="8810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35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D7D0965D-FC1D-49A3-BF4D-DBE9CDC149B2}"/>
              </a:ext>
            </a:extLst>
          </p:cNvPr>
          <p:cNvSpPr txBox="1"/>
          <p:nvPr/>
        </p:nvSpPr>
        <p:spPr>
          <a:xfrm>
            <a:off x="2699792" y="26064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Synthèse de l’ester de poire</a:t>
            </a:r>
          </a:p>
        </p:txBody>
      </p:sp>
      <p:pic>
        <p:nvPicPr>
          <p:cNvPr id="6" name="Image 5" descr="Une image contenant objet, horloge, table, pièce&#10;&#10;Description générée automatiquement">
            <a:extLst>
              <a:ext uri="{FF2B5EF4-FFF2-40B4-BE49-F238E27FC236}">
                <a16:creationId xmlns="" xmlns:a16="http://schemas.microsoft.com/office/drawing/2014/main" id="{540065A2-9C5E-450E-9016-412603A7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288"/>
            <a:ext cx="6712295" cy="971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6" y="3312021"/>
            <a:ext cx="8810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22354" y="4797152"/>
            <a:ext cx="720080" cy="360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7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D7D0965D-FC1D-49A3-BF4D-DBE9CDC149B2}"/>
              </a:ext>
            </a:extLst>
          </p:cNvPr>
          <p:cNvSpPr txBox="1"/>
          <p:nvPr/>
        </p:nvSpPr>
        <p:spPr>
          <a:xfrm>
            <a:off x="2699792" y="26064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Synthèse de l’ester de poire</a:t>
            </a:r>
          </a:p>
        </p:txBody>
      </p:sp>
      <p:pic>
        <p:nvPicPr>
          <p:cNvPr id="6" name="Image 5" descr="Une image contenant objet, horloge, table, pièce&#10;&#10;Description générée automatiquement">
            <a:extLst>
              <a:ext uri="{FF2B5EF4-FFF2-40B4-BE49-F238E27FC236}">
                <a16:creationId xmlns="" xmlns:a16="http://schemas.microsoft.com/office/drawing/2014/main" id="{540065A2-9C5E-450E-9016-412603A7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288"/>
            <a:ext cx="6712295" cy="971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5" y="3212976"/>
            <a:ext cx="8810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31519" y="3473971"/>
            <a:ext cx="576064" cy="165618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69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C20BCD-D66A-4E61-B455-EF558ECB1274}"/>
              </a:ext>
            </a:extLst>
          </p:cNvPr>
          <p:cNvSpPr/>
          <p:nvPr/>
        </p:nvSpPr>
        <p:spPr>
          <a:xfrm>
            <a:off x="1619672" y="1844824"/>
            <a:ext cx="7254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1 . Limiter la pollution à la source</a:t>
            </a:r>
          </a:p>
          <a:p>
            <a:r>
              <a:rPr lang="fr-FR" sz="2000" dirty="0"/>
              <a:t>2. Economie d’atomes</a:t>
            </a:r>
          </a:p>
          <a:p>
            <a:r>
              <a:rPr lang="fr-FR" sz="2000" u="sng" dirty="0">
                <a:solidFill>
                  <a:srgbClr val="00B050"/>
                </a:solidFill>
              </a:rPr>
              <a:t>3. Conception de synthèses moins dangereuses</a:t>
            </a:r>
          </a:p>
          <a:p>
            <a:r>
              <a:rPr lang="fr-FR" sz="2000" dirty="0"/>
              <a:t>4. Conception de produits chimiques moins toxiques</a:t>
            </a:r>
          </a:p>
          <a:p>
            <a:r>
              <a:rPr lang="fr-FR" sz="2000" dirty="0">
                <a:solidFill>
                  <a:srgbClr val="00B050"/>
                </a:solidFill>
              </a:rPr>
              <a:t>5. Utilisation de solvants moins polluants</a:t>
            </a:r>
          </a:p>
          <a:p>
            <a:r>
              <a:rPr lang="fr-FR" sz="2000" u="sng" dirty="0">
                <a:solidFill>
                  <a:srgbClr val="00B050"/>
                </a:solidFill>
              </a:rPr>
              <a:t>6. Recherche de rendement énergétique</a:t>
            </a:r>
          </a:p>
          <a:p>
            <a:r>
              <a:rPr lang="fr-FR" sz="2000" dirty="0">
                <a:solidFill>
                  <a:srgbClr val="00B050"/>
                </a:solidFill>
              </a:rPr>
              <a:t>7. Privilégier les ressources renouvelables</a:t>
            </a:r>
          </a:p>
          <a:p>
            <a:r>
              <a:rPr lang="fr-FR" sz="2000" dirty="0"/>
              <a:t>8. Réduction du nombre de dérivés</a:t>
            </a:r>
          </a:p>
          <a:p>
            <a:r>
              <a:rPr lang="fr-FR" sz="2000" u="sng" dirty="0">
                <a:solidFill>
                  <a:srgbClr val="00B050"/>
                </a:solidFill>
              </a:rPr>
              <a:t>9. Catalyse</a:t>
            </a:r>
          </a:p>
          <a:p>
            <a:r>
              <a:rPr lang="fr-FR" sz="2000" dirty="0"/>
              <a:t>10. Conception de produits (bio) dégradables</a:t>
            </a:r>
          </a:p>
          <a:p>
            <a:r>
              <a:rPr lang="fr-FR" sz="2000" dirty="0"/>
              <a:t>11. Contrôle et prévention continus de la pollution</a:t>
            </a:r>
          </a:p>
          <a:p>
            <a:r>
              <a:rPr lang="fr-FR" sz="2000" u="sng" dirty="0">
                <a:solidFill>
                  <a:srgbClr val="00B050"/>
                </a:solidFill>
              </a:rPr>
              <a:t>12. Réduire les risques d’accidents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984E8FF-EF9F-4DBB-85D1-3E5E237534CC}"/>
              </a:ext>
            </a:extLst>
          </p:cNvPr>
          <p:cNvSpPr txBox="1"/>
          <p:nvPr/>
        </p:nvSpPr>
        <p:spPr>
          <a:xfrm>
            <a:off x="1619672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Chimie douce </a:t>
            </a:r>
          </a:p>
        </p:txBody>
      </p:sp>
    </p:spTree>
    <p:extLst>
      <p:ext uri="{BB962C8B-B14F-4D97-AF65-F5344CB8AC3E}">
        <p14:creationId xmlns:p14="http://schemas.microsoft.com/office/powerpoint/2010/main" val="268708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able, assis, blanc, télécommande&#10;&#10;Description générée automatiquement">
            <a:extLst>
              <a:ext uri="{FF2B5EF4-FFF2-40B4-BE49-F238E27FC236}">
                <a16:creationId xmlns="" xmlns:a16="http://schemas.microsoft.com/office/drawing/2014/main" id="{77BF6838-4F56-4AD2-BE55-99F7C6F38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61" y="3429000"/>
            <a:ext cx="1917133" cy="14930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EC0ADC7-C7DB-4030-A7A0-F3218DE53F44}"/>
              </a:ext>
            </a:extLst>
          </p:cNvPr>
          <p:cNvSpPr txBox="1"/>
          <p:nvPr/>
        </p:nvSpPr>
        <p:spPr>
          <a:xfrm>
            <a:off x="179512" y="35820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Synthèse de l’ibuprofène</a:t>
            </a:r>
          </a:p>
        </p:txBody>
      </p:sp>
      <p:pic>
        <p:nvPicPr>
          <p:cNvPr id="11" name="Picture 6" descr="Image illustrative de l’article Ibuprofène">
            <a:extLst>
              <a:ext uri="{FF2B5EF4-FFF2-40B4-BE49-F238E27FC236}">
                <a16:creationId xmlns="" xmlns:a16="http://schemas.microsoft.com/office/drawing/2014/main" id="{508150F3-8038-4B62-A383-5589C86C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0291"/>
            <a:ext cx="3024336" cy="13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="" xmlns:a16="http://schemas.microsoft.com/office/drawing/2014/main" id="{E6491C45-BB18-4491-8EC9-166CE76BE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3299826" cy="61576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9D3940EA-99D5-44C9-BB35-13986C76F25E}"/>
              </a:ext>
            </a:extLst>
          </p:cNvPr>
          <p:cNvSpPr txBox="1"/>
          <p:nvPr/>
        </p:nvSpPr>
        <p:spPr>
          <a:xfrm>
            <a:off x="827584" y="6258190"/>
            <a:ext cx="6324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</a:t>
            </a:r>
            <a:r>
              <a:rPr lang="fr-FR" sz="1400" dirty="0" err="1"/>
              <a:t>TermS</a:t>
            </a:r>
            <a:r>
              <a:rPr lang="fr-FR" sz="1400" dirty="0"/>
              <a:t>                                                        Site </a:t>
            </a:r>
            <a:r>
              <a:rPr lang="fr-FR" sz="1400" dirty="0" err="1"/>
              <a:t>ac</a:t>
            </a:r>
            <a:r>
              <a:rPr lang="fr-FR" sz="1400" dirty="0"/>
              <a:t>-</a:t>
            </a:r>
            <a:r>
              <a:rPr lang="fr-FR" sz="1400" dirty="0" err="1"/>
              <a:t>orlean</a:t>
            </a:r>
            <a:r>
              <a:rPr lang="fr-FR" sz="1400" dirty="0"/>
              <a:t>-tours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4FE6EB-5E47-437C-B48D-0AB2C992D6E8}"/>
              </a:ext>
            </a:extLst>
          </p:cNvPr>
          <p:cNvSpPr/>
          <p:nvPr/>
        </p:nvSpPr>
        <p:spPr>
          <a:xfrm>
            <a:off x="7020272" y="5445224"/>
            <a:ext cx="1584176" cy="7124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39B3430-E518-4A75-9A99-D1CC3FD97111}"/>
              </a:ext>
            </a:extLst>
          </p:cNvPr>
          <p:cNvSpPr/>
          <p:nvPr/>
        </p:nvSpPr>
        <p:spPr>
          <a:xfrm>
            <a:off x="4599549" y="5089014"/>
            <a:ext cx="1584176" cy="7124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16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4" y="44624"/>
            <a:ext cx="9055714" cy="27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31CB7B0-3C37-4C13-964E-D511B2A132FC}"/>
              </a:ext>
            </a:extLst>
          </p:cNvPr>
          <p:cNvSpPr/>
          <p:nvPr/>
        </p:nvSpPr>
        <p:spPr>
          <a:xfrm>
            <a:off x="4067944" y="2324006"/>
            <a:ext cx="1296144" cy="1584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9D9503-B40F-421C-B9B7-A2A06E8DF513}"/>
              </a:ext>
            </a:extLst>
          </p:cNvPr>
          <p:cNvSpPr/>
          <p:nvPr/>
        </p:nvSpPr>
        <p:spPr>
          <a:xfrm>
            <a:off x="7721029" y="2107982"/>
            <a:ext cx="1296144" cy="1584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2ADB88-46F6-43EA-87E4-8C76D857D01F}"/>
              </a:ext>
            </a:extLst>
          </p:cNvPr>
          <p:cNvSpPr/>
          <p:nvPr/>
        </p:nvSpPr>
        <p:spPr>
          <a:xfrm>
            <a:off x="395536" y="1099870"/>
            <a:ext cx="1224136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82C59047-F469-4A73-AE04-85A4084C8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96" y="3611248"/>
            <a:ext cx="6206864" cy="29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0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984E8FF-EF9F-4DBB-85D1-3E5E237534CC}"/>
              </a:ext>
            </a:extLst>
          </p:cNvPr>
          <p:cNvSpPr txBox="1"/>
          <p:nvPr/>
        </p:nvSpPr>
        <p:spPr>
          <a:xfrm>
            <a:off x="1619672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Économie d’atomes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C20BCD-D66A-4E61-B455-EF558ECB1274}"/>
              </a:ext>
            </a:extLst>
          </p:cNvPr>
          <p:cNvSpPr/>
          <p:nvPr/>
        </p:nvSpPr>
        <p:spPr>
          <a:xfrm>
            <a:off x="1619672" y="1844824"/>
            <a:ext cx="7254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1 . Limiter la pollution à la source</a:t>
            </a:r>
          </a:p>
          <a:p>
            <a:r>
              <a:rPr lang="fr-FR" sz="2000" u="sng" dirty="0">
                <a:solidFill>
                  <a:srgbClr val="00B050"/>
                </a:solidFill>
              </a:rPr>
              <a:t>2. Economie d’atomes</a:t>
            </a:r>
          </a:p>
          <a:p>
            <a:r>
              <a:rPr lang="fr-FR" sz="2000" dirty="0">
                <a:solidFill>
                  <a:srgbClr val="00B050"/>
                </a:solidFill>
              </a:rPr>
              <a:t>3. Conception de synthèses moins dangereuses</a:t>
            </a:r>
          </a:p>
          <a:p>
            <a:r>
              <a:rPr lang="fr-FR" sz="2000" dirty="0"/>
              <a:t>4. Conception de produits chimiques moins toxiques</a:t>
            </a:r>
          </a:p>
          <a:p>
            <a:r>
              <a:rPr lang="fr-FR" sz="2000" dirty="0">
                <a:solidFill>
                  <a:srgbClr val="00B050"/>
                </a:solidFill>
              </a:rPr>
              <a:t>5. Utilisation de solvants moins polluants</a:t>
            </a:r>
          </a:p>
          <a:p>
            <a:r>
              <a:rPr lang="fr-FR" sz="2000" dirty="0">
                <a:solidFill>
                  <a:srgbClr val="00B050"/>
                </a:solidFill>
              </a:rPr>
              <a:t>6. Recherche de rendement énergétique</a:t>
            </a:r>
          </a:p>
          <a:p>
            <a:r>
              <a:rPr lang="fr-FR" sz="2000" dirty="0">
                <a:solidFill>
                  <a:srgbClr val="00B050"/>
                </a:solidFill>
              </a:rPr>
              <a:t>7. Privilégier les ressources renouvelables</a:t>
            </a:r>
          </a:p>
          <a:p>
            <a:r>
              <a:rPr lang="fr-FR" sz="2000" u="sng" dirty="0">
                <a:solidFill>
                  <a:srgbClr val="00B050"/>
                </a:solidFill>
              </a:rPr>
              <a:t>8. Réduction du nombre de dérivés</a:t>
            </a:r>
          </a:p>
          <a:p>
            <a:r>
              <a:rPr lang="fr-FR" sz="2000" dirty="0">
                <a:solidFill>
                  <a:srgbClr val="00B050"/>
                </a:solidFill>
              </a:rPr>
              <a:t>9. Catalyse</a:t>
            </a:r>
          </a:p>
          <a:p>
            <a:r>
              <a:rPr lang="fr-FR" sz="2000" dirty="0"/>
              <a:t>10. Conception de produits (bio) dégradables</a:t>
            </a:r>
          </a:p>
          <a:p>
            <a:r>
              <a:rPr lang="fr-FR" sz="2000" dirty="0"/>
              <a:t>11. Contrôle et prévention continus de la pollution</a:t>
            </a:r>
          </a:p>
          <a:p>
            <a:r>
              <a:rPr lang="fr-FR" sz="2000" dirty="0">
                <a:solidFill>
                  <a:srgbClr val="00B050"/>
                </a:solidFill>
              </a:rPr>
              <a:t>12. Réduire les risques d’accidents</a:t>
            </a:r>
          </a:p>
        </p:txBody>
      </p:sp>
    </p:spTree>
    <p:extLst>
      <p:ext uri="{BB962C8B-B14F-4D97-AF65-F5344CB8AC3E}">
        <p14:creationId xmlns:p14="http://schemas.microsoft.com/office/powerpoint/2010/main" val="30077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e Polytéréphtalate d'éthylène PET – Ramène tes sciences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83768" y="47667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</a:t>
            </a:r>
            <a:r>
              <a:rPr lang="fr-FR" sz="2000" dirty="0" err="1"/>
              <a:t>polytéréphtalate</a:t>
            </a:r>
            <a:r>
              <a:rPr lang="fr-FR" sz="2000" dirty="0"/>
              <a:t> d'éthylène (PET)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22065" cy="16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5" y="4391780"/>
            <a:ext cx="3276901" cy="17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50640" y="61203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Bouteilles, flacons…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443C8BDE-C580-4A80-8EEF-EEF4A4BF7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87460"/>
            <a:ext cx="5976664" cy="30811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4F7BC44-A060-4883-8FDD-4CBEB86E4B70}"/>
              </a:ext>
            </a:extLst>
          </p:cNvPr>
          <p:cNvSpPr txBox="1"/>
          <p:nvPr/>
        </p:nvSpPr>
        <p:spPr>
          <a:xfrm>
            <a:off x="107504" y="6489704"/>
            <a:ext cx="5198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ramenetessciences.wordpress.com et </a:t>
            </a:r>
            <a:r>
              <a:rPr lang="fr-FR" sz="1400" dirty="0" err="1"/>
              <a:t>wikipedia</a:t>
            </a:r>
            <a:endParaRPr lang="fr-FR" sz="1400" dirty="0"/>
          </a:p>
        </p:txBody>
      </p:sp>
      <p:pic>
        <p:nvPicPr>
          <p:cNvPr id="10" name="Image 9" descr="Une image contenant personne, intérieur, table, fenêtre&#10;&#10;Description générée automatiquement">
            <a:extLst>
              <a:ext uri="{FF2B5EF4-FFF2-40B4-BE49-F238E27FC236}">
                <a16:creationId xmlns="" xmlns:a16="http://schemas.microsoft.com/office/drawing/2014/main" id="{A83EF6E8-A712-4384-8C6F-B6ADCE646E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51849" r="35720"/>
          <a:stretch/>
        </p:blipFill>
        <p:spPr>
          <a:xfrm>
            <a:off x="5442272" y="4005064"/>
            <a:ext cx="2902992" cy="206356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3F886D66-873E-4AA6-A78C-64070477CD79}"/>
              </a:ext>
            </a:extLst>
          </p:cNvPr>
          <p:cNvSpPr txBox="1"/>
          <p:nvPr/>
        </p:nvSpPr>
        <p:spPr>
          <a:xfrm>
            <a:off x="5891501" y="6099953"/>
            <a:ext cx="24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Fibres synthétiques </a:t>
            </a:r>
          </a:p>
        </p:txBody>
      </p:sp>
    </p:spTree>
    <p:extLst>
      <p:ext uri="{BB962C8B-B14F-4D97-AF65-F5344CB8AC3E}">
        <p14:creationId xmlns:p14="http://schemas.microsoft.com/office/powerpoint/2010/main" val="44340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héma Bioéthano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45024"/>
            <a:ext cx="7686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60232" y="5495158"/>
            <a:ext cx="1438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Crédits IFPEN</a:t>
            </a:r>
            <a:endParaRPr lang="fr-FR"/>
          </a:p>
        </p:txBody>
      </p:sp>
      <p:sp>
        <p:nvSpPr>
          <p:cNvPr id="5" name="AutoShape 6" descr="Biodiesel - Toutes les informations à retrouver sur Caradisia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92696"/>
            <a:ext cx="355727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 descr="Agrocarburant : la filière bioéthanol dope sa croissance au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72716"/>
            <a:ext cx="328674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75656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Biodiesel</a:t>
            </a:r>
            <a:endParaRPr lang="fr-FR"/>
          </a:p>
        </p:txBody>
      </p:sp>
      <p:sp>
        <p:nvSpPr>
          <p:cNvPr id="8" name="AutoShape 12" descr="Agrocarburant : la filière bioéthanol dope sa croissance au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958174" y="294605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Bioéthanol-essence (SP 95-E10)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038909" y="558812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Exemple de biocarburant 1</a:t>
            </a:r>
            <a:r>
              <a:rPr lang="fr-FR" baseline="30000" smtClean="0"/>
              <a:t>ère</a:t>
            </a:r>
            <a:r>
              <a:rPr lang="fr-FR" smtClean="0"/>
              <a:t> génération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29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reco-france.com/wp-content/uploads/2015/05/cycle-de-vie-du-plastique.png">
            <a:extLst>
              <a:ext uri="{FF2B5EF4-FFF2-40B4-BE49-F238E27FC236}">
                <a16:creationId xmlns="" xmlns:a16="http://schemas.microsoft.com/office/drawing/2014/main" id="{71127B51-00DA-41E9-A828-DA1DEC37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13" y="548680"/>
            <a:ext cx="5800725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5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illustrative de l’article Alcool polyvinyl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348880"/>
            <a:ext cx="2641445" cy="23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1124744"/>
            <a:ext cx="262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A</a:t>
            </a:r>
            <a:r>
              <a:rPr lang="fr-FR" smtClean="0"/>
              <a:t>lcool polyvinylique (PVA)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140223" y="5157192"/>
            <a:ext cx="1853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soluble dans l’eau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681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5338D2E-B52B-42A4-BCB1-F212B8D0A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" b="701"/>
          <a:stretch/>
        </p:blipFill>
        <p:spPr>
          <a:xfrm>
            <a:off x="2228729" y="980729"/>
            <a:ext cx="457551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0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ECBF4C50-9940-4939-9004-7F1DAB003AAC}"/>
                  </a:ext>
                </a:extLst>
              </p:cNvPr>
              <p:cNvSpPr txBox="1"/>
              <p:nvPr/>
            </p:nvSpPr>
            <p:spPr>
              <a:xfrm>
                <a:off x="2627784" y="620688"/>
                <a:ext cx="554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Gestion des déchets : exemple du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CBF4C50-9940-4939-9004-7F1DAB003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20688"/>
                <a:ext cx="5544616" cy="369332"/>
              </a:xfrm>
              <a:prstGeom prst="rect">
                <a:avLst/>
              </a:prstGeom>
              <a:blipFill>
                <a:blip r:embed="rId2"/>
                <a:stretch>
                  <a:fillRect l="-879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D60B38AF-C695-4098-A41E-DECC9B697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5875"/>
            <a:ext cx="5869179" cy="44662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F10F81DC-2D46-4B21-AFF0-9E08D564D846}"/>
              </a:ext>
            </a:extLst>
          </p:cNvPr>
          <p:cNvSpPr txBox="1"/>
          <p:nvPr/>
        </p:nvSpPr>
        <p:spPr>
          <a:xfrm>
            <a:off x="6552220" y="623619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Bordas </a:t>
            </a:r>
            <a:r>
              <a:rPr lang="fr-FR" dirty="0" err="1"/>
              <a:t>TermS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433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BBFE2923-D47D-49D4-9A38-BB7FFDCD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896102" cy="5188217"/>
          </a:xfrm>
          <a:prstGeom prst="rect">
            <a:avLst/>
          </a:prstGeom>
        </p:spPr>
      </p:pic>
      <p:pic>
        <p:nvPicPr>
          <p:cNvPr id="3" name="Image 2" descr="Une image contenant roche, chocolat, table, gâteau&#10;&#10;Description générée automatiquement">
            <a:extLst>
              <a:ext uri="{FF2B5EF4-FFF2-40B4-BE49-F238E27FC236}">
                <a16:creationId xmlns="" xmlns:a16="http://schemas.microsoft.com/office/drawing/2014/main" id="{6BE05C90-17E0-467C-BA3A-A309FBCF0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5084"/>
            <a:ext cx="2697654" cy="198314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="" xmlns:a16="http://schemas.microsoft.com/office/drawing/2014/main" id="{18DAFACE-F5BB-4C06-AC27-C15556D6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3382689" cy="26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F239616-0849-49D5-8C9E-34039B2C4DB7}"/>
              </a:ext>
            </a:extLst>
          </p:cNvPr>
          <p:cNvSpPr txBox="1"/>
          <p:nvPr/>
        </p:nvSpPr>
        <p:spPr>
          <a:xfrm>
            <a:off x="5940152" y="6111306"/>
            <a:ext cx="936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Sirius TS et site </a:t>
            </a:r>
            <a:r>
              <a:rPr lang="fr-FR" sz="1400" dirty="0" err="1"/>
              <a:t>ac</a:t>
            </a:r>
            <a:r>
              <a:rPr lang="fr-FR" sz="1400" dirty="0"/>
              <a:t>-</a:t>
            </a:r>
            <a:r>
              <a:rPr lang="fr-FR" sz="1400" dirty="0" err="1"/>
              <a:t>orleans</a:t>
            </a:r>
            <a:r>
              <a:rPr lang="fr-FR" sz="1400" dirty="0"/>
              <a:t>-tours</a:t>
            </a:r>
          </a:p>
          <a:p>
            <a:endParaRPr lang="fr-FR" sz="1400" dirty="0"/>
          </a:p>
        </p:txBody>
      </p:sp>
      <p:pic>
        <p:nvPicPr>
          <p:cNvPr id="7" name="Image 6" descr="Une image contenant tasse, café, table, assis&#10;&#10;Description générée automatiquement">
            <a:extLst>
              <a:ext uri="{FF2B5EF4-FFF2-40B4-BE49-F238E27FC236}">
                <a16:creationId xmlns="" xmlns:a16="http://schemas.microsoft.com/office/drawing/2014/main" id="{37C20D52-4899-4E8D-9F00-CF9697E01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40" y="289608"/>
            <a:ext cx="3562134" cy="51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erso.ens-lyon.fr/vincent.martos/Agr%C3%A9gation/LC/LC03%20Chimie%20durable/utilisation_CO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6" y="980728"/>
            <a:ext cx="8507991" cy="48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F239616-0849-49D5-8C9E-34039B2C4DB7}"/>
              </a:ext>
            </a:extLst>
          </p:cNvPr>
          <p:cNvSpPr txBox="1"/>
          <p:nvPr/>
        </p:nvSpPr>
        <p:spPr>
          <a:xfrm>
            <a:off x="5940152" y="6111306"/>
            <a:ext cx="936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Sirius </a:t>
            </a:r>
            <a:r>
              <a:rPr lang="fr-FR" sz="1400"/>
              <a:t>TS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15395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7"/>
            <a:ext cx="3382689" cy="26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7"/>
            <a:ext cx="4032448" cy="239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04214" y="458694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Sirius TS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103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984E8FF-EF9F-4DBB-85D1-3E5E237534CC}"/>
              </a:ext>
            </a:extLst>
          </p:cNvPr>
          <p:cNvSpPr txBox="1"/>
          <p:nvPr/>
        </p:nvSpPr>
        <p:spPr>
          <a:xfrm>
            <a:off x="1619672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Gestion des déchets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C20BCD-D66A-4E61-B455-EF558ECB1274}"/>
              </a:ext>
            </a:extLst>
          </p:cNvPr>
          <p:cNvSpPr/>
          <p:nvPr/>
        </p:nvSpPr>
        <p:spPr>
          <a:xfrm>
            <a:off x="1619672" y="1844824"/>
            <a:ext cx="7254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1 . Limiter la pollution à la source</a:t>
            </a:r>
          </a:p>
          <a:p>
            <a:r>
              <a:rPr lang="fr-FR" sz="2000" dirty="0">
                <a:solidFill>
                  <a:srgbClr val="00B050"/>
                </a:solidFill>
              </a:rPr>
              <a:t>2. Economie d’atomes</a:t>
            </a:r>
          </a:p>
          <a:p>
            <a:r>
              <a:rPr lang="fr-FR" sz="2000" dirty="0">
                <a:solidFill>
                  <a:srgbClr val="00B050"/>
                </a:solidFill>
              </a:rPr>
              <a:t>3. Conception de synthèses moins dangereuses</a:t>
            </a:r>
          </a:p>
          <a:p>
            <a:r>
              <a:rPr lang="fr-FR" sz="2000" u="sng" dirty="0">
                <a:solidFill>
                  <a:srgbClr val="00B050"/>
                </a:solidFill>
              </a:rPr>
              <a:t>4. Conception de produits chimiques moins toxiques</a:t>
            </a:r>
          </a:p>
          <a:p>
            <a:r>
              <a:rPr lang="fr-FR" sz="2000" dirty="0">
                <a:solidFill>
                  <a:srgbClr val="00B050"/>
                </a:solidFill>
              </a:rPr>
              <a:t>5. Utilisation de solvants moins polluants</a:t>
            </a:r>
          </a:p>
          <a:p>
            <a:r>
              <a:rPr lang="fr-FR" sz="2000" dirty="0">
                <a:solidFill>
                  <a:srgbClr val="00B050"/>
                </a:solidFill>
              </a:rPr>
              <a:t>6. Recherche de rendement énergétique</a:t>
            </a:r>
          </a:p>
          <a:p>
            <a:r>
              <a:rPr lang="fr-FR" sz="2000" u="sng" dirty="0">
                <a:solidFill>
                  <a:srgbClr val="00B050"/>
                </a:solidFill>
              </a:rPr>
              <a:t>7. Privilégier les ressources renouvelables</a:t>
            </a:r>
          </a:p>
          <a:p>
            <a:r>
              <a:rPr lang="fr-FR" sz="2000" dirty="0">
                <a:solidFill>
                  <a:srgbClr val="00B050"/>
                </a:solidFill>
              </a:rPr>
              <a:t>8. Réduction du nombre de dérivés</a:t>
            </a:r>
          </a:p>
          <a:p>
            <a:r>
              <a:rPr lang="fr-FR" sz="2000" dirty="0">
                <a:solidFill>
                  <a:srgbClr val="00B050"/>
                </a:solidFill>
              </a:rPr>
              <a:t>9. Catalyse</a:t>
            </a:r>
          </a:p>
          <a:p>
            <a:r>
              <a:rPr lang="fr-FR" sz="2000" u="sng" dirty="0">
                <a:solidFill>
                  <a:srgbClr val="00B050"/>
                </a:solidFill>
              </a:rPr>
              <a:t>10. Conception de produits (bio) dégradables</a:t>
            </a:r>
          </a:p>
          <a:p>
            <a:r>
              <a:rPr lang="fr-FR" sz="2000" u="sng" dirty="0">
                <a:solidFill>
                  <a:srgbClr val="00B050"/>
                </a:solidFill>
              </a:rPr>
              <a:t>11. Contrôle et prévention continus de la pollution</a:t>
            </a:r>
          </a:p>
          <a:p>
            <a:r>
              <a:rPr lang="fr-FR" sz="2000" dirty="0">
                <a:solidFill>
                  <a:srgbClr val="00B050"/>
                </a:solidFill>
              </a:rPr>
              <a:t>12. Réduire les risques d’accidents</a:t>
            </a:r>
          </a:p>
        </p:txBody>
      </p:sp>
    </p:spTree>
    <p:extLst>
      <p:ext uri="{BB962C8B-B14F-4D97-AF65-F5344CB8AC3E}">
        <p14:creationId xmlns:p14="http://schemas.microsoft.com/office/powerpoint/2010/main" val="533684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586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31327911-EBC3-4C9F-8465-F080BCAB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4094284" cy="3188315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AD1B73C0-491E-4E7E-92F6-E398FB306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08" y="1988840"/>
            <a:ext cx="4564512" cy="3680591"/>
          </a:xfrm>
          <a:prstGeom prst="rect">
            <a:avLst/>
          </a:prstGeom>
        </p:spPr>
      </p:pic>
      <p:pic>
        <p:nvPicPr>
          <p:cNvPr id="7" name="Image 6" descr="Une image contenant table, assis, blanc, télécommande&#10;&#10;Description générée automatiquement">
            <a:extLst>
              <a:ext uri="{FF2B5EF4-FFF2-40B4-BE49-F238E27FC236}">
                <a16:creationId xmlns="" xmlns:a16="http://schemas.microsoft.com/office/drawing/2014/main" id="{77BF6838-4F56-4AD2-BE55-99F7C6F38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8680"/>
            <a:ext cx="1917133" cy="14930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EC0ADC7-C7DB-4030-A7A0-F3218DE53F44}"/>
              </a:ext>
            </a:extLst>
          </p:cNvPr>
          <p:cNvSpPr txBox="1"/>
          <p:nvPr/>
        </p:nvSpPr>
        <p:spPr>
          <a:xfrm>
            <a:off x="179512" y="35820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Synthèse de l’ibuprofène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09174AD-96C5-4373-B20A-F8A175BED988}"/>
              </a:ext>
            </a:extLst>
          </p:cNvPr>
          <p:cNvSpPr txBox="1"/>
          <p:nvPr/>
        </p:nvSpPr>
        <p:spPr>
          <a:xfrm>
            <a:off x="1259632" y="598063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Procédé Boots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0FF5B913-AAA7-4AC3-8E8B-CE2C5B6CA42B}"/>
              </a:ext>
            </a:extLst>
          </p:cNvPr>
          <p:cNvSpPr txBox="1"/>
          <p:nvPr/>
        </p:nvSpPr>
        <p:spPr>
          <a:xfrm>
            <a:off x="5580112" y="598063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Procédé BHC</a:t>
            </a:r>
          </a:p>
        </p:txBody>
      </p:sp>
      <p:pic>
        <p:nvPicPr>
          <p:cNvPr id="11" name="Picture 6" descr="Image illustrative de l’article Ibuprofène">
            <a:extLst>
              <a:ext uri="{FF2B5EF4-FFF2-40B4-BE49-F238E27FC236}">
                <a16:creationId xmlns="" xmlns:a16="http://schemas.microsoft.com/office/drawing/2014/main" id="{508150F3-8038-4B62-A383-5589C86C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32" y="669409"/>
            <a:ext cx="3024336" cy="13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15CB3564-C7E7-486D-B4B1-5BA0AE642163}"/>
              </a:ext>
            </a:extLst>
          </p:cNvPr>
          <p:cNvSpPr txBox="1"/>
          <p:nvPr/>
        </p:nvSpPr>
        <p:spPr>
          <a:xfrm>
            <a:off x="7227333" y="634997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TS</a:t>
            </a:r>
          </a:p>
        </p:txBody>
      </p:sp>
    </p:spTree>
    <p:extLst>
      <p:ext uri="{BB962C8B-B14F-4D97-AF65-F5344CB8AC3E}">
        <p14:creationId xmlns:p14="http://schemas.microsoft.com/office/powerpoint/2010/main" val="111233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limentation&#10;&#10;Description générée automatiquement">
            <a:extLst>
              <a:ext uri="{FF2B5EF4-FFF2-40B4-BE49-F238E27FC236}">
                <a16:creationId xmlns="" xmlns:a16="http://schemas.microsoft.com/office/drawing/2014/main" id="{5F5A417D-3272-415E-ABD6-CE1187EB3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588" b="-5265"/>
          <a:stretch/>
        </p:blipFill>
        <p:spPr>
          <a:xfrm>
            <a:off x="755576" y="753120"/>
            <a:ext cx="1296144" cy="31683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29991B6-61C0-479B-BA7B-F55F34A94627}"/>
              </a:ext>
            </a:extLst>
          </p:cNvPr>
          <p:cNvSpPr txBox="1"/>
          <p:nvPr/>
        </p:nvSpPr>
        <p:spPr>
          <a:xfrm>
            <a:off x="2051720" y="19630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Biocarburants de deuxième génération :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D2B0153-855E-467A-B599-440C73DACDD6}"/>
              </a:ext>
            </a:extLst>
          </p:cNvPr>
          <p:cNvSpPr txBox="1"/>
          <p:nvPr/>
        </p:nvSpPr>
        <p:spPr>
          <a:xfrm>
            <a:off x="323528" y="4108605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biocarburant.com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1641EBF5-7425-4582-B0A4-160208F0A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88994"/>
            <a:ext cx="4038808" cy="271158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1E75DD26-3936-4A5D-AC90-B71AA5EAF74A}"/>
              </a:ext>
            </a:extLst>
          </p:cNvPr>
          <p:cNvSpPr txBox="1"/>
          <p:nvPr/>
        </p:nvSpPr>
        <p:spPr>
          <a:xfrm>
            <a:off x="4358162" y="3706425"/>
            <a:ext cx="478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Rilsan, polymère fabriqué à partir de </a:t>
            </a:r>
            <a:r>
              <a:rPr lang="fr-FR" dirty="0" err="1"/>
              <a:t>rican</a:t>
            </a:r>
            <a:r>
              <a:rPr lang="fr-FR" dirty="0"/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E5E4AD8-BB64-41FD-927A-D9447AA42763}"/>
              </a:ext>
            </a:extLst>
          </p:cNvPr>
          <p:cNvSpPr txBox="1"/>
          <p:nvPr/>
        </p:nvSpPr>
        <p:spPr>
          <a:xfrm>
            <a:off x="6666592" y="428159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Belin </a:t>
            </a:r>
            <a:r>
              <a:rPr lang="fr-FR" sz="1400" dirty="0" err="1"/>
              <a:t>TermS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45286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31327911-EBC3-4C9F-8465-F080BCAB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094284" cy="3188315"/>
          </a:xfrm>
          <a:prstGeom prst="rect">
            <a:avLst/>
          </a:prstGeom>
        </p:spPr>
      </p:pic>
      <p:pic>
        <p:nvPicPr>
          <p:cNvPr id="7" name="Image 6" descr="Une image contenant table, assis, blanc, télécommande&#10;&#10;Description générée automatiquement">
            <a:extLst>
              <a:ext uri="{FF2B5EF4-FFF2-40B4-BE49-F238E27FC236}">
                <a16:creationId xmlns="" xmlns:a16="http://schemas.microsoft.com/office/drawing/2014/main" id="{77BF6838-4F56-4AD2-BE55-99F7C6F38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8680"/>
            <a:ext cx="1917133" cy="14930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EC0ADC7-C7DB-4030-A7A0-F3218DE53F44}"/>
              </a:ext>
            </a:extLst>
          </p:cNvPr>
          <p:cNvSpPr txBox="1"/>
          <p:nvPr/>
        </p:nvSpPr>
        <p:spPr>
          <a:xfrm>
            <a:off x="179512" y="35820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Synthèse de l’ibuprofène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0FF5B913-AAA7-4AC3-8E8B-CE2C5B6CA42B}"/>
              </a:ext>
            </a:extLst>
          </p:cNvPr>
          <p:cNvSpPr txBox="1"/>
          <p:nvPr/>
        </p:nvSpPr>
        <p:spPr>
          <a:xfrm>
            <a:off x="2915816" y="598063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Procédé BHC (1990)</a:t>
            </a:r>
          </a:p>
        </p:txBody>
      </p:sp>
      <p:pic>
        <p:nvPicPr>
          <p:cNvPr id="11" name="Picture 6" descr="Image illustrative de l’article Ibuprofène">
            <a:extLst>
              <a:ext uri="{FF2B5EF4-FFF2-40B4-BE49-F238E27FC236}">
                <a16:creationId xmlns="" xmlns:a16="http://schemas.microsoft.com/office/drawing/2014/main" id="{508150F3-8038-4B62-A383-5589C86C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32" y="669409"/>
            <a:ext cx="3024336" cy="13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15CB3564-C7E7-486D-B4B1-5BA0AE642163}"/>
              </a:ext>
            </a:extLst>
          </p:cNvPr>
          <p:cNvSpPr txBox="1"/>
          <p:nvPr/>
        </p:nvSpPr>
        <p:spPr>
          <a:xfrm>
            <a:off x="7227333" y="634997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FD5950E-9E6B-4861-8C73-C3635C9B2079}"/>
              </a:ext>
            </a:extLst>
          </p:cNvPr>
          <p:cNvSpPr/>
          <p:nvPr/>
        </p:nvSpPr>
        <p:spPr>
          <a:xfrm>
            <a:off x="4932040" y="2996952"/>
            <a:ext cx="79208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25A43FC-455E-47F0-8EB1-DA06E38CEBF2}"/>
              </a:ext>
            </a:extLst>
          </p:cNvPr>
          <p:cNvSpPr txBox="1"/>
          <p:nvPr/>
        </p:nvSpPr>
        <p:spPr>
          <a:xfrm>
            <a:off x="6084168" y="3172326"/>
            <a:ext cx="378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Valorisation des sous produits </a:t>
            </a:r>
          </a:p>
        </p:txBody>
      </p:sp>
    </p:spTree>
    <p:extLst>
      <p:ext uri="{BB962C8B-B14F-4D97-AF65-F5344CB8AC3E}">
        <p14:creationId xmlns:p14="http://schemas.microsoft.com/office/powerpoint/2010/main" val="4251675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171575"/>
            <a:ext cx="52768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80112" y="60212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Mathis, Bup 799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700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able, assis, blanc, télécommande&#10;&#10;Description générée automatiquement">
            <a:extLst>
              <a:ext uri="{FF2B5EF4-FFF2-40B4-BE49-F238E27FC236}">
                <a16:creationId xmlns="" xmlns:a16="http://schemas.microsoft.com/office/drawing/2014/main" id="{77BF6838-4F56-4AD2-BE55-99F7C6F38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61" y="3429000"/>
            <a:ext cx="1917133" cy="14930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EC0ADC7-C7DB-4030-A7A0-F3218DE53F44}"/>
              </a:ext>
            </a:extLst>
          </p:cNvPr>
          <p:cNvSpPr txBox="1"/>
          <p:nvPr/>
        </p:nvSpPr>
        <p:spPr>
          <a:xfrm>
            <a:off x="179512" y="35820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Synthèse de l’ibuprofène</a:t>
            </a:r>
          </a:p>
        </p:txBody>
      </p:sp>
      <p:pic>
        <p:nvPicPr>
          <p:cNvPr id="11" name="Picture 6" descr="Image illustrative de l’article Ibuprofène">
            <a:extLst>
              <a:ext uri="{FF2B5EF4-FFF2-40B4-BE49-F238E27FC236}">
                <a16:creationId xmlns="" xmlns:a16="http://schemas.microsoft.com/office/drawing/2014/main" id="{508150F3-8038-4B62-A383-5589C86C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0291"/>
            <a:ext cx="3024336" cy="13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="" xmlns:a16="http://schemas.microsoft.com/office/drawing/2014/main" id="{E6491C45-BB18-4491-8EC9-166CE76BE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3299826" cy="61576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9D3940EA-99D5-44C9-BB35-13986C76F25E}"/>
              </a:ext>
            </a:extLst>
          </p:cNvPr>
          <p:cNvSpPr txBox="1"/>
          <p:nvPr/>
        </p:nvSpPr>
        <p:spPr>
          <a:xfrm>
            <a:off x="827584" y="6258190"/>
            <a:ext cx="6324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</a:t>
            </a:r>
            <a:r>
              <a:rPr lang="fr-FR" sz="1400" dirty="0" err="1"/>
              <a:t>TermS</a:t>
            </a:r>
            <a:r>
              <a:rPr lang="fr-FR" sz="1400" dirty="0"/>
              <a:t>                                                        Site </a:t>
            </a:r>
            <a:r>
              <a:rPr lang="fr-FR" sz="1400" dirty="0" err="1"/>
              <a:t>ac</a:t>
            </a:r>
            <a:r>
              <a:rPr lang="fr-FR" sz="1400" dirty="0"/>
              <a:t>-</a:t>
            </a:r>
            <a:r>
              <a:rPr lang="fr-FR" sz="1400" dirty="0" err="1"/>
              <a:t>orlean</a:t>
            </a:r>
            <a:r>
              <a:rPr lang="fr-FR" sz="1400" dirty="0"/>
              <a:t>-tours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C2D2A0-1AAD-4870-B320-5B964C3DF43C}"/>
              </a:ext>
            </a:extLst>
          </p:cNvPr>
          <p:cNvSpPr/>
          <p:nvPr/>
        </p:nvSpPr>
        <p:spPr>
          <a:xfrm>
            <a:off x="7020272" y="5444289"/>
            <a:ext cx="1440160" cy="649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63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table, assis, assiette&#10;&#10;Description générée automatiquement">
            <a:extLst>
              <a:ext uri="{FF2B5EF4-FFF2-40B4-BE49-F238E27FC236}">
                <a16:creationId xmlns="" xmlns:a16="http://schemas.microsoft.com/office/drawing/2014/main" id="{341DAF1A-B8ED-4953-8BD0-43D2CB6EC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43" y="1096259"/>
            <a:ext cx="2967305" cy="19447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7DBDAE0-5324-4AE4-9FCA-D6D5D22D7518}"/>
              </a:ext>
            </a:extLst>
          </p:cNvPr>
          <p:cNvSpPr txBox="1"/>
          <p:nvPr/>
        </p:nvSpPr>
        <p:spPr>
          <a:xfrm>
            <a:off x="533931" y="190719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Biocarburants de troisième génération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41507402-C4EB-460D-A604-10785C0ABF4B}"/>
              </a:ext>
            </a:extLst>
          </p:cNvPr>
          <p:cNvSpPr txBox="1"/>
          <p:nvPr/>
        </p:nvSpPr>
        <p:spPr>
          <a:xfrm>
            <a:off x="6003845" y="30912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Belin </a:t>
            </a:r>
            <a:r>
              <a:rPr lang="fr-FR" dirty="0" err="1"/>
              <a:t>TermS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55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2088"/>
            <a:ext cx="8534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540357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Sirius 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99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C20BCD-D66A-4E61-B455-EF558ECB1274}"/>
              </a:ext>
            </a:extLst>
          </p:cNvPr>
          <p:cNvSpPr/>
          <p:nvPr/>
        </p:nvSpPr>
        <p:spPr>
          <a:xfrm>
            <a:off x="1619672" y="1844824"/>
            <a:ext cx="7254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1 . Limiter la pollution à la source</a:t>
            </a:r>
          </a:p>
          <a:p>
            <a:r>
              <a:rPr lang="fr-FR" sz="2000" dirty="0"/>
              <a:t>2. Economie d’atomes</a:t>
            </a:r>
          </a:p>
          <a:p>
            <a:r>
              <a:rPr lang="fr-FR" sz="2000" dirty="0"/>
              <a:t>3. Conception de synthèses moins dangereuses</a:t>
            </a:r>
          </a:p>
          <a:p>
            <a:r>
              <a:rPr lang="fr-FR" sz="2000" dirty="0"/>
              <a:t>4. Conception de produits chimiques moins toxiques</a:t>
            </a:r>
          </a:p>
          <a:p>
            <a:r>
              <a:rPr lang="fr-FR" sz="2000" dirty="0"/>
              <a:t>5. Utilisation de solvants moins polluants</a:t>
            </a:r>
          </a:p>
          <a:p>
            <a:r>
              <a:rPr lang="fr-FR" sz="2000" dirty="0"/>
              <a:t>6. Recherche de rendement énergétique</a:t>
            </a:r>
          </a:p>
          <a:p>
            <a:r>
              <a:rPr lang="fr-FR" sz="2000" dirty="0">
                <a:solidFill>
                  <a:srgbClr val="00B050"/>
                </a:solidFill>
              </a:rPr>
              <a:t>7. Privilégier les ressources renouvelables</a:t>
            </a:r>
          </a:p>
          <a:p>
            <a:r>
              <a:rPr lang="fr-FR" sz="2000" dirty="0"/>
              <a:t>8. Réduction du nombre de dérivés</a:t>
            </a:r>
          </a:p>
          <a:p>
            <a:r>
              <a:rPr lang="fr-FR" sz="2000" dirty="0"/>
              <a:t>9. Catalyse</a:t>
            </a:r>
          </a:p>
          <a:p>
            <a:r>
              <a:rPr lang="fr-FR" sz="2000" dirty="0"/>
              <a:t>10. Conception de produits (bio) dégradables</a:t>
            </a:r>
          </a:p>
          <a:p>
            <a:r>
              <a:rPr lang="fr-FR" sz="2000" dirty="0"/>
              <a:t>11. Contrôle et prévention continus de la pollution</a:t>
            </a:r>
          </a:p>
          <a:p>
            <a:r>
              <a:rPr lang="fr-FR" sz="2000" dirty="0"/>
              <a:t>12. Réduire les risques d’accidents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984E8FF-EF9F-4DBB-85D1-3E5E237534CC}"/>
              </a:ext>
            </a:extLst>
          </p:cNvPr>
          <p:cNvSpPr txBox="1"/>
          <p:nvPr/>
        </p:nvSpPr>
        <p:spPr>
          <a:xfrm>
            <a:off x="1619672" y="4766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Utilisation de ressources renouvelables</a:t>
            </a:r>
          </a:p>
        </p:txBody>
      </p:sp>
    </p:spTree>
    <p:extLst>
      <p:ext uri="{BB962C8B-B14F-4D97-AF65-F5344CB8AC3E}">
        <p14:creationId xmlns:p14="http://schemas.microsoft.com/office/powerpoint/2010/main" val="197076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3808" y="1104428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Synthèse d’une chalcone</a:t>
            </a:r>
          </a:p>
          <a:p>
            <a:endParaRPr lang="fr-FR" sz="240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AC61A3A-C0A2-4716-8BA6-5B259C32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6" y="2204864"/>
            <a:ext cx="8251477" cy="10818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666EDC42-C958-42D9-9B66-31D3DE2BC0F0}"/>
              </a:ext>
            </a:extLst>
          </p:cNvPr>
          <p:cNvSpPr txBox="1"/>
          <p:nvPr/>
        </p:nvSpPr>
        <p:spPr>
          <a:xfrm>
            <a:off x="439484" y="3609890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4-méthoxybenzaldéhyde	</a:t>
            </a:r>
          </a:p>
          <a:p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9DEFD186-373C-4C19-8F3B-4CA39E9E9579}"/>
              </a:ext>
            </a:extLst>
          </p:cNvPr>
          <p:cNvSpPr txBox="1"/>
          <p:nvPr/>
        </p:nvSpPr>
        <p:spPr>
          <a:xfrm>
            <a:off x="2815748" y="3609890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4-Méthylacétophénone 	</a:t>
            </a:r>
          </a:p>
          <a:p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1CC9222-C053-4657-8225-85181AEFE0B1}"/>
              </a:ext>
            </a:extLst>
          </p:cNvPr>
          <p:cNvSpPr txBox="1"/>
          <p:nvPr/>
        </p:nvSpPr>
        <p:spPr>
          <a:xfrm>
            <a:off x="5912092" y="360989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Chalcone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572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rso.ens-lyon.fr/vincent.martos/Agr%C3%A9gation/LC/LC03%20Chimie%20durable/synthese_chalcone_protocole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0"/>
          <a:stretch/>
        </p:blipFill>
        <p:spPr bwMode="auto">
          <a:xfrm>
            <a:off x="1115616" y="2293422"/>
            <a:ext cx="6356103" cy="37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652120" y="62574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/>
              <a:t>Martinand-Lurin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AC61A3A-C0A2-4716-8BA6-5B259C321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65" y="457509"/>
            <a:ext cx="8251477" cy="10818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66EDC42-C958-42D9-9B66-31D3DE2BC0F0}"/>
              </a:ext>
            </a:extLst>
          </p:cNvPr>
          <p:cNvSpPr txBox="1"/>
          <p:nvPr/>
        </p:nvSpPr>
        <p:spPr>
          <a:xfrm>
            <a:off x="431033" y="1862535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4-méthoxybenzaldéhyde	</a:t>
            </a:r>
          </a:p>
          <a:p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9DEFD186-373C-4C19-8F3B-4CA39E9E9579}"/>
              </a:ext>
            </a:extLst>
          </p:cNvPr>
          <p:cNvSpPr txBox="1"/>
          <p:nvPr/>
        </p:nvSpPr>
        <p:spPr>
          <a:xfrm>
            <a:off x="2807297" y="1862535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4-Méthylacétophénone 	</a:t>
            </a:r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61CC9222-C053-4657-8225-85181AEFE0B1}"/>
              </a:ext>
            </a:extLst>
          </p:cNvPr>
          <p:cNvSpPr txBox="1"/>
          <p:nvPr/>
        </p:nvSpPr>
        <p:spPr>
          <a:xfrm>
            <a:off x="5903641" y="186253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Chalcone</a:t>
            </a:r>
            <a:endParaRPr lang="fr-FR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15616" y="2924944"/>
            <a:ext cx="6408712" cy="4320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89311" y="5301208"/>
            <a:ext cx="3986745" cy="2160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68344" y="3356992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00B050"/>
                </a:solidFill>
              </a:rPr>
              <a:t>pas de solvant pour la synthèse</a:t>
            </a:r>
            <a:endParaRPr lang="fr-F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A4E6FCA-BA2B-4641-9731-4751C0AB6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2" t="3715" r="1487" b="2501"/>
          <a:stretch/>
        </p:blipFill>
        <p:spPr>
          <a:xfrm>
            <a:off x="3995936" y="1772816"/>
            <a:ext cx="4765619" cy="20162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C10D3D6-93BB-4136-9646-E3BF4585ABA0}"/>
              </a:ext>
            </a:extLst>
          </p:cNvPr>
          <p:cNvSpPr txBox="1"/>
          <p:nvPr/>
        </p:nvSpPr>
        <p:spPr>
          <a:xfrm>
            <a:off x="899592" y="2420888"/>
            <a:ext cx="2363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Cyclohexane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690AA62-C839-44FC-82AE-382B4585ABB6}"/>
              </a:ext>
            </a:extLst>
          </p:cNvPr>
          <p:cNvSpPr txBox="1"/>
          <p:nvPr/>
        </p:nvSpPr>
        <p:spPr>
          <a:xfrm>
            <a:off x="6588224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INRS</a:t>
            </a:r>
          </a:p>
        </p:txBody>
      </p:sp>
    </p:spTree>
    <p:extLst>
      <p:ext uri="{BB962C8B-B14F-4D97-AF65-F5344CB8AC3E}">
        <p14:creationId xmlns:p14="http://schemas.microsoft.com/office/powerpoint/2010/main" val="1860858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701</Words>
  <Application>Microsoft Office PowerPoint</Application>
  <PresentationFormat>Affichage à l'écran (4:3)</PresentationFormat>
  <Paragraphs>129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53</cp:revision>
  <dcterms:created xsi:type="dcterms:W3CDTF">2020-04-27T15:11:46Z</dcterms:created>
  <dcterms:modified xsi:type="dcterms:W3CDTF">2020-06-17T15:45:55Z</dcterms:modified>
</cp:coreProperties>
</file>