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60" r:id="rId19"/>
    <p:sldId id="261" r:id="rId20"/>
    <p:sldId id="276" r:id="rId21"/>
    <p:sldId id="277" r:id="rId22"/>
    <p:sldId id="278" r:id="rId23"/>
    <p:sldId id="280" r:id="rId24"/>
    <p:sldId id="281" r:id="rId25"/>
    <p:sldId id="282" r:id="rId26"/>
    <p:sldId id="258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082E-9B1A-49EC-8F1C-21E87A645E65}" type="datetimeFigureOut">
              <a:rPr lang="fr-FR" smtClean="0"/>
              <a:t>08/05/2020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182F-32A7-4A52-A350-6A20EB695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7923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082E-9B1A-49EC-8F1C-21E87A645E65}" type="datetimeFigureOut">
              <a:rPr lang="fr-FR" smtClean="0"/>
              <a:t>08/05/2020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182F-32A7-4A52-A350-6A20EB695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66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082E-9B1A-49EC-8F1C-21E87A645E65}" type="datetimeFigureOut">
              <a:rPr lang="fr-FR" smtClean="0"/>
              <a:t>08/05/2020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182F-32A7-4A52-A350-6A20EB695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009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082E-9B1A-49EC-8F1C-21E87A645E65}" type="datetimeFigureOut">
              <a:rPr lang="fr-FR" smtClean="0"/>
              <a:t>08/05/2020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182F-32A7-4A52-A350-6A20EB695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7997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082E-9B1A-49EC-8F1C-21E87A645E65}" type="datetimeFigureOut">
              <a:rPr lang="fr-FR" smtClean="0"/>
              <a:t>08/05/2020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182F-32A7-4A52-A350-6A20EB695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9370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082E-9B1A-49EC-8F1C-21E87A645E65}" type="datetimeFigureOut">
              <a:rPr lang="fr-FR" smtClean="0"/>
              <a:t>08/05/2020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182F-32A7-4A52-A350-6A20EB695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17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082E-9B1A-49EC-8F1C-21E87A645E65}" type="datetimeFigureOut">
              <a:rPr lang="fr-FR" smtClean="0"/>
              <a:t>08/05/2020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182F-32A7-4A52-A350-6A20EB695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3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082E-9B1A-49EC-8F1C-21E87A645E65}" type="datetimeFigureOut">
              <a:rPr lang="fr-FR" smtClean="0"/>
              <a:t>08/05/2020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182F-32A7-4A52-A350-6A20EB695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216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082E-9B1A-49EC-8F1C-21E87A645E65}" type="datetimeFigureOut">
              <a:rPr lang="fr-FR" smtClean="0"/>
              <a:t>08/05/2020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182F-32A7-4A52-A350-6A20EB695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308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082E-9B1A-49EC-8F1C-21E87A645E65}" type="datetimeFigureOut">
              <a:rPr lang="fr-FR" smtClean="0"/>
              <a:t>08/05/2020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182F-32A7-4A52-A350-6A20EB695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706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082E-9B1A-49EC-8F1C-21E87A645E65}" type="datetimeFigureOut">
              <a:rPr lang="fr-FR" smtClean="0"/>
              <a:t>08/05/2020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182F-32A7-4A52-A350-6A20EB695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25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9082E-9B1A-49EC-8F1C-21E87A645E65}" type="datetimeFigureOut">
              <a:rPr lang="fr-FR" smtClean="0"/>
              <a:t>08/05/2020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E182F-32A7-4A52-A350-6A20EB695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92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112914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Produits organiques</a:t>
            </a:r>
          </a:p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220072" y="112474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Produits inorganiques</a:t>
            </a:r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1495053" cy="149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269" y="2736366"/>
            <a:ext cx="2088232" cy="138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13820"/>
            <a:ext cx="1196169" cy="184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92460"/>
            <a:ext cx="1362422" cy="181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08173"/>
            <a:ext cx="2054836" cy="120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193" y="4115103"/>
            <a:ext cx="1728192" cy="118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208" y="2151074"/>
            <a:ext cx="1541386" cy="154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534920"/>
            <a:ext cx="2378571" cy="118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651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F2A171FD-B97E-4BBE-AEE7-59D1FD5BA5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" t="1053" r="1563" b="1427"/>
          <a:stretch/>
        </p:blipFill>
        <p:spPr>
          <a:xfrm>
            <a:off x="107504" y="72008"/>
            <a:ext cx="8928992" cy="66693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2F34F50-6012-48F3-A00D-3F6887353380}"/>
              </a:ext>
            </a:extLst>
          </p:cNvPr>
          <p:cNvSpPr/>
          <p:nvPr/>
        </p:nvSpPr>
        <p:spPr>
          <a:xfrm>
            <a:off x="6156176" y="1916832"/>
            <a:ext cx="2952326" cy="17281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16BFA74-4A0F-46AB-9143-9A4B6CC5E286}"/>
              </a:ext>
            </a:extLst>
          </p:cNvPr>
          <p:cNvSpPr/>
          <p:nvPr/>
        </p:nvSpPr>
        <p:spPr>
          <a:xfrm>
            <a:off x="8100392" y="3140968"/>
            <a:ext cx="1008112" cy="10801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243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F2A171FD-B97E-4BBE-AEE7-59D1FD5BA5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" t="1053" r="1563" b="1427"/>
          <a:stretch/>
        </p:blipFill>
        <p:spPr>
          <a:xfrm>
            <a:off x="107504" y="72008"/>
            <a:ext cx="8928992" cy="66693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16BFA74-4A0F-46AB-9143-9A4B6CC5E286}"/>
              </a:ext>
            </a:extLst>
          </p:cNvPr>
          <p:cNvSpPr/>
          <p:nvPr/>
        </p:nvSpPr>
        <p:spPr>
          <a:xfrm>
            <a:off x="8135888" y="3717032"/>
            <a:ext cx="1008112" cy="10801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E961FCD-546A-4DF9-80B8-C7BA60CCCBD6}"/>
              </a:ext>
            </a:extLst>
          </p:cNvPr>
          <p:cNvSpPr/>
          <p:nvPr/>
        </p:nvSpPr>
        <p:spPr>
          <a:xfrm>
            <a:off x="8820472" y="2924944"/>
            <a:ext cx="323528" cy="10801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850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F2A171FD-B97E-4BBE-AEE7-59D1FD5BA5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" t="1053" r="1563" b="1427"/>
          <a:stretch/>
        </p:blipFill>
        <p:spPr>
          <a:xfrm>
            <a:off x="107504" y="72008"/>
            <a:ext cx="8928992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62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F82DDCC6-B41D-4377-933A-51BBD808B8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9" t="653" r="1359" b="2392"/>
          <a:stretch/>
        </p:blipFill>
        <p:spPr>
          <a:xfrm>
            <a:off x="107505" y="44625"/>
            <a:ext cx="8928992" cy="66247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D76540E-6855-4D70-AD16-47229646F6E6}"/>
              </a:ext>
            </a:extLst>
          </p:cNvPr>
          <p:cNvSpPr/>
          <p:nvPr/>
        </p:nvSpPr>
        <p:spPr>
          <a:xfrm>
            <a:off x="1763688" y="1988840"/>
            <a:ext cx="6840760" cy="2880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345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F82DDCC6-B41D-4377-933A-51BBD808B8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9" t="653" r="1359" b="2392"/>
          <a:stretch/>
        </p:blipFill>
        <p:spPr>
          <a:xfrm>
            <a:off x="107505" y="44625"/>
            <a:ext cx="8928992" cy="66247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D76540E-6855-4D70-AD16-47229646F6E6}"/>
              </a:ext>
            </a:extLst>
          </p:cNvPr>
          <p:cNvSpPr/>
          <p:nvPr/>
        </p:nvSpPr>
        <p:spPr>
          <a:xfrm>
            <a:off x="3563888" y="1988840"/>
            <a:ext cx="5040560" cy="28803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01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F82DDCC6-B41D-4377-933A-51BBD808B8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9" t="653" r="1359" b="2392"/>
          <a:stretch/>
        </p:blipFill>
        <p:spPr>
          <a:xfrm>
            <a:off x="107505" y="44625"/>
            <a:ext cx="8928992" cy="66247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D76540E-6855-4D70-AD16-47229646F6E6}"/>
              </a:ext>
            </a:extLst>
          </p:cNvPr>
          <p:cNvSpPr/>
          <p:nvPr/>
        </p:nvSpPr>
        <p:spPr>
          <a:xfrm>
            <a:off x="5220072" y="1988840"/>
            <a:ext cx="3384376" cy="28803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748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F82DDCC6-B41D-4377-933A-51BBD808B8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9" t="653" r="1359" b="2392"/>
          <a:stretch/>
        </p:blipFill>
        <p:spPr>
          <a:xfrm>
            <a:off x="107505" y="44625"/>
            <a:ext cx="8928992" cy="66247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D76540E-6855-4D70-AD16-47229646F6E6}"/>
              </a:ext>
            </a:extLst>
          </p:cNvPr>
          <p:cNvSpPr/>
          <p:nvPr/>
        </p:nvSpPr>
        <p:spPr>
          <a:xfrm>
            <a:off x="5220072" y="1988840"/>
            <a:ext cx="3384376" cy="144016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920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F82DDCC6-B41D-4377-933A-51BBD808B8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9" t="653" r="1359" b="2392"/>
          <a:stretch/>
        </p:blipFill>
        <p:spPr>
          <a:xfrm>
            <a:off x="107505" y="44625"/>
            <a:ext cx="8928992" cy="662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26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illustrative de l’article Cisplat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89" y="2165316"/>
            <a:ext cx="19050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504" y="4374640"/>
            <a:ext cx="331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mtClean="0"/>
              <a:t>cis-diaminedichloroplatine(II)</a:t>
            </a:r>
          </a:p>
          <a:p>
            <a:r>
              <a:rPr lang="fr-FR" smtClean="0"/>
              <a:t>traitements contre le cancer (poumons, ovaires, testitcules…) 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47740" y="966385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Médecine</a:t>
            </a:r>
          </a:p>
          <a:p>
            <a:endParaRPr lang="fr-FR"/>
          </a:p>
        </p:txBody>
      </p:sp>
      <p:pic>
        <p:nvPicPr>
          <p:cNvPr id="5125" name="Picture 5" descr="https://upload.wikimedia.org/wikipedia/commons/thumb/b/be/Heme_b.svg/373px-Heme_b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83907"/>
            <a:ext cx="2664296" cy="294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355976" y="912351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Biologie</a:t>
            </a:r>
          </a:p>
          <a:p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423552" y="4666237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Hémoglobine (hème b), complexe de fer II. </a:t>
            </a:r>
            <a:r>
              <a:rPr lang="fr-FR" i="1" smtClean="0"/>
              <a:t>Le dioxygène se lie perpendiculairement au plan représenté.</a:t>
            </a:r>
            <a:endParaRPr lang="fr-FR" i="1"/>
          </a:p>
        </p:txBody>
      </p:sp>
      <p:pic>
        <p:nvPicPr>
          <p:cNvPr id="5128" name="Picture 8" descr="Wilkinson's cataly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93783"/>
            <a:ext cx="2095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7236296" y="912351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Catalyse</a:t>
            </a:r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444208" y="4653136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Catalyseur de Wilkinson (hydrogénation des</a:t>
            </a:r>
            <a:r>
              <a:rPr lang="fr-FR"/>
              <a:t> alcènes en </a:t>
            </a:r>
            <a:r>
              <a:rPr lang="fr-FR" smtClean="0"/>
              <a:t>alcanes, PN 1973)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984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éterminer la couleur d'une substance inconnue - TS - Méthod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149" name="Picture 5" descr="Déterminer la couleur d'une substance inconnue - TS - Méthod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7295107" cy="415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115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upload.wikimedia.org/wikipedia/commons/b/bb/Hot-dip_galvanization_proc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2752371" cy="184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99613" y="479715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galvanisation (à chaud)</a:t>
            </a:r>
          </a:p>
          <a:p>
            <a:endParaRPr lang="fr-FR"/>
          </a:p>
        </p:txBody>
      </p:sp>
      <p:pic>
        <p:nvPicPr>
          <p:cNvPr id="1032" name="Picture 8" descr="https://upload.wikimedia.org/wikipedia/commons/thumb/c/c3/Boulevard_Saint-Michel_%28Paris%29%2C_num%C3%A9ro_1%2C_toit.jpg/1920px-Boulevard_Saint-Michel_%28Paris%29%2C_num%C3%A9ro_1%2C_to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19583"/>
            <a:ext cx="2725319" cy="181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851919" y="4787379"/>
            <a:ext cx="2437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couverture des toits (bvd St Michel, Paris)</a:t>
            </a:r>
          </a:p>
          <a:p>
            <a:endParaRPr lang="fr-FR"/>
          </a:p>
        </p:txBody>
      </p:sp>
      <p:pic>
        <p:nvPicPr>
          <p:cNvPr id="1034" name="Picture 10" descr="https://upload.wikimedia.org/wikipedia/commons/thumb/5/5d/Trumpets02262006.jpg/170px-Trumpets022620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483" y="2301353"/>
            <a:ext cx="161925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7236296" y="5013176"/>
            <a:ext cx="1449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laiton (alliage cuivre-zinc)</a:t>
            </a:r>
          </a:p>
          <a:p>
            <a:endParaRPr lang="fr-FR" smtClean="0"/>
          </a:p>
          <a:p>
            <a:endParaRPr lang="fr-FR"/>
          </a:p>
        </p:txBody>
      </p:sp>
      <p:pic>
        <p:nvPicPr>
          <p:cNvPr id="1038" name="Picture 14" descr="Zinc fragment sublimed and 1cm3 cub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924" y="394012"/>
            <a:ext cx="3121990" cy="190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724128" y="98072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/>
              <a:t>Zinc (Z=30) </a:t>
            </a:r>
            <a:endParaRPr lang="fr-FR" sz="3200"/>
          </a:p>
        </p:txBody>
      </p:sp>
    </p:spTree>
    <p:extLst>
      <p:ext uri="{BB962C8B-B14F-4D97-AF65-F5344CB8AC3E}">
        <p14:creationId xmlns:p14="http://schemas.microsoft.com/office/powerpoint/2010/main" val="3847148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s://upload.wikimedia.org/wikipedia/commons/thumb/b/be/Heme_b.svg/373px-Heme_b.svg.png">
            <a:extLst>
              <a:ext uri="{FF2B5EF4-FFF2-40B4-BE49-F238E27FC236}">
                <a16:creationId xmlns:a16="http://schemas.microsoft.com/office/drawing/2014/main" xmlns="" id="{119B7299-5985-4031-BBAB-0738A1606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2664296" cy="294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C1053AD-3C37-4ECF-83B9-F6EE822F4F47}"/>
              </a:ext>
            </a:extLst>
          </p:cNvPr>
          <p:cNvSpPr txBox="1"/>
          <p:nvPr/>
        </p:nvSpPr>
        <p:spPr>
          <a:xfrm>
            <a:off x="3779912" y="453045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Biologie</a:t>
            </a:r>
          </a:p>
          <a:p>
            <a:endParaRPr lang="fr-FR" sz="28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1A777BF4-8192-4ECE-A010-2EC6B9A473AF}"/>
              </a:ext>
            </a:extLst>
          </p:cNvPr>
          <p:cNvSpPr txBox="1"/>
          <p:nvPr/>
        </p:nvSpPr>
        <p:spPr>
          <a:xfrm>
            <a:off x="5364088" y="2348880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Hémoglobine (hème b), complexe de fer II. </a:t>
            </a:r>
            <a:r>
              <a:rPr lang="fr-FR" i="1" dirty="0"/>
              <a:t>Le dioxygène se lie perpendiculairement au plan représenté.</a:t>
            </a:r>
          </a:p>
        </p:txBody>
      </p:sp>
    </p:spTree>
    <p:extLst>
      <p:ext uri="{BB962C8B-B14F-4D97-AF65-F5344CB8AC3E}">
        <p14:creationId xmlns:p14="http://schemas.microsoft.com/office/powerpoint/2010/main" val="2749003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B9C0015-E24A-4E28-874B-4B450366521E}"/>
              </a:ext>
            </a:extLst>
          </p:cNvPr>
          <p:cNvSpPr/>
          <p:nvPr/>
        </p:nvSpPr>
        <p:spPr>
          <a:xfrm>
            <a:off x="1835696" y="5085184"/>
            <a:ext cx="6732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cis-</a:t>
            </a:r>
            <a:r>
              <a:rPr lang="fr-FR" dirty="0" err="1"/>
              <a:t>diaminedichloroplatine</a:t>
            </a:r>
            <a:r>
              <a:rPr lang="fr-FR" dirty="0"/>
              <a:t>(II)</a:t>
            </a:r>
          </a:p>
          <a:p>
            <a:r>
              <a:rPr lang="fr-FR" dirty="0"/>
              <a:t>traitements contre le cancer (poumons, ovaires, </a:t>
            </a:r>
            <a:r>
              <a:rPr lang="fr-FR" dirty="0" err="1"/>
              <a:t>testitcules</a:t>
            </a:r>
            <a:r>
              <a:rPr lang="fr-FR" dirty="0"/>
              <a:t>…)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FD7AC284-934B-4BA4-9D2E-37AE46442D31}"/>
              </a:ext>
            </a:extLst>
          </p:cNvPr>
          <p:cNvSpPr txBox="1"/>
          <p:nvPr/>
        </p:nvSpPr>
        <p:spPr>
          <a:xfrm>
            <a:off x="3635896" y="441695"/>
            <a:ext cx="25202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Médecine</a:t>
            </a:r>
            <a:endParaRPr lang="fr-FR" dirty="0"/>
          </a:p>
          <a:p>
            <a:endParaRPr lang="fr-FR" dirty="0"/>
          </a:p>
        </p:txBody>
      </p:sp>
      <p:pic>
        <p:nvPicPr>
          <p:cNvPr id="8" name="Image 7" descr="Une image contenant bouteille, intérieur, assis, table&#10;&#10;Description générée automatiquement">
            <a:extLst>
              <a:ext uri="{FF2B5EF4-FFF2-40B4-BE49-F238E27FC236}">
                <a16:creationId xmlns:a16="http://schemas.microsoft.com/office/drawing/2014/main" xmlns="" id="{05FFD2BE-A633-4685-A93D-2D7732FDA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33409"/>
            <a:ext cx="3149762" cy="3283119"/>
          </a:xfrm>
          <a:prstGeom prst="rect">
            <a:avLst/>
          </a:prstGeom>
        </p:spPr>
      </p:pic>
      <p:pic>
        <p:nvPicPr>
          <p:cNvPr id="14" name="Image 13" descr="Une image contenant objet, horloge&#10;&#10;Description générée automatiquement">
            <a:extLst>
              <a:ext uri="{FF2B5EF4-FFF2-40B4-BE49-F238E27FC236}">
                <a16:creationId xmlns:a16="http://schemas.microsoft.com/office/drawing/2014/main" xmlns="" id="{66EDED42-D46C-4823-96FB-76E3C3E17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11063"/>
            <a:ext cx="2714784" cy="303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43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57651D82-41F0-4803-A421-3FE62F031C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88" y="1340768"/>
            <a:ext cx="3816424" cy="310457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B7F3523-79FC-44E2-9968-9880382E40B2}"/>
              </a:ext>
            </a:extLst>
          </p:cNvPr>
          <p:cNvSpPr txBox="1"/>
          <p:nvPr/>
        </p:nvSpPr>
        <p:spPr>
          <a:xfrm>
            <a:off x="1115616" y="62068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EDTA (</a:t>
            </a:r>
            <a:r>
              <a:rPr lang="fr-FR" dirty="0" err="1"/>
              <a:t>Éthylènediaminetétraacétique</a:t>
            </a:r>
            <a:r>
              <a:rPr lang="fr-FR" dirty="0"/>
              <a:t>) : un exemple de complexe </a:t>
            </a:r>
            <a:r>
              <a:rPr lang="fr-FR" dirty="0" err="1"/>
              <a:t>polydentate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xmlns="" id="{DD8327B3-1B7E-4DAB-B17F-D22DB8DDAC7E}"/>
                  </a:ext>
                </a:extLst>
              </p:cNvPr>
              <p:cNvSpPr txBox="1"/>
              <p:nvPr/>
            </p:nvSpPr>
            <p:spPr>
              <a:xfrm>
                <a:off x="2447764" y="5141320"/>
                <a:ext cx="80648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dirty="0"/>
                  <a:t> Utilisé pour neutraliser les métaux lourds 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DD8327B3-1B7E-4DAB-B17F-D22DB8DDA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764" y="5141320"/>
                <a:ext cx="8064896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5134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Wilkinson's cataly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2083286"/>
            <a:ext cx="2960571" cy="134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635896" y="692696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/>
              <a:t>Catalyse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555776" y="4162226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Catalyseur de Wilkinson (hydrogénation des alcènes en alcanes, PN 1973)</a:t>
            </a:r>
          </a:p>
        </p:txBody>
      </p:sp>
    </p:spTree>
    <p:extLst>
      <p:ext uri="{BB962C8B-B14F-4D97-AF65-F5344CB8AC3E}">
        <p14:creationId xmlns:p14="http://schemas.microsoft.com/office/powerpoint/2010/main" val="2216564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47778F39-D5B5-47B0-A9E5-858016649C62}"/>
              </a:ext>
            </a:extLst>
          </p:cNvPr>
          <p:cNvSpPr txBox="1"/>
          <p:nvPr/>
        </p:nvSpPr>
        <p:spPr>
          <a:xfrm>
            <a:off x="1403648" y="476672"/>
            <a:ext cx="7020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Médicine : vers des produits moins toxiques</a:t>
            </a:r>
          </a:p>
        </p:txBody>
      </p:sp>
      <p:pic>
        <p:nvPicPr>
          <p:cNvPr id="3" name="Image 2" descr="Une image contenant objet, horloge&#10;&#10;Description générée automatiquement">
            <a:extLst>
              <a:ext uri="{FF2B5EF4-FFF2-40B4-BE49-F238E27FC236}">
                <a16:creationId xmlns:a16="http://schemas.microsoft.com/office/drawing/2014/main" xmlns="" id="{67EACB41-D185-4D67-850A-13CE1640E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60848"/>
            <a:ext cx="3968954" cy="1790792"/>
          </a:xfrm>
          <a:prstGeom prst="rect">
            <a:avLst/>
          </a:prstGeom>
        </p:spPr>
      </p:pic>
      <p:pic>
        <p:nvPicPr>
          <p:cNvPr id="4" name="Image 3" descr="Une image contenant objet, horloge, assis, table&#10;&#10;Description générée automatiquement">
            <a:extLst>
              <a:ext uri="{FF2B5EF4-FFF2-40B4-BE49-F238E27FC236}">
                <a16:creationId xmlns:a16="http://schemas.microsoft.com/office/drawing/2014/main" xmlns="" id="{AC78DFA5-28BD-42A7-8819-8291F024F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17965"/>
            <a:ext cx="3340272" cy="207655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2F08FBCF-5F3D-4B94-899E-60C079743B57}"/>
              </a:ext>
            </a:extLst>
          </p:cNvPr>
          <p:cNvSpPr txBox="1"/>
          <p:nvPr/>
        </p:nvSpPr>
        <p:spPr>
          <a:xfrm>
            <a:off x="1547664" y="465313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Cancer du colon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8953384E-409C-4DC0-B3D0-EE5A8165BE8C}"/>
              </a:ext>
            </a:extLst>
          </p:cNvPr>
          <p:cNvSpPr txBox="1"/>
          <p:nvPr/>
        </p:nvSpPr>
        <p:spPr>
          <a:xfrm>
            <a:off x="5940152" y="4653136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Cancer des ovaires et des poumons</a:t>
            </a:r>
          </a:p>
        </p:txBody>
      </p:sp>
    </p:spTree>
    <p:extLst>
      <p:ext uri="{BB962C8B-B14F-4D97-AF65-F5344CB8AC3E}">
        <p14:creationId xmlns:p14="http://schemas.microsoft.com/office/powerpoint/2010/main" val="1769308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5A2E4BE-1440-4DCB-826A-FE2DD01AE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720" y="1052736"/>
            <a:ext cx="2520280" cy="4448752"/>
          </a:xfrm>
          <a:prstGeom prst="rect">
            <a:avLst/>
          </a:prstGeom>
        </p:spPr>
      </p:pic>
      <p:pic>
        <p:nvPicPr>
          <p:cNvPr id="7" name="Image 6" descr="Une image contenant objet, horloge&#10;&#10;Description générée automatiquement">
            <a:extLst>
              <a:ext uri="{FF2B5EF4-FFF2-40B4-BE49-F238E27FC236}">
                <a16:creationId xmlns:a16="http://schemas.microsoft.com/office/drawing/2014/main" xmlns="" id="{35195EA3-39DB-4E15-89C7-30E1FA839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92" y="2732723"/>
            <a:ext cx="6334128" cy="139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53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7188621" cy="175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804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30575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732240" y="486916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Bordas</a:t>
            </a:r>
          </a:p>
          <a:p>
            <a:endParaRPr lang="fr-FR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80728"/>
            <a:ext cx="2952328" cy="275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586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F2A171FD-B97E-4BBE-AEE7-59D1FD5BA5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" t="1053" r="1563" b="1427"/>
          <a:stretch/>
        </p:blipFill>
        <p:spPr>
          <a:xfrm>
            <a:off x="107504" y="72008"/>
            <a:ext cx="8928992" cy="66693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2F34F50-6012-48F3-A00D-3F6887353380}"/>
              </a:ext>
            </a:extLst>
          </p:cNvPr>
          <p:cNvSpPr/>
          <p:nvPr/>
        </p:nvSpPr>
        <p:spPr>
          <a:xfrm>
            <a:off x="1512504" y="1916832"/>
            <a:ext cx="7596000" cy="3672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4791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F2A171FD-B97E-4BBE-AEE7-59D1FD5BA5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" t="1053" r="1563" b="1427"/>
          <a:stretch/>
        </p:blipFill>
        <p:spPr>
          <a:xfrm>
            <a:off x="107504" y="72008"/>
            <a:ext cx="8928992" cy="66693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2F34F50-6012-48F3-A00D-3F6887353380}"/>
              </a:ext>
            </a:extLst>
          </p:cNvPr>
          <p:cNvSpPr/>
          <p:nvPr/>
        </p:nvSpPr>
        <p:spPr>
          <a:xfrm>
            <a:off x="2462096" y="1916832"/>
            <a:ext cx="6646407" cy="3672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00B1809-8798-40C5-A01E-C4E29A82C387}"/>
              </a:ext>
            </a:extLst>
          </p:cNvPr>
          <p:cNvSpPr/>
          <p:nvPr/>
        </p:nvSpPr>
        <p:spPr>
          <a:xfrm>
            <a:off x="2123728" y="3284984"/>
            <a:ext cx="6489104" cy="195219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9FE2F992-783D-4A05-97E2-0DF4F395BF0E}"/>
              </a:ext>
            </a:extLst>
          </p:cNvPr>
          <p:cNvCxnSpPr>
            <a:cxnSpLocks/>
          </p:cNvCxnSpPr>
          <p:nvPr/>
        </p:nvCxnSpPr>
        <p:spPr>
          <a:xfrm>
            <a:off x="2195736" y="3068960"/>
            <a:ext cx="0" cy="2880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xmlns="" id="{A729352E-47CD-4EDD-B786-A5A44CF8DD27}"/>
              </a:ext>
            </a:extLst>
          </p:cNvPr>
          <p:cNvSpPr/>
          <p:nvPr/>
        </p:nvSpPr>
        <p:spPr>
          <a:xfrm>
            <a:off x="2192338" y="3019425"/>
            <a:ext cx="6442" cy="92075"/>
          </a:xfrm>
          <a:custGeom>
            <a:avLst/>
            <a:gdLst>
              <a:gd name="connsiteX0" fmla="*/ 0 w 6442"/>
              <a:gd name="connsiteY0" fmla="*/ 92075 h 92075"/>
              <a:gd name="connsiteX1" fmla="*/ 3175 w 6442"/>
              <a:gd name="connsiteY1" fmla="*/ 14288 h 92075"/>
              <a:gd name="connsiteX2" fmla="*/ 6350 w 6442"/>
              <a:gd name="connsiteY2" fmla="*/ 3175 h 92075"/>
              <a:gd name="connsiteX3" fmla="*/ 6350 w 6442"/>
              <a:gd name="connsiteY3" fmla="*/ 0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42" h="92075">
                <a:moveTo>
                  <a:pt x="0" y="92075"/>
                </a:moveTo>
                <a:cubicBezTo>
                  <a:pt x="4702" y="54446"/>
                  <a:pt x="-675" y="100907"/>
                  <a:pt x="3175" y="14288"/>
                </a:cubicBezTo>
                <a:cubicBezTo>
                  <a:pt x="3401" y="9210"/>
                  <a:pt x="5427" y="7787"/>
                  <a:pt x="6350" y="3175"/>
                </a:cubicBezTo>
                <a:cubicBezTo>
                  <a:pt x="6558" y="2137"/>
                  <a:pt x="6350" y="1058"/>
                  <a:pt x="6350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xmlns="" id="{A34FBE50-8040-47AC-88BB-5DF07E18BC47}"/>
              </a:ext>
            </a:extLst>
          </p:cNvPr>
          <p:cNvSpPr/>
          <p:nvPr/>
        </p:nvSpPr>
        <p:spPr>
          <a:xfrm>
            <a:off x="2181225" y="3009900"/>
            <a:ext cx="23813" cy="73025"/>
          </a:xfrm>
          <a:custGeom>
            <a:avLst/>
            <a:gdLst>
              <a:gd name="connsiteX0" fmla="*/ 0 w 23813"/>
              <a:gd name="connsiteY0" fmla="*/ 73025 h 73025"/>
              <a:gd name="connsiteX1" fmla="*/ 3175 w 23813"/>
              <a:gd name="connsiteY1" fmla="*/ 55563 h 73025"/>
              <a:gd name="connsiteX2" fmla="*/ 6350 w 23813"/>
              <a:gd name="connsiteY2" fmla="*/ 49213 h 73025"/>
              <a:gd name="connsiteX3" fmla="*/ 14288 w 23813"/>
              <a:gd name="connsiteY3" fmla="*/ 38100 h 73025"/>
              <a:gd name="connsiteX4" fmla="*/ 15875 w 23813"/>
              <a:gd name="connsiteY4" fmla="*/ 33338 h 73025"/>
              <a:gd name="connsiteX5" fmla="*/ 22225 w 23813"/>
              <a:gd name="connsiteY5" fmla="*/ 23813 h 73025"/>
              <a:gd name="connsiteX6" fmla="*/ 23813 w 23813"/>
              <a:gd name="connsiteY6" fmla="*/ 19050 h 73025"/>
              <a:gd name="connsiteX7" fmla="*/ 22225 w 23813"/>
              <a:gd name="connsiteY7" fmla="*/ 11113 h 73025"/>
              <a:gd name="connsiteX8" fmla="*/ 20638 w 23813"/>
              <a:gd name="connsiteY8" fmla="*/ 6350 h 73025"/>
              <a:gd name="connsiteX9" fmla="*/ 20638 w 23813"/>
              <a:gd name="connsiteY9" fmla="*/ 0 h 7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813" h="73025">
                <a:moveTo>
                  <a:pt x="0" y="73025"/>
                </a:moveTo>
                <a:cubicBezTo>
                  <a:pt x="265" y="71433"/>
                  <a:pt x="2437" y="57776"/>
                  <a:pt x="3175" y="55563"/>
                </a:cubicBezTo>
                <a:cubicBezTo>
                  <a:pt x="3923" y="53318"/>
                  <a:pt x="5176" y="51268"/>
                  <a:pt x="6350" y="49213"/>
                </a:cubicBezTo>
                <a:cubicBezTo>
                  <a:pt x="8209" y="45959"/>
                  <a:pt x="12240" y="40831"/>
                  <a:pt x="14288" y="38100"/>
                </a:cubicBezTo>
                <a:cubicBezTo>
                  <a:pt x="14817" y="36513"/>
                  <a:pt x="15062" y="34801"/>
                  <a:pt x="15875" y="33338"/>
                </a:cubicBezTo>
                <a:cubicBezTo>
                  <a:pt x="17728" y="30002"/>
                  <a:pt x="21018" y="27433"/>
                  <a:pt x="22225" y="23813"/>
                </a:cubicBezTo>
                <a:lnTo>
                  <a:pt x="23813" y="19050"/>
                </a:lnTo>
                <a:cubicBezTo>
                  <a:pt x="23284" y="16404"/>
                  <a:pt x="22879" y="13731"/>
                  <a:pt x="22225" y="11113"/>
                </a:cubicBezTo>
                <a:cubicBezTo>
                  <a:pt x="21819" y="9489"/>
                  <a:pt x="20875" y="8007"/>
                  <a:pt x="20638" y="6350"/>
                </a:cubicBezTo>
                <a:cubicBezTo>
                  <a:pt x="20339" y="4255"/>
                  <a:pt x="20638" y="2117"/>
                  <a:pt x="20638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789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F2A171FD-B97E-4BBE-AEE7-59D1FD5BA5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" t="1053" r="1563" b="1427"/>
          <a:stretch/>
        </p:blipFill>
        <p:spPr>
          <a:xfrm>
            <a:off x="107504" y="72008"/>
            <a:ext cx="8928992" cy="66693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2F34F50-6012-48F3-A00D-3F6887353380}"/>
              </a:ext>
            </a:extLst>
          </p:cNvPr>
          <p:cNvSpPr/>
          <p:nvPr/>
        </p:nvSpPr>
        <p:spPr>
          <a:xfrm>
            <a:off x="3714347" y="1916832"/>
            <a:ext cx="5394156" cy="3672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00B1809-8798-40C5-A01E-C4E29A82C387}"/>
              </a:ext>
            </a:extLst>
          </p:cNvPr>
          <p:cNvSpPr/>
          <p:nvPr/>
        </p:nvSpPr>
        <p:spPr>
          <a:xfrm>
            <a:off x="2123728" y="3775076"/>
            <a:ext cx="6489104" cy="1462100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9FE2F992-783D-4A05-97E2-0DF4F395BF0E}"/>
              </a:ext>
            </a:extLst>
          </p:cNvPr>
          <p:cNvCxnSpPr>
            <a:cxnSpLocks/>
          </p:cNvCxnSpPr>
          <p:nvPr/>
        </p:nvCxnSpPr>
        <p:spPr>
          <a:xfrm>
            <a:off x="2195736" y="3068960"/>
            <a:ext cx="0" cy="2880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xmlns="" id="{A729352E-47CD-4EDD-B786-A5A44CF8DD27}"/>
              </a:ext>
            </a:extLst>
          </p:cNvPr>
          <p:cNvSpPr/>
          <p:nvPr/>
        </p:nvSpPr>
        <p:spPr>
          <a:xfrm>
            <a:off x="2192338" y="3019425"/>
            <a:ext cx="6442" cy="92075"/>
          </a:xfrm>
          <a:custGeom>
            <a:avLst/>
            <a:gdLst>
              <a:gd name="connsiteX0" fmla="*/ 0 w 6442"/>
              <a:gd name="connsiteY0" fmla="*/ 92075 h 92075"/>
              <a:gd name="connsiteX1" fmla="*/ 3175 w 6442"/>
              <a:gd name="connsiteY1" fmla="*/ 14288 h 92075"/>
              <a:gd name="connsiteX2" fmla="*/ 6350 w 6442"/>
              <a:gd name="connsiteY2" fmla="*/ 3175 h 92075"/>
              <a:gd name="connsiteX3" fmla="*/ 6350 w 6442"/>
              <a:gd name="connsiteY3" fmla="*/ 0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42" h="92075">
                <a:moveTo>
                  <a:pt x="0" y="92075"/>
                </a:moveTo>
                <a:cubicBezTo>
                  <a:pt x="4702" y="54446"/>
                  <a:pt x="-675" y="100907"/>
                  <a:pt x="3175" y="14288"/>
                </a:cubicBezTo>
                <a:cubicBezTo>
                  <a:pt x="3401" y="9210"/>
                  <a:pt x="5427" y="7787"/>
                  <a:pt x="6350" y="3175"/>
                </a:cubicBezTo>
                <a:cubicBezTo>
                  <a:pt x="6558" y="2137"/>
                  <a:pt x="6350" y="1058"/>
                  <a:pt x="6350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xmlns="" id="{A34FBE50-8040-47AC-88BB-5DF07E18BC47}"/>
              </a:ext>
            </a:extLst>
          </p:cNvPr>
          <p:cNvSpPr/>
          <p:nvPr/>
        </p:nvSpPr>
        <p:spPr>
          <a:xfrm>
            <a:off x="2181225" y="3009900"/>
            <a:ext cx="23813" cy="73025"/>
          </a:xfrm>
          <a:custGeom>
            <a:avLst/>
            <a:gdLst>
              <a:gd name="connsiteX0" fmla="*/ 0 w 23813"/>
              <a:gd name="connsiteY0" fmla="*/ 73025 h 73025"/>
              <a:gd name="connsiteX1" fmla="*/ 3175 w 23813"/>
              <a:gd name="connsiteY1" fmla="*/ 55563 h 73025"/>
              <a:gd name="connsiteX2" fmla="*/ 6350 w 23813"/>
              <a:gd name="connsiteY2" fmla="*/ 49213 h 73025"/>
              <a:gd name="connsiteX3" fmla="*/ 14288 w 23813"/>
              <a:gd name="connsiteY3" fmla="*/ 38100 h 73025"/>
              <a:gd name="connsiteX4" fmla="*/ 15875 w 23813"/>
              <a:gd name="connsiteY4" fmla="*/ 33338 h 73025"/>
              <a:gd name="connsiteX5" fmla="*/ 22225 w 23813"/>
              <a:gd name="connsiteY5" fmla="*/ 23813 h 73025"/>
              <a:gd name="connsiteX6" fmla="*/ 23813 w 23813"/>
              <a:gd name="connsiteY6" fmla="*/ 19050 h 73025"/>
              <a:gd name="connsiteX7" fmla="*/ 22225 w 23813"/>
              <a:gd name="connsiteY7" fmla="*/ 11113 h 73025"/>
              <a:gd name="connsiteX8" fmla="*/ 20638 w 23813"/>
              <a:gd name="connsiteY8" fmla="*/ 6350 h 73025"/>
              <a:gd name="connsiteX9" fmla="*/ 20638 w 23813"/>
              <a:gd name="connsiteY9" fmla="*/ 0 h 7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813" h="73025">
                <a:moveTo>
                  <a:pt x="0" y="73025"/>
                </a:moveTo>
                <a:cubicBezTo>
                  <a:pt x="265" y="71433"/>
                  <a:pt x="2437" y="57776"/>
                  <a:pt x="3175" y="55563"/>
                </a:cubicBezTo>
                <a:cubicBezTo>
                  <a:pt x="3923" y="53318"/>
                  <a:pt x="5176" y="51268"/>
                  <a:pt x="6350" y="49213"/>
                </a:cubicBezTo>
                <a:cubicBezTo>
                  <a:pt x="8209" y="45959"/>
                  <a:pt x="12240" y="40831"/>
                  <a:pt x="14288" y="38100"/>
                </a:cubicBezTo>
                <a:cubicBezTo>
                  <a:pt x="14817" y="36513"/>
                  <a:pt x="15062" y="34801"/>
                  <a:pt x="15875" y="33338"/>
                </a:cubicBezTo>
                <a:cubicBezTo>
                  <a:pt x="17728" y="30002"/>
                  <a:pt x="21018" y="27433"/>
                  <a:pt x="22225" y="23813"/>
                </a:cubicBezTo>
                <a:lnTo>
                  <a:pt x="23813" y="19050"/>
                </a:lnTo>
                <a:cubicBezTo>
                  <a:pt x="23284" y="16404"/>
                  <a:pt x="22879" y="13731"/>
                  <a:pt x="22225" y="11113"/>
                </a:cubicBezTo>
                <a:cubicBezTo>
                  <a:pt x="21819" y="9489"/>
                  <a:pt x="20875" y="8007"/>
                  <a:pt x="20638" y="6350"/>
                </a:cubicBezTo>
                <a:cubicBezTo>
                  <a:pt x="20339" y="4255"/>
                  <a:pt x="20638" y="2117"/>
                  <a:pt x="20638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CA5343C-824E-4408-B01C-E39844CD4672}"/>
              </a:ext>
            </a:extLst>
          </p:cNvPr>
          <p:cNvSpPr/>
          <p:nvPr/>
        </p:nvSpPr>
        <p:spPr>
          <a:xfrm>
            <a:off x="2051720" y="3356992"/>
            <a:ext cx="324489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5828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F2A171FD-B97E-4BBE-AEE7-59D1FD5BA5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" t="1053" r="1563" b="1427"/>
          <a:stretch/>
        </p:blipFill>
        <p:spPr>
          <a:xfrm>
            <a:off x="107504" y="72008"/>
            <a:ext cx="8928992" cy="66693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2F34F50-6012-48F3-A00D-3F6887353380}"/>
              </a:ext>
            </a:extLst>
          </p:cNvPr>
          <p:cNvSpPr/>
          <p:nvPr/>
        </p:nvSpPr>
        <p:spPr>
          <a:xfrm>
            <a:off x="3714347" y="1916832"/>
            <a:ext cx="5394156" cy="3672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9363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F2A171FD-B97E-4BBE-AEE7-59D1FD5BA5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" t="1053" r="1563" b="1427"/>
          <a:stretch/>
        </p:blipFill>
        <p:spPr>
          <a:xfrm>
            <a:off x="107504" y="72008"/>
            <a:ext cx="8928992" cy="66693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2F34F50-6012-48F3-A00D-3F6887353380}"/>
              </a:ext>
            </a:extLst>
          </p:cNvPr>
          <p:cNvSpPr/>
          <p:nvPr/>
        </p:nvSpPr>
        <p:spPr>
          <a:xfrm>
            <a:off x="4716016" y="1916832"/>
            <a:ext cx="4392486" cy="3672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590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F2A171FD-B97E-4BBE-AEE7-59D1FD5BA5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" t="1053" r="1563" b="1427"/>
          <a:stretch/>
        </p:blipFill>
        <p:spPr>
          <a:xfrm>
            <a:off x="107504" y="72008"/>
            <a:ext cx="8928992" cy="66693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2F34F50-6012-48F3-A00D-3F6887353380}"/>
              </a:ext>
            </a:extLst>
          </p:cNvPr>
          <p:cNvSpPr/>
          <p:nvPr/>
        </p:nvSpPr>
        <p:spPr>
          <a:xfrm>
            <a:off x="6156176" y="1916832"/>
            <a:ext cx="2952326" cy="3672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12390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144</Words>
  <Application>Microsoft Office PowerPoint</Application>
  <PresentationFormat>Affichage à l'écran (4:3)</PresentationFormat>
  <Paragraphs>26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pascal</cp:lastModifiedBy>
  <cp:revision>10</cp:revision>
  <dcterms:created xsi:type="dcterms:W3CDTF">2020-04-28T20:00:57Z</dcterms:created>
  <dcterms:modified xsi:type="dcterms:W3CDTF">2020-05-08T17:50:21Z</dcterms:modified>
</cp:coreProperties>
</file>