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03" r:id="rId3"/>
    <p:sldId id="304" r:id="rId4"/>
    <p:sldId id="305" r:id="rId5"/>
    <p:sldId id="293" r:id="rId6"/>
    <p:sldId id="300" r:id="rId7"/>
    <p:sldId id="292" r:id="rId8"/>
    <p:sldId id="290" r:id="rId9"/>
    <p:sldId id="291" r:id="rId10"/>
    <p:sldId id="295" r:id="rId11"/>
    <p:sldId id="256" r:id="rId12"/>
    <p:sldId id="257" r:id="rId13"/>
    <p:sldId id="274" r:id="rId14"/>
    <p:sldId id="277" r:id="rId15"/>
    <p:sldId id="279" r:id="rId16"/>
    <p:sldId id="280" r:id="rId17"/>
    <p:sldId id="283" r:id="rId18"/>
    <p:sldId id="311" r:id="rId19"/>
    <p:sldId id="284" r:id="rId20"/>
    <p:sldId id="312" r:id="rId21"/>
    <p:sldId id="306" r:id="rId22"/>
    <p:sldId id="307" r:id="rId23"/>
    <p:sldId id="308" r:id="rId24"/>
    <p:sldId id="309" r:id="rId25"/>
    <p:sldId id="31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92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66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0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9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37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17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3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21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30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0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082E-9B1A-49EC-8F1C-21E87A645E65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2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9082E-9B1A-49EC-8F1C-21E87A645E65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182F-32A7-4A52-A350-6A20EB6950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92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physique.fr/ion-cuivre-cu-tes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fr5mr8PwBNqvtT7trJR81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fr5mr8PwBNqvtT7trJR81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yP1_cJUUvfA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112914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Produits organiques</a:t>
            </a:r>
          </a:p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20072" y="112474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Produits inorganiques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1495053" cy="14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69" y="2736366"/>
            <a:ext cx="2088232" cy="13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13820"/>
            <a:ext cx="1196169" cy="184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92460"/>
            <a:ext cx="1362422" cy="18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08173"/>
            <a:ext cx="2054836" cy="120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93" y="4115103"/>
            <a:ext cx="1728192" cy="118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08" y="2151074"/>
            <a:ext cx="1541386" cy="154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29149"/>
            <a:ext cx="2378571" cy="118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1E62056-F055-402B-A0E0-E1EE0F763080}"/>
              </a:ext>
            </a:extLst>
          </p:cNvPr>
          <p:cNvSpPr txBox="1"/>
          <p:nvPr/>
        </p:nvSpPr>
        <p:spPr>
          <a:xfrm>
            <a:off x="6848289" y="648866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01865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20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b/bb/Hot-dip_galvanization_proc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752371" cy="18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99613" y="479715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galvanisation (à chaud)</a:t>
            </a:r>
          </a:p>
          <a:p>
            <a:endParaRPr lang="fr-FR"/>
          </a:p>
        </p:txBody>
      </p:sp>
      <p:pic>
        <p:nvPicPr>
          <p:cNvPr id="1032" name="Picture 8" descr="https://upload.wikimedia.org/wikipedia/commons/thumb/c/c3/Boulevard_Saint-Michel_%28Paris%29%2C_num%C3%A9ro_1%2C_toit.jpg/1920px-Boulevard_Saint-Michel_%28Paris%29%2C_num%C3%A9ro_1%2C_to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19583"/>
            <a:ext cx="2725319" cy="18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51919" y="4787379"/>
            <a:ext cx="2437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couverture des toits (bvd St Michel, Paris)</a:t>
            </a:r>
          </a:p>
          <a:p>
            <a:endParaRPr lang="fr-FR"/>
          </a:p>
        </p:txBody>
      </p:sp>
      <p:pic>
        <p:nvPicPr>
          <p:cNvPr id="1034" name="Picture 10" descr="https://upload.wikimedia.org/wikipedia/commons/thumb/5/5d/Trumpets02262006.jpg/170px-Trumpets02262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483" y="2301353"/>
            <a:ext cx="16192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236296" y="5013176"/>
            <a:ext cx="1449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laiton (alliage cuivre-zinc)</a:t>
            </a:r>
          </a:p>
          <a:p>
            <a:endParaRPr lang="fr-FR"/>
          </a:p>
          <a:p>
            <a:endParaRPr lang="fr-FR"/>
          </a:p>
        </p:txBody>
      </p:sp>
      <p:pic>
        <p:nvPicPr>
          <p:cNvPr id="1038" name="Picture 14" descr="Zinc fragment sublimed and 1cm3 cu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24" y="394012"/>
            <a:ext cx="3121990" cy="190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724128" y="98072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Zinc (Z=30) </a:t>
            </a:r>
          </a:p>
        </p:txBody>
      </p:sp>
    </p:spTree>
    <p:extLst>
      <p:ext uri="{BB962C8B-B14F-4D97-AF65-F5344CB8AC3E}">
        <p14:creationId xmlns:p14="http://schemas.microsoft.com/office/powerpoint/2010/main" val="384714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7884"/>
            <a:ext cx="3590938" cy="2908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372200" y="630932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Bordas Terminale S </a:t>
            </a:r>
          </a:p>
          <a:p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63146"/>
            <a:ext cx="3384376" cy="31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58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F34F50-6012-48F3-A00D-3F6887353380}"/>
              </a:ext>
            </a:extLst>
          </p:cNvPr>
          <p:cNvSpPr/>
          <p:nvPr/>
        </p:nvSpPr>
        <p:spPr>
          <a:xfrm>
            <a:off x="3714347" y="1916832"/>
            <a:ext cx="5394156" cy="3672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6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F34F50-6012-48F3-A00D-3F6887353380}"/>
              </a:ext>
            </a:extLst>
          </p:cNvPr>
          <p:cNvSpPr/>
          <p:nvPr/>
        </p:nvSpPr>
        <p:spPr>
          <a:xfrm>
            <a:off x="6156176" y="1916832"/>
            <a:ext cx="2952326" cy="17281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16BFA74-4A0F-46AB-9143-9A4B6CC5E286}"/>
              </a:ext>
            </a:extLst>
          </p:cNvPr>
          <p:cNvSpPr/>
          <p:nvPr/>
        </p:nvSpPr>
        <p:spPr>
          <a:xfrm>
            <a:off x="8100392" y="3140968"/>
            <a:ext cx="1008112" cy="1080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620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2A171FD-B97E-4BBE-AEE7-59D1FD5BA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" t="1053" r="1563" b="1427"/>
          <a:stretch/>
        </p:blipFill>
        <p:spPr>
          <a:xfrm>
            <a:off x="107504" y="72008"/>
            <a:ext cx="892899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6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2DDCC6-B41D-4377-933A-51BBD808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653" r="1359" b="2392"/>
          <a:stretch/>
        </p:blipFill>
        <p:spPr>
          <a:xfrm>
            <a:off x="107505" y="44625"/>
            <a:ext cx="8928992" cy="6624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76540E-6855-4D70-AD16-47229646F6E6}"/>
              </a:ext>
            </a:extLst>
          </p:cNvPr>
          <p:cNvSpPr/>
          <p:nvPr/>
        </p:nvSpPr>
        <p:spPr>
          <a:xfrm>
            <a:off x="1763688" y="1988840"/>
            <a:ext cx="6840760" cy="28803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38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2DDCC6-B41D-4377-933A-51BBD808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653" r="1359" b="2392"/>
          <a:stretch/>
        </p:blipFill>
        <p:spPr>
          <a:xfrm>
            <a:off x="107505" y="44625"/>
            <a:ext cx="8928992" cy="6624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76540E-6855-4D70-AD16-47229646F6E6}"/>
              </a:ext>
            </a:extLst>
          </p:cNvPr>
          <p:cNvSpPr/>
          <p:nvPr/>
        </p:nvSpPr>
        <p:spPr>
          <a:xfrm>
            <a:off x="5220072" y="1988840"/>
            <a:ext cx="3384376" cy="14401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060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lanc, assis, eau, miroir&#10;&#10;Description générée automatiquement">
            <a:extLst>
              <a:ext uri="{FF2B5EF4-FFF2-40B4-BE49-F238E27FC236}">
                <a16:creationId xmlns:a16="http://schemas.microsoft.com/office/drawing/2014/main" xmlns="" id="{FB556A49-E81B-44B7-A993-E129D982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3" y="798579"/>
            <a:ext cx="1548953" cy="1603166"/>
          </a:xfrm>
          <a:prstGeom prst="rect">
            <a:avLst/>
          </a:prstGeom>
        </p:spPr>
      </p:pic>
      <p:pic>
        <p:nvPicPr>
          <p:cNvPr id="5" name="Image 4" descr="Une image contenant intérieur, bleu, assis, vase&#10;&#10;Description générée automatiquement">
            <a:extLst>
              <a:ext uri="{FF2B5EF4-FFF2-40B4-BE49-F238E27FC236}">
                <a16:creationId xmlns:a16="http://schemas.microsoft.com/office/drawing/2014/main" xmlns="" id="{B8633A33-90B9-40AB-ADA1-8FAA2C42C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3" y="3742447"/>
            <a:ext cx="1548953" cy="1603166"/>
          </a:xfrm>
          <a:prstGeom prst="rect">
            <a:avLst/>
          </a:prstGeom>
        </p:spPr>
      </p:pic>
      <p:pic>
        <p:nvPicPr>
          <p:cNvPr id="7" name="Image 6" descr="Une image contenant tasse, verre, intérieur, table&#10;&#10;Description générée automatiquement">
            <a:extLst>
              <a:ext uri="{FF2B5EF4-FFF2-40B4-BE49-F238E27FC236}">
                <a16:creationId xmlns:a16="http://schemas.microsoft.com/office/drawing/2014/main" xmlns="" id="{C6F64DD0-5637-4779-B936-AA80D5E8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61" y="998946"/>
            <a:ext cx="1252533" cy="1202432"/>
          </a:xfrm>
          <a:prstGeom prst="rect">
            <a:avLst/>
          </a:prstGeom>
        </p:spPr>
      </p:pic>
      <p:pic>
        <p:nvPicPr>
          <p:cNvPr id="9" name="Image 8" descr="Une image contenant table, intérieur, alimentation, assis&#10;&#10;Description générée automatiquement">
            <a:extLst>
              <a:ext uri="{FF2B5EF4-FFF2-40B4-BE49-F238E27FC236}">
                <a16:creationId xmlns:a16="http://schemas.microsoft.com/office/drawing/2014/main" xmlns="" id="{69CDCEA6-84AE-4D32-84AB-339B0111D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53" y="3661127"/>
            <a:ext cx="1548953" cy="1765806"/>
          </a:xfrm>
          <a:prstGeom prst="rect">
            <a:avLst/>
          </a:prstGeom>
        </p:spPr>
      </p:pic>
      <p:pic>
        <p:nvPicPr>
          <p:cNvPr id="11" name="Image 10" descr="Une image contenant intérieur, objet, blanc, verre&#10;&#10;Description générée automatiquement">
            <a:extLst>
              <a:ext uri="{FF2B5EF4-FFF2-40B4-BE49-F238E27FC236}">
                <a16:creationId xmlns:a16="http://schemas.microsoft.com/office/drawing/2014/main" xmlns="" id="{D9790D95-8625-486A-B4E5-C1A57C2ED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47" y="825664"/>
            <a:ext cx="1905000" cy="1428750"/>
          </a:xfrm>
          <a:prstGeom prst="rect">
            <a:avLst/>
          </a:prstGeom>
        </p:spPr>
      </p:pic>
      <p:pic>
        <p:nvPicPr>
          <p:cNvPr id="13" name="Image 12" descr="Une image contenant intérieur, boisson, assis, blanc&#10;&#10;Description générée automatiquement">
            <a:extLst>
              <a:ext uri="{FF2B5EF4-FFF2-40B4-BE49-F238E27FC236}">
                <a16:creationId xmlns:a16="http://schemas.microsoft.com/office/drawing/2014/main" xmlns="" id="{E77E75EF-B7DE-4107-8D29-499E75595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94" y="3668506"/>
            <a:ext cx="1548953" cy="175806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AE3BD22-3D4A-452E-8EFF-32A0A4283932}"/>
              </a:ext>
            </a:extLst>
          </p:cNvPr>
          <p:cNvSpPr txBox="1"/>
          <p:nvPr/>
        </p:nvSpPr>
        <p:spPr>
          <a:xfrm>
            <a:off x="7348507" y="660273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superprof.fr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0DD3D6F-8A1F-4C74-9FEC-DA8113B09066}"/>
              </a:ext>
            </a:extLst>
          </p:cNvPr>
          <p:cNvSpPr txBox="1"/>
          <p:nvPr/>
        </p:nvSpPr>
        <p:spPr>
          <a:xfrm>
            <a:off x="665920" y="2945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 de Cuivre (II)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4AD0C0B-A173-4CB6-98EE-780C05D6DB51}"/>
              </a:ext>
            </a:extLst>
          </p:cNvPr>
          <p:cNvSpPr txBox="1"/>
          <p:nvPr/>
        </p:nvSpPr>
        <p:spPr>
          <a:xfrm>
            <a:off x="472285" y="559268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Hydroxyde de Cuivre (Cu(OH)</a:t>
            </a:r>
            <a:r>
              <a:rPr lang="fr-FR" baseline="-25000" dirty="0"/>
              <a:t>2</a:t>
            </a:r>
            <a:r>
              <a:rPr lang="fr-FR" dirty="0"/>
              <a:t>).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B90E813-6662-4193-A45A-97F65CFA2E3C}"/>
              </a:ext>
            </a:extLst>
          </p:cNvPr>
          <p:cNvSpPr txBox="1"/>
          <p:nvPr/>
        </p:nvSpPr>
        <p:spPr>
          <a:xfrm>
            <a:off x="3285704" y="2718342"/>
            <a:ext cx="2232248" cy="101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 soude </a:t>
            </a:r>
            <a:r>
              <a:rPr lang="fr-FR" sz="2000" dirty="0" err="1"/>
              <a:t>NaOH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=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7560BA1F-32B0-4158-9620-D1FF792BC9CA}"/>
              </a:ext>
            </a:extLst>
          </p:cNvPr>
          <p:cNvSpPr txBox="1"/>
          <p:nvPr/>
        </p:nvSpPr>
        <p:spPr>
          <a:xfrm>
            <a:off x="3414001" y="32990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 de Fer (III)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EF21D080-6368-45C9-8D26-9ED6829D03EA}"/>
              </a:ext>
            </a:extLst>
          </p:cNvPr>
          <p:cNvSpPr txBox="1"/>
          <p:nvPr/>
        </p:nvSpPr>
        <p:spPr>
          <a:xfrm>
            <a:off x="6490658" y="329903"/>
            <a:ext cx="239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Chlorure de Zinc (II)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B570C15B-2DCF-45C6-8FED-EF29EA4D2AF0}"/>
              </a:ext>
            </a:extLst>
          </p:cNvPr>
          <p:cNvSpPr txBox="1"/>
          <p:nvPr/>
        </p:nvSpPr>
        <p:spPr>
          <a:xfrm>
            <a:off x="6525547" y="5589239"/>
            <a:ext cx="21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Hydroxyde de </a:t>
            </a:r>
            <a:r>
              <a:rPr lang="nl-NL" dirty="0" err="1"/>
              <a:t>Zinc</a:t>
            </a:r>
            <a:r>
              <a:rPr lang="nl-NL" dirty="0"/>
              <a:t> (Zn(OH)</a:t>
            </a:r>
            <a:r>
              <a:rPr lang="nl-NL" baseline="-25000" dirty="0"/>
              <a:t>2</a:t>
            </a:r>
            <a:r>
              <a:rPr lang="nl-NL" dirty="0"/>
              <a:t>)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53360AD3-C1F0-45A5-83D5-47C1333651D9}"/>
              </a:ext>
            </a:extLst>
          </p:cNvPr>
          <p:cNvSpPr txBox="1"/>
          <p:nvPr/>
        </p:nvSpPr>
        <p:spPr>
          <a:xfrm>
            <a:off x="3102749" y="5589240"/>
            <a:ext cx="259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Hydroxyde de Fer (Fe(OH)</a:t>
            </a:r>
            <a:r>
              <a:rPr lang="fr-FR" baseline="-25000" dirty="0"/>
              <a:t>3</a:t>
            </a:r>
            <a:r>
              <a:rPr lang="fr-FR" dirty="0"/>
              <a:t>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1D53A276-7557-4196-B0BF-D5770C3D27DB}"/>
              </a:ext>
            </a:extLst>
          </p:cNvPr>
          <p:cNvSpPr txBox="1"/>
          <p:nvPr/>
        </p:nvSpPr>
        <p:spPr>
          <a:xfrm>
            <a:off x="624685" y="2718342"/>
            <a:ext cx="2232248" cy="101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 soude </a:t>
            </a:r>
            <a:r>
              <a:rPr lang="fr-FR" sz="2000" dirty="0" err="1"/>
              <a:t>NaOH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=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3188068A-0A1E-438B-96A3-3EC8EF9F2460}"/>
              </a:ext>
            </a:extLst>
          </p:cNvPr>
          <p:cNvSpPr txBox="1"/>
          <p:nvPr/>
        </p:nvSpPr>
        <p:spPr>
          <a:xfrm>
            <a:off x="6453846" y="2718342"/>
            <a:ext cx="2232248" cy="101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 soude </a:t>
            </a:r>
            <a:r>
              <a:rPr lang="fr-FR" sz="2000" dirty="0" err="1"/>
              <a:t>NaOH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62569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82DDCC6-B41D-4377-933A-51BBD808B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" t="653" r="1359" b="2392"/>
          <a:stretch/>
        </p:blipFill>
        <p:spPr>
          <a:xfrm>
            <a:off x="107505" y="44625"/>
            <a:ext cx="8928992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0/09/Hexaaquacopper%28II%29-3D-balls.png/800px-Hexaaquacopper%28II%29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2369969" cy="27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59969" y="526055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 </a:t>
            </a:r>
            <a:r>
              <a:rPr lang="fr-FR" smtClean="0"/>
              <a:t>Complexe</a:t>
            </a:r>
            <a:r>
              <a:rPr lang="fr-FR"/>
              <a:t> hexaaquacuivre(II), </a:t>
            </a:r>
            <a:r>
              <a:rPr lang="fr-FR"/>
              <a:t>[</a:t>
            </a:r>
            <a:r>
              <a:rPr lang="fr-FR" smtClean="0"/>
              <a:t>Cu(H</a:t>
            </a:r>
            <a:r>
              <a:rPr lang="fr-FR" baseline="-25000" smtClean="0"/>
              <a:t>2</a:t>
            </a:r>
            <a:r>
              <a:rPr lang="fr-FR" smtClean="0"/>
              <a:t>O)</a:t>
            </a:r>
            <a:r>
              <a:rPr lang="fr-FR" baseline="-25000" smtClean="0"/>
              <a:t>6</a:t>
            </a:r>
            <a:r>
              <a:rPr lang="fr-FR" smtClean="0"/>
              <a:t>]</a:t>
            </a:r>
            <a:r>
              <a:rPr lang="fr-FR" baseline="30000" smtClean="0"/>
              <a:t>2+</a:t>
            </a:r>
            <a:endParaRPr lang="fr-FR"/>
          </a:p>
        </p:txBody>
      </p:sp>
      <p:pic>
        <p:nvPicPr>
          <p:cNvPr id="2054" name="Picture 6" descr="https://webphysique.fr/wp-content/uploads/2017/01/sulfate-de-cuivre-solution-tube-ess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46481"/>
            <a:ext cx="2746276" cy="31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71600" y="5260558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solution aqueuse de cuivre (II)</a:t>
            </a:r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167881" y="6385301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</a:t>
            </a:r>
            <a:r>
              <a:rPr lang="fr-FR">
                <a:hlinkClick r:id="rId4"/>
              </a:rPr>
              <a:t>http://webphysique.fr/ion-cuivre-cu-test/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89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erso.ens-lyon.fr/vincent.martos/Agr%c3%a9gation/LC/LC04%20Synth%c3%a8ses%20inorganiques/hydrometallurgie_zinc_electroly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9117"/>
            <a:ext cx="7488832" cy="54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39125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Electrolyse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9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7778F39-D5B5-47B0-A9E5-858016649C62}"/>
              </a:ext>
            </a:extLst>
          </p:cNvPr>
          <p:cNvSpPr txBox="1"/>
          <p:nvPr/>
        </p:nvSpPr>
        <p:spPr>
          <a:xfrm>
            <a:off x="1403648" y="476672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Médicine : vers des produits moins toxiques</a:t>
            </a:r>
          </a:p>
        </p:txBody>
      </p:sp>
      <p:pic>
        <p:nvPicPr>
          <p:cNvPr id="3" name="Image 2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xmlns="" id="{67EACB41-D185-4D67-850A-13CE1640E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3968954" cy="1790792"/>
          </a:xfrm>
          <a:prstGeom prst="rect">
            <a:avLst/>
          </a:prstGeom>
        </p:spPr>
      </p:pic>
      <p:pic>
        <p:nvPicPr>
          <p:cNvPr id="4" name="Image 3" descr="Une image contenant objet, horloge, assis, table&#10;&#10;Description générée automatiquement">
            <a:extLst>
              <a:ext uri="{FF2B5EF4-FFF2-40B4-BE49-F238E27FC236}">
                <a16:creationId xmlns:a16="http://schemas.microsoft.com/office/drawing/2014/main" xmlns="" id="{AC78DFA5-28BD-42A7-8819-8291F024F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7965"/>
            <a:ext cx="3340272" cy="20765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F08FBCF-5F3D-4B94-899E-60C079743B57}"/>
              </a:ext>
            </a:extLst>
          </p:cNvPr>
          <p:cNvSpPr txBox="1"/>
          <p:nvPr/>
        </p:nvSpPr>
        <p:spPr>
          <a:xfrm>
            <a:off x="1547664" y="46531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Cancer du colon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953384E-409C-4DC0-B3D0-EE5A8165BE8C}"/>
              </a:ext>
            </a:extLst>
          </p:cNvPr>
          <p:cNvSpPr txBox="1"/>
          <p:nvPr/>
        </p:nvSpPr>
        <p:spPr>
          <a:xfrm>
            <a:off x="5940152" y="465313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Cancer des ovaires et des poumons</a:t>
            </a:r>
          </a:p>
        </p:txBody>
      </p:sp>
    </p:spTree>
    <p:extLst>
      <p:ext uri="{BB962C8B-B14F-4D97-AF65-F5344CB8AC3E}">
        <p14:creationId xmlns:p14="http://schemas.microsoft.com/office/powerpoint/2010/main" val="400673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5A2E4BE-1440-4DCB-826A-FE2DD01AE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1052736"/>
            <a:ext cx="2520280" cy="4448752"/>
          </a:xfrm>
          <a:prstGeom prst="rect">
            <a:avLst/>
          </a:prstGeom>
        </p:spPr>
      </p:pic>
      <p:pic>
        <p:nvPicPr>
          <p:cNvPr id="7" name="Image 6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xmlns="" id="{35195EA3-39DB-4E15-89C7-30E1FA839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2" y="2732723"/>
            <a:ext cx="6334128" cy="13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3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7651D82-41F0-4803-A421-3FE62F031C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1340768"/>
            <a:ext cx="3816424" cy="310457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B7F3523-79FC-44E2-9968-9880382E40B2}"/>
              </a:ext>
            </a:extLst>
          </p:cNvPr>
          <p:cNvSpPr txBox="1"/>
          <p:nvPr/>
        </p:nvSpPr>
        <p:spPr>
          <a:xfrm>
            <a:off x="1115616" y="6206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EDTA (</a:t>
            </a:r>
            <a:r>
              <a:rPr lang="fr-FR" dirty="0" err="1"/>
              <a:t>Éthylènediaminetétraacétique</a:t>
            </a:r>
            <a:r>
              <a:rPr lang="fr-FR" dirty="0"/>
              <a:t>) : un exemple de complexe </a:t>
            </a:r>
            <a:r>
              <a:rPr lang="fr-FR" dirty="0" err="1"/>
              <a:t>polydentate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xmlns="" id="{DD8327B3-1B7E-4DAB-B17F-D22DB8DDAC7E}"/>
                  </a:ext>
                </a:extLst>
              </p:cNvPr>
              <p:cNvSpPr txBox="1"/>
              <p:nvPr/>
            </p:nvSpPr>
            <p:spPr>
              <a:xfrm>
                <a:off x="2447764" y="5141320"/>
                <a:ext cx="8064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Utilisé pour neutraliser les métaux lourds 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D8327B3-1B7E-4DAB-B17F-D22DB8DDA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5141320"/>
                <a:ext cx="8064896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251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lanc, assis, eau, miroir&#10;&#10;Description générée automatiquement">
            <a:extLst>
              <a:ext uri="{FF2B5EF4-FFF2-40B4-BE49-F238E27FC236}">
                <a16:creationId xmlns:a16="http://schemas.microsoft.com/office/drawing/2014/main" xmlns="" id="{FB556A49-E81B-44B7-A993-E129D982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3" y="798579"/>
            <a:ext cx="1548953" cy="1603166"/>
          </a:xfrm>
          <a:prstGeom prst="rect">
            <a:avLst/>
          </a:prstGeom>
        </p:spPr>
      </p:pic>
      <p:pic>
        <p:nvPicPr>
          <p:cNvPr id="5" name="Image 4" descr="Une image contenant intérieur, bleu, assis, vase&#10;&#10;Description générée automatiquement">
            <a:extLst>
              <a:ext uri="{FF2B5EF4-FFF2-40B4-BE49-F238E27FC236}">
                <a16:creationId xmlns:a16="http://schemas.microsoft.com/office/drawing/2014/main" xmlns="" id="{B8633A33-90B9-40AB-ADA1-8FAA2C42C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3" y="3742447"/>
            <a:ext cx="1548953" cy="160316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AE3BD22-3D4A-452E-8EFF-32A0A4283932}"/>
              </a:ext>
            </a:extLst>
          </p:cNvPr>
          <p:cNvSpPr txBox="1"/>
          <p:nvPr/>
        </p:nvSpPr>
        <p:spPr>
          <a:xfrm>
            <a:off x="7348507" y="660273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superprof.fr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0DD3D6F-8A1F-4C74-9FEC-DA8113B09066}"/>
              </a:ext>
            </a:extLst>
          </p:cNvPr>
          <p:cNvSpPr txBox="1"/>
          <p:nvPr/>
        </p:nvSpPr>
        <p:spPr>
          <a:xfrm>
            <a:off x="665920" y="2945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 de Cuivre (II)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4AD0C0B-A173-4CB6-98EE-780C05D6DB51}"/>
              </a:ext>
            </a:extLst>
          </p:cNvPr>
          <p:cNvSpPr txBox="1"/>
          <p:nvPr/>
        </p:nvSpPr>
        <p:spPr>
          <a:xfrm>
            <a:off x="472285" y="559268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Hydroxyde de Cuivre (Cu(OH)</a:t>
            </a:r>
            <a:r>
              <a:rPr lang="fr-FR" baseline="-25000" dirty="0"/>
              <a:t>2</a:t>
            </a:r>
            <a:r>
              <a:rPr lang="fr-FR" dirty="0"/>
              <a:t>).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1D53A276-7557-4196-B0BF-D5770C3D27DB}"/>
              </a:ext>
            </a:extLst>
          </p:cNvPr>
          <p:cNvSpPr txBox="1"/>
          <p:nvPr/>
        </p:nvSpPr>
        <p:spPr>
          <a:xfrm>
            <a:off x="624685" y="2718342"/>
            <a:ext cx="2232248" cy="101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 soude </a:t>
            </a:r>
            <a:r>
              <a:rPr lang="fr-FR" sz="2000" dirty="0" err="1"/>
              <a:t>NaOH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24242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lanc, assis, eau, miroir&#10;&#10;Description générée automatiquement">
            <a:extLst>
              <a:ext uri="{FF2B5EF4-FFF2-40B4-BE49-F238E27FC236}">
                <a16:creationId xmlns:a16="http://schemas.microsoft.com/office/drawing/2014/main" xmlns="" id="{FB556A49-E81B-44B7-A993-E129D982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3" y="798579"/>
            <a:ext cx="1548953" cy="1603166"/>
          </a:xfrm>
          <a:prstGeom prst="rect">
            <a:avLst/>
          </a:prstGeom>
        </p:spPr>
      </p:pic>
      <p:pic>
        <p:nvPicPr>
          <p:cNvPr id="5" name="Image 4" descr="Une image contenant intérieur, bleu, assis, vase&#10;&#10;Description générée automatiquement">
            <a:extLst>
              <a:ext uri="{FF2B5EF4-FFF2-40B4-BE49-F238E27FC236}">
                <a16:creationId xmlns:a16="http://schemas.microsoft.com/office/drawing/2014/main" xmlns="" id="{B8633A33-90B9-40AB-ADA1-8FAA2C42C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3" y="3742447"/>
            <a:ext cx="1548953" cy="1603166"/>
          </a:xfrm>
          <a:prstGeom prst="rect">
            <a:avLst/>
          </a:prstGeom>
        </p:spPr>
      </p:pic>
      <p:pic>
        <p:nvPicPr>
          <p:cNvPr id="7" name="Image 6" descr="Une image contenant tasse, verre, intérieur, table&#10;&#10;Description générée automatiquement">
            <a:extLst>
              <a:ext uri="{FF2B5EF4-FFF2-40B4-BE49-F238E27FC236}">
                <a16:creationId xmlns:a16="http://schemas.microsoft.com/office/drawing/2014/main" xmlns="" id="{C6F64DD0-5637-4779-B936-AA80D5E8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61" y="998946"/>
            <a:ext cx="1252533" cy="1202432"/>
          </a:xfrm>
          <a:prstGeom prst="rect">
            <a:avLst/>
          </a:prstGeom>
        </p:spPr>
      </p:pic>
      <p:pic>
        <p:nvPicPr>
          <p:cNvPr id="9" name="Image 8" descr="Une image contenant table, intérieur, alimentation, assis&#10;&#10;Description générée automatiquement">
            <a:extLst>
              <a:ext uri="{FF2B5EF4-FFF2-40B4-BE49-F238E27FC236}">
                <a16:creationId xmlns:a16="http://schemas.microsoft.com/office/drawing/2014/main" xmlns="" id="{69CDCEA6-84AE-4D32-84AB-339B0111D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53" y="3661127"/>
            <a:ext cx="1548953" cy="176580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4AE3BD22-3D4A-452E-8EFF-32A0A4283932}"/>
              </a:ext>
            </a:extLst>
          </p:cNvPr>
          <p:cNvSpPr txBox="1"/>
          <p:nvPr/>
        </p:nvSpPr>
        <p:spPr>
          <a:xfrm>
            <a:off x="7348507" y="660273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Source : superprof.fr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0DD3D6F-8A1F-4C74-9FEC-DA8113B09066}"/>
              </a:ext>
            </a:extLst>
          </p:cNvPr>
          <p:cNvSpPr txBox="1"/>
          <p:nvPr/>
        </p:nvSpPr>
        <p:spPr>
          <a:xfrm>
            <a:off x="665920" y="29452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 de Cuivre (II)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04AD0C0B-A173-4CB6-98EE-780C05D6DB51}"/>
              </a:ext>
            </a:extLst>
          </p:cNvPr>
          <p:cNvSpPr txBox="1"/>
          <p:nvPr/>
        </p:nvSpPr>
        <p:spPr>
          <a:xfrm>
            <a:off x="472285" y="559268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Hydroxyde de Cuivre (Cu(OH)</a:t>
            </a:r>
            <a:r>
              <a:rPr lang="fr-FR" baseline="-25000" dirty="0"/>
              <a:t>2</a:t>
            </a:r>
            <a:r>
              <a:rPr lang="fr-FR" dirty="0"/>
              <a:t>).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9B90E813-6662-4193-A45A-97F65CFA2E3C}"/>
              </a:ext>
            </a:extLst>
          </p:cNvPr>
          <p:cNvSpPr txBox="1"/>
          <p:nvPr/>
        </p:nvSpPr>
        <p:spPr>
          <a:xfrm>
            <a:off x="3285704" y="2718342"/>
            <a:ext cx="2232248" cy="101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 soude </a:t>
            </a:r>
            <a:r>
              <a:rPr lang="fr-FR" sz="2000" dirty="0" err="1"/>
              <a:t>NaOH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=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7560BA1F-32B0-4158-9620-D1FF792BC9CA}"/>
              </a:ext>
            </a:extLst>
          </p:cNvPr>
          <p:cNvSpPr txBox="1"/>
          <p:nvPr/>
        </p:nvSpPr>
        <p:spPr>
          <a:xfrm>
            <a:off x="3414001" y="329903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 de Fer (III)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53360AD3-C1F0-45A5-83D5-47C1333651D9}"/>
              </a:ext>
            </a:extLst>
          </p:cNvPr>
          <p:cNvSpPr txBox="1"/>
          <p:nvPr/>
        </p:nvSpPr>
        <p:spPr>
          <a:xfrm>
            <a:off x="3102749" y="5589240"/>
            <a:ext cx="2598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Hydroxyde de Fer (Fe(OH)</a:t>
            </a:r>
            <a:r>
              <a:rPr lang="fr-FR" baseline="-25000" dirty="0"/>
              <a:t>3</a:t>
            </a:r>
            <a:r>
              <a:rPr lang="fr-FR" dirty="0"/>
              <a:t>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1D53A276-7557-4196-B0BF-D5770C3D27DB}"/>
              </a:ext>
            </a:extLst>
          </p:cNvPr>
          <p:cNvSpPr txBox="1"/>
          <p:nvPr/>
        </p:nvSpPr>
        <p:spPr>
          <a:xfrm>
            <a:off x="624685" y="2718342"/>
            <a:ext cx="2232248" cy="1012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+ soude </a:t>
            </a:r>
            <a:r>
              <a:rPr lang="fr-FR" sz="2000" dirty="0" err="1"/>
              <a:t>NaOH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2139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all-and-stick model of the tetraamminediaquacopper (II) cation, [Cu(NH3)4(H2O)2]2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6"/>
            <a:ext cx="3810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36840" y="5337067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 </a:t>
            </a:r>
            <a:r>
              <a:rPr lang="fr-FR" smtClean="0"/>
              <a:t>Complexe </a:t>
            </a:r>
            <a:r>
              <a:rPr lang="fr-FR"/>
              <a:t>tétraamminediaquacuivre (II)</a:t>
            </a:r>
          </a:p>
          <a:p>
            <a:pPr algn="ctr"/>
            <a:r>
              <a:rPr lang="fr-FR"/>
              <a:t> </a:t>
            </a:r>
            <a:r>
              <a:rPr lang="fr-FR" smtClean="0"/>
              <a:t>[Cu(NH</a:t>
            </a:r>
            <a:r>
              <a:rPr lang="fr-FR" baseline="-25000" smtClean="0"/>
              <a:t>3</a:t>
            </a:r>
            <a:r>
              <a:rPr lang="fr-FR" smtClean="0"/>
              <a:t>)</a:t>
            </a:r>
            <a:r>
              <a:rPr lang="fr-FR" baseline="-25000" smtClean="0"/>
              <a:t>4</a:t>
            </a:r>
            <a:r>
              <a:rPr lang="fr-FR" smtClean="0"/>
              <a:t>(H</a:t>
            </a:r>
            <a:r>
              <a:rPr lang="fr-FR" baseline="-25000" smtClean="0"/>
              <a:t>2</a:t>
            </a:r>
            <a:r>
              <a:rPr lang="fr-FR" smtClean="0"/>
              <a:t>O)</a:t>
            </a:r>
            <a:r>
              <a:rPr lang="fr-FR" baseline="-25000" smtClean="0"/>
              <a:t>2</a:t>
            </a:r>
            <a:r>
              <a:rPr lang="fr-FR" smtClean="0"/>
              <a:t>]</a:t>
            </a:r>
            <a:r>
              <a:rPr lang="fr-FR" baseline="30000" smtClean="0"/>
              <a:t>2</a:t>
            </a:r>
            <a:r>
              <a:rPr lang="fr-FR" baseline="30000"/>
              <a:t>+</a:t>
            </a:r>
            <a:endParaRPr lang="fr-FR"/>
          </a:p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508104" y="64533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Youtube, </a:t>
            </a:r>
            <a:r>
              <a:rPr lang="fr-FR">
                <a:hlinkClick r:id="rId3"/>
              </a:rPr>
              <a:t>Hegelrast</a:t>
            </a:r>
            <a:endParaRPr lang="fr-F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76081"/>
            <a:ext cx="1656184" cy="256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87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0.gstatic.com/images?q=tbn:ANd9GcQG5tbRFeOWmj24Jt4Zq92ShdnHe4tJlpTG7Uf-wXDJ6ZF6JVLT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80150"/>
            <a:ext cx="3454228" cy="20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14938" y="460349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bis(éthylènediamine)diaquacuivre(II</a:t>
            </a:r>
            <a:r>
              <a:rPr lang="fr-FR" smtClean="0"/>
              <a:t>)</a:t>
            </a:r>
          </a:p>
          <a:p>
            <a:r>
              <a:rPr lang="fr-FR" smtClean="0"/>
              <a:t>	[Cu(C</a:t>
            </a:r>
            <a:r>
              <a:rPr lang="fr-FR" baseline="-25000" smtClean="0"/>
              <a:t>2</a:t>
            </a:r>
            <a:r>
              <a:rPr lang="fr-FR" smtClean="0"/>
              <a:t>H</a:t>
            </a:r>
            <a:r>
              <a:rPr lang="fr-FR" baseline="-25000" smtClean="0"/>
              <a:t>4</a:t>
            </a:r>
            <a:r>
              <a:rPr lang="fr-FR" smtClean="0"/>
              <a:t>(NH</a:t>
            </a:r>
            <a:r>
              <a:rPr lang="fr-FR" baseline="-25000" smtClean="0"/>
              <a:t>2</a:t>
            </a:r>
            <a:r>
              <a:rPr lang="fr-FR" smtClean="0"/>
              <a:t>)</a:t>
            </a:r>
            <a:r>
              <a:rPr lang="fr-FR" baseline="-25000" smtClean="0"/>
              <a:t>2</a:t>
            </a:r>
            <a:r>
              <a:rPr lang="fr-FR" smtClean="0"/>
              <a:t>)</a:t>
            </a:r>
            <a:r>
              <a:rPr lang="fr-FR" baseline="-25000"/>
              <a:t>2</a:t>
            </a:r>
            <a:r>
              <a:rPr lang="fr-FR" smtClean="0"/>
              <a:t>(H</a:t>
            </a:r>
            <a:r>
              <a:rPr lang="fr-FR" baseline="-25000" smtClean="0"/>
              <a:t>2</a:t>
            </a:r>
            <a:r>
              <a:rPr lang="fr-FR" smtClean="0"/>
              <a:t>O)</a:t>
            </a:r>
            <a:r>
              <a:rPr lang="fr-FR" baseline="-25000" smtClean="0"/>
              <a:t>2</a:t>
            </a:r>
            <a:r>
              <a:rPr lang="fr-FR" smtClean="0"/>
              <a:t>]</a:t>
            </a:r>
            <a:r>
              <a:rPr lang="fr-FR" baseline="30000" smtClean="0"/>
              <a:t>2+</a:t>
            </a:r>
          </a:p>
          <a:p>
            <a:endParaRPr lang="fr-FR"/>
          </a:p>
          <a:p>
            <a:pPr algn="ctr"/>
            <a:r>
              <a:rPr lang="fr-FR" smtClean="0"/>
              <a:t>ou encore [Cu(en)</a:t>
            </a:r>
            <a:r>
              <a:rPr lang="fr-FR" baseline="-25000" smtClean="0"/>
              <a:t>2</a:t>
            </a:r>
            <a:r>
              <a:rPr lang="fr-FR" smtClean="0"/>
              <a:t>(H</a:t>
            </a:r>
            <a:r>
              <a:rPr lang="fr-FR" baseline="-25000" smtClean="0"/>
              <a:t>2</a:t>
            </a:r>
            <a:r>
              <a:rPr lang="fr-FR" smtClean="0"/>
              <a:t>O)</a:t>
            </a:r>
            <a:r>
              <a:rPr lang="fr-FR" baseline="-25000" smtClean="0"/>
              <a:t>2</a:t>
            </a:r>
            <a:r>
              <a:rPr lang="fr-FR" smtClean="0"/>
              <a:t>]</a:t>
            </a:r>
            <a:r>
              <a:rPr lang="fr-FR" baseline="30000" smtClean="0"/>
              <a:t>2</a:t>
            </a:r>
            <a:r>
              <a:rPr lang="fr-FR" baseline="30000"/>
              <a:t>+</a:t>
            </a:r>
            <a:endParaRPr lang="fr-FR"/>
          </a:p>
          <a:p>
            <a:endParaRPr lang="fr-F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5772"/>
            <a:ext cx="10001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508104" y="64533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Youtube, </a:t>
            </a:r>
            <a:r>
              <a:rPr lang="fr-FR">
                <a:hlinkClick r:id="rId4"/>
              </a:rPr>
              <a:t>Hegelrast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95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B9C0015-E24A-4E28-874B-4B450366521E}"/>
              </a:ext>
            </a:extLst>
          </p:cNvPr>
          <p:cNvSpPr/>
          <p:nvPr/>
        </p:nvSpPr>
        <p:spPr>
          <a:xfrm>
            <a:off x="1835696" y="5085184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cis-</a:t>
            </a:r>
            <a:r>
              <a:rPr lang="fr-FR" dirty="0" err="1"/>
              <a:t>diaminedichloroplatine</a:t>
            </a:r>
            <a:r>
              <a:rPr lang="fr-FR" dirty="0"/>
              <a:t>(II)</a:t>
            </a:r>
          </a:p>
          <a:p>
            <a:r>
              <a:rPr lang="fr-FR" dirty="0"/>
              <a:t>traitements contre le cancer (poumons, ovaires, </a:t>
            </a:r>
            <a:r>
              <a:rPr lang="fr-FR" dirty="0" err="1"/>
              <a:t>testitcules</a:t>
            </a:r>
            <a:r>
              <a:rPr lang="fr-FR" dirty="0"/>
              <a:t>…)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D7AC284-934B-4BA4-9D2E-37AE46442D31}"/>
              </a:ext>
            </a:extLst>
          </p:cNvPr>
          <p:cNvSpPr txBox="1"/>
          <p:nvPr/>
        </p:nvSpPr>
        <p:spPr>
          <a:xfrm>
            <a:off x="3635896" y="441695"/>
            <a:ext cx="2520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Médecine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 descr="Une image contenant bouteille, intérieur, assis, table&#10;&#10;Description générée automatiquement">
            <a:extLst>
              <a:ext uri="{FF2B5EF4-FFF2-40B4-BE49-F238E27FC236}">
                <a16:creationId xmlns:a16="http://schemas.microsoft.com/office/drawing/2014/main" xmlns="" id="{05FFD2BE-A633-4685-A93D-2D7732FDA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33409"/>
            <a:ext cx="3149762" cy="3283119"/>
          </a:xfrm>
          <a:prstGeom prst="rect">
            <a:avLst/>
          </a:prstGeom>
        </p:spPr>
      </p:pic>
      <p:pic>
        <p:nvPicPr>
          <p:cNvPr id="14" name="Image 13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xmlns="" id="{66EDED42-D46C-4823-96FB-76E3C3E17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11063"/>
            <a:ext cx="2714784" cy="30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59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Wilkinson's cataly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083286"/>
            <a:ext cx="2960571" cy="13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635896" y="69269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/>
              <a:t>Catalyse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55776" y="416222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Catalyseur de Wilkinson (hydrogénation des alcènes en alcanes, PN 1973)</a:t>
            </a:r>
          </a:p>
        </p:txBody>
      </p:sp>
    </p:spTree>
    <p:extLst>
      <p:ext uri="{BB962C8B-B14F-4D97-AF65-F5344CB8AC3E}">
        <p14:creationId xmlns:p14="http://schemas.microsoft.com/office/powerpoint/2010/main" val="178282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upload.wikimedia.org/wikipedia/commons/thumb/b/be/Heme_b.svg/373px-Heme_b.svg.png">
            <a:extLst>
              <a:ext uri="{FF2B5EF4-FFF2-40B4-BE49-F238E27FC236}">
                <a16:creationId xmlns:a16="http://schemas.microsoft.com/office/drawing/2014/main" xmlns="" id="{119B7299-5985-4031-BBAB-0738A160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2664296" cy="29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C1053AD-3C37-4ECF-83B9-F6EE822F4F47}"/>
              </a:ext>
            </a:extLst>
          </p:cNvPr>
          <p:cNvSpPr txBox="1"/>
          <p:nvPr/>
        </p:nvSpPr>
        <p:spPr>
          <a:xfrm>
            <a:off x="3779912" y="453045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Biologie</a:t>
            </a:r>
          </a:p>
          <a:p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A777BF4-8192-4ECE-A010-2EC6B9A473AF}"/>
              </a:ext>
            </a:extLst>
          </p:cNvPr>
          <p:cNvSpPr txBox="1"/>
          <p:nvPr/>
        </p:nvSpPr>
        <p:spPr>
          <a:xfrm>
            <a:off x="5364088" y="2348880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Hémoglobine (hème b), complexe de fer II. </a:t>
            </a:r>
            <a:r>
              <a:rPr lang="fr-FR" i="1" dirty="0"/>
              <a:t>Le dioxygène se lie perpendiculairement au plan représenté.</a:t>
            </a:r>
          </a:p>
        </p:txBody>
      </p:sp>
    </p:spTree>
    <p:extLst>
      <p:ext uri="{BB962C8B-B14F-4D97-AF65-F5344CB8AC3E}">
        <p14:creationId xmlns:p14="http://schemas.microsoft.com/office/powerpoint/2010/main" val="1224114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C10A91B6-F7D6-4B55-92EB-1313CB152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6" t="8254" r="18462"/>
          <a:stretch/>
        </p:blipFill>
        <p:spPr>
          <a:xfrm>
            <a:off x="971600" y="840282"/>
            <a:ext cx="1394804" cy="244119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4A7F181-A39E-4CE4-A4EB-A730CDBC3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4001" r="20651" b="5196"/>
          <a:stretch/>
        </p:blipFill>
        <p:spPr>
          <a:xfrm>
            <a:off x="2987825" y="840282"/>
            <a:ext cx="1394804" cy="23958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3B7B9FF-73C6-4E35-8026-A7CE6D5CC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373" y="840282"/>
            <a:ext cx="1423871" cy="239585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182F18A-B315-4234-8330-189DB8840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901" y="828973"/>
            <a:ext cx="1394805" cy="240716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7CED84C-9805-4C3C-9B07-870AE9089D3D}"/>
              </a:ext>
            </a:extLst>
          </p:cNvPr>
          <p:cNvSpPr txBox="1"/>
          <p:nvPr/>
        </p:nvSpPr>
        <p:spPr>
          <a:xfrm>
            <a:off x="4156609" y="6519446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</a:t>
            </a:r>
            <a:r>
              <a:rPr lang="fr-FR" sz="1600" u="sng" dirty="0">
                <a:hlinkClick r:id="rId6"/>
              </a:rPr>
              <a:t>https://www.youtube.com/watch?v=yP1_cJUUvfA</a:t>
            </a:r>
            <a:endParaRPr lang="fr-FR" sz="1600" dirty="0"/>
          </a:p>
        </p:txBody>
      </p:sp>
      <p:pic>
        <p:nvPicPr>
          <p:cNvPr id="8" name="Image 7" descr="Une image contenant table, blanc, assis, alimentation&#10;&#10;Description générée automatiquement">
            <a:extLst>
              <a:ext uri="{FF2B5EF4-FFF2-40B4-BE49-F238E27FC236}">
                <a16:creationId xmlns:a16="http://schemas.microsoft.com/office/drawing/2014/main" xmlns="" id="{7F48D8C2-45BC-46AE-B32F-FC4AA16F7F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924" r="-1780" b="28677"/>
          <a:stretch/>
        </p:blipFill>
        <p:spPr>
          <a:xfrm>
            <a:off x="1057686" y="3411782"/>
            <a:ext cx="3324943" cy="2932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10078583-95EB-4730-99FE-3ACBB62A10F5}"/>
                  </a:ext>
                </a:extLst>
              </p:cNvPr>
              <p:cNvSpPr/>
              <p:nvPr/>
            </p:nvSpPr>
            <p:spPr>
              <a:xfrm>
                <a:off x="3985081" y="266489"/>
                <a:ext cx="1104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i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Cu</m:t>
                      </m:r>
                      <m:r>
                        <a:rPr lang="fr-FR" b="0" i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b="0" i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sSub>
                        <m:sSubPr>
                          <m:ctrlPr>
                            <a:rPr lang="fr-FR" b="0" i="1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b="0" i="0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FR" b="0" i="0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fr-FR" b="0" i="0" dirty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0078583-95EB-4730-99FE-3ACBB62A1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81" y="266489"/>
                <a:ext cx="110472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C097D521-05D3-4906-9916-7603E54C783C}"/>
                  </a:ext>
                </a:extLst>
              </p:cNvPr>
              <p:cNvSpPr/>
              <p:nvPr/>
            </p:nvSpPr>
            <p:spPr>
              <a:xfrm>
                <a:off x="5887924" y="210499"/>
                <a:ext cx="171104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Cu</m:t>
                              </m:r>
                              <m:sSub>
                                <m:sSubPr>
                                  <m:ctrlPr>
                                    <a:rPr lang="fr-FR" b="0" i="1" dirty="0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fr-FR" b="0" i="1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b="0" i="0" dirty="0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sSub>
                                        <m:sSubPr>
                                          <m:ctrlPr>
                                            <a:rPr lang="fr-FR" b="0" i="1" dirty="0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b="0" i="0" dirty="0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fr-FR" b="0" i="0" dirty="0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fr-FR" b="0" i="0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b="0" i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b="0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fr-FR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97D521-05D3-4906-9916-7603E54C7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924" y="210499"/>
                <a:ext cx="171104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xmlns="" id="{171D6E02-345E-48CA-A312-8CE2E18B4F21}"/>
              </a:ext>
            </a:extLst>
          </p:cNvPr>
          <p:cNvCxnSpPr/>
          <p:nvPr/>
        </p:nvCxnSpPr>
        <p:spPr>
          <a:xfrm flipH="1">
            <a:off x="5652120" y="529295"/>
            <a:ext cx="533124" cy="5954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E0036C84-A998-4FE1-AAFE-D5B5D4E49B04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743447" y="579831"/>
            <a:ext cx="683603" cy="75797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xmlns="" id="{98DC8481-A48B-4876-A5D5-F267BABADE5F}"/>
              </a:ext>
            </a:extLst>
          </p:cNvPr>
          <p:cNvCxnSpPr/>
          <p:nvPr/>
        </p:nvCxnSpPr>
        <p:spPr>
          <a:xfrm flipH="1">
            <a:off x="3683866" y="630623"/>
            <a:ext cx="533124" cy="595449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xmlns="" id="{00ED1200-4372-4EC9-8A0F-3C9FF1CAF082}"/>
              </a:ext>
            </a:extLst>
          </p:cNvPr>
          <p:cNvCxnSpPr>
            <a:cxnSpLocks/>
          </p:cNvCxnSpPr>
          <p:nvPr/>
        </p:nvCxnSpPr>
        <p:spPr>
          <a:xfrm>
            <a:off x="4816647" y="681159"/>
            <a:ext cx="642149" cy="757972"/>
          </a:xfrm>
          <a:prstGeom prst="straightConnector1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626A5CB7-8CD8-4113-811D-F80B353EB55E}"/>
                  </a:ext>
                </a:extLst>
              </p:cNvPr>
              <p:cNvSpPr/>
              <p:nvPr/>
            </p:nvSpPr>
            <p:spPr>
              <a:xfrm>
                <a:off x="4553357" y="4693125"/>
                <a:ext cx="2438745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Cu</m:t>
                      </m:r>
                      <m:sSub>
                        <m:sSubPr>
                          <m:ctrlPr>
                            <a:rPr lang="fr-FR" sz="2000" i="1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fr-FR" sz="2000" i="1" dirty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2000" i="0" dirty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sSub>
                                <m:sSubPr>
                                  <m:ctrlPr>
                                    <a:rPr lang="fr-FR" sz="2000" i="1" dirty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i="0" dirty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2000" i="0" dirty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000" i="0" dirty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FR" sz="20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fr-FR" sz="20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sSub>
                        <m:sSubPr>
                          <m:ctrlPr>
                            <a:rPr lang="fr-FR" sz="20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fr-FR" sz="2000" b="0" i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fr-FR" sz="20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0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2000" b="0" i="0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sz="20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fr-FR" sz="20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26A5CB7-8CD8-4113-811D-F80B353EB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357" y="4693125"/>
                <a:ext cx="2438745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33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éterminer la couleur d'une substance inconnue - TS - Méthod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9" name="Picture 5" descr="Déterminer la couleur d'une substance inconnue - TS - Méthod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19" y="4365989"/>
            <a:ext cx="3732946" cy="212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B40AC7E-57FD-49D6-A8F9-3174BAA84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233" y="476672"/>
            <a:ext cx="6197919" cy="393085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E924DA8-A775-464E-85FB-38D4CA785776}"/>
              </a:ext>
            </a:extLst>
          </p:cNvPr>
          <p:cNvSpPr txBox="1"/>
          <p:nvPr/>
        </p:nvSpPr>
        <p:spPr>
          <a:xfrm>
            <a:off x="6156176" y="6451280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Source : spcl.ac-montpellier.fr</a:t>
            </a:r>
          </a:p>
        </p:txBody>
      </p:sp>
    </p:spTree>
    <p:extLst>
      <p:ext uri="{BB962C8B-B14F-4D97-AF65-F5344CB8AC3E}">
        <p14:creationId xmlns:p14="http://schemas.microsoft.com/office/powerpoint/2010/main" val="24738660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267</Words>
  <Application>Microsoft Office PowerPoint</Application>
  <PresentationFormat>Affichage à l'écran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36</cp:revision>
  <dcterms:created xsi:type="dcterms:W3CDTF">2020-04-28T20:00:57Z</dcterms:created>
  <dcterms:modified xsi:type="dcterms:W3CDTF">2020-06-17T15:44:04Z</dcterms:modified>
</cp:coreProperties>
</file>