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308" r:id="rId4"/>
    <p:sldId id="314" r:id="rId5"/>
    <p:sldId id="312" r:id="rId6"/>
    <p:sldId id="317" r:id="rId7"/>
    <p:sldId id="318" r:id="rId8"/>
    <p:sldId id="311" r:id="rId9"/>
    <p:sldId id="316" r:id="rId10"/>
    <p:sldId id="315" r:id="rId11"/>
    <p:sldId id="257" r:id="rId12"/>
    <p:sldId id="258" r:id="rId13"/>
    <p:sldId id="304" r:id="rId14"/>
    <p:sldId id="306" r:id="rId15"/>
    <p:sldId id="302" r:id="rId16"/>
    <p:sldId id="307" r:id="rId17"/>
    <p:sldId id="322" r:id="rId18"/>
    <p:sldId id="319" r:id="rId19"/>
    <p:sldId id="323" r:id="rId20"/>
    <p:sldId id="324" r:id="rId21"/>
    <p:sldId id="269" r:id="rId22"/>
    <p:sldId id="270" r:id="rId23"/>
    <p:sldId id="325" r:id="rId24"/>
    <p:sldId id="292" r:id="rId25"/>
    <p:sldId id="326" r:id="rId26"/>
    <p:sldId id="296" r:id="rId27"/>
    <p:sldId id="297" r:id="rId28"/>
    <p:sldId id="259" r:id="rId29"/>
    <p:sldId id="264" r:id="rId30"/>
    <p:sldId id="300" r:id="rId31"/>
    <p:sldId id="291" r:id="rId32"/>
    <p:sldId id="321" r:id="rId33"/>
    <p:sldId id="267" r:id="rId34"/>
    <p:sldId id="271" r:id="rId35"/>
    <p:sldId id="273" r:id="rId36"/>
    <p:sldId id="272" r:id="rId37"/>
    <p:sldId id="274" r:id="rId38"/>
    <p:sldId id="275" r:id="rId39"/>
    <p:sldId id="290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4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70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69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3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9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4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50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6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F26A-245C-4846-A3BF-E9C09C08A391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0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5816" y="63744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Produits de synthèse organique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2195827" cy="21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34" y="1844824"/>
            <a:ext cx="1362422" cy="18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rôme vanille Vahiné 200ml sur franprix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rôme vanille Vahiné 200ml sur franprix.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23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49" y="30510"/>
            <a:ext cx="5496619" cy="32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8" y="3356992"/>
            <a:ext cx="5722740" cy="33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C2428997-8087-40FB-9FA6-B7552F68FDFE}"/>
              </a:ext>
            </a:extLst>
          </p:cNvPr>
          <p:cNvSpPr/>
          <p:nvPr/>
        </p:nvSpPr>
        <p:spPr>
          <a:xfrm>
            <a:off x="2411760" y="116632"/>
            <a:ext cx="475121" cy="28848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C2428997-8087-40FB-9FA6-B7552F68FDFE}"/>
              </a:ext>
            </a:extLst>
          </p:cNvPr>
          <p:cNvSpPr/>
          <p:nvPr/>
        </p:nvSpPr>
        <p:spPr>
          <a:xfrm>
            <a:off x="4283968" y="3379872"/>
            <a:ext cx="375450" cy="28848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C2428997-8087-40FB-9FA6-B7552F68FDFE}"/>
              </a:ext>
            </a:extLst>
          </p:cNvPr>
          <p:cNvSpPr/>
          <p:nvPr/>
        </p:nvSpPr>
        <p:spPr>
          <a:xfrm>
            <a:off x="5301972" y="3610892"/>
            <a:ext cx="288032" cy="28848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49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choses que vous ignorez (peut-être) sur la van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82" y="202295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1" y="43191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fleur de vanille</a:t>
            </a:r>
          </a:p>
          <a:p>
            <a:endParaRPr lang="fr-FR"/>
          </a:p>
        </p:txBody>
      </p:sp>
      <p:pic>
        <p:nvPicPr>
          <p:cNvPr id="2054" name="Picture 6" descr="https://upload.wikimedia.org/wikipedia/commons/thumb/4/40/Vanilla_planifolia_1.jpg/220px-Vanilla_planifoli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46120"/>
            <a:ext cx="1944216" cy="1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0443" y="48020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gousse de vanille verte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983"/>
            <a:ext cx="2234580" cy="16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25" y="43185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séchage:</a:t>
            </a:r>
          </a:p>
          <a:p>
            <a:endParaRPr lang="fr-FR"/>
          </a:p>
        </p:txBody>
      </p:sp>
      <p:sp>
        <p:nvSpPr>
          <p:cNvPr id="5" name="AutoShape 12" descr="Gousse de Vanille de Madagascar ⭐ 10 Délicieuses Gouss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1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64287" y="4641686"/>
            <a:ext cx="178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gousse de vanille (Bourbon)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3779912" y="4046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Vanille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anillin2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44323"/>
            <a:ext cx="2688933" cy="29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95735" y="4581128"/>
            <a:ext cx="388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vanilline (arôme de vanille)</a:t>
            </a:r>
          </a:p>
          <a:p>
            <a:pPr algn="ctr"/>
            <a:r>
              <a:rPr lang="fr-FR" smtClean="0"/>
              <a:t>4-hydroxy-3-méthoxybenzaldéhyde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3347864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Vanilline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4C4BC46-7BA8-4E08-A3F1-E691E00F4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048672" cy="5130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621DF7-594A-4BFE-A39B-AB83A67436B3}"/>
              </a:ext>
            </a:extLst>
          </p:cNvPr>
          <p:cNvSpPr/>
          <p:nvPr/>
        </p:nvSpPr>
        <p:spPr>
          <a:xfrm>
            <a:off x="1547664" y="2931296"/>
            <a:ext cx="2808310" cy="267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901C57-9751-4764-B688-FA70055CC66A}"/>
              </a:ext>
            </a:extLst>
          </p:cNvPr>
          <p:cNvSpPr/>
          <p:nvPr/>
        </p:nvSpPr>
        <p:spPr>
          <a:xfrm>
            <a:off x="1115614" y="476672"/>
            <a:ext cx="2808310" cy="267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7EBBBDD-A0F4-4586-BDA5-BC8680CA9C03}"/>
              </a:ext>
            </a:extLst>
          </p:cNvPr>
          <p:cNvSpPr txBox="1"/>
          <p:nvPr/>
        </p:nvSpPr>
        <p:spPr>
          <a:xfrm>
            <a:off x="2699788" y="3663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Bain eau glace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35F0FD7-A7B3-4BD4-A615-87D3ADC4F5D1}"/>
              </a:ext>
            </a:extLst>
          </p:cNvPr>
          <p:cNvSpPr txBox="1"/>
          <p:nvPr/>
        </p:nvSpPr>
        <p:spPr>
          <a:xfrm>
            <a:off x="1943604" y="164118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Ampoule de coulée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C9C77C4-AC3B-4D61-A9C8-A4B4FDF8DA5D}"/>
              </a:ext>
            </a:extLst>
          </p:cNvPr>
          <p:cNvSpPr txBox="1"/>
          <p:nvPr/>
        </p:nvSpPr>
        <p:spPr>
          <a:xfrm>
            <a:off x="1808070" y="1999653"/>
            <a:ext cx="233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chlorhydrique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DB2FA5-9319-48CB-81F3-ECDE2562880D}"/>
              </a:ext>
            </a:extLst>
          </p:cNvPr>
          <p:cNvSpPr/>
          <p:nvPr/>
        </p:nvSpPr>
        <p:spPr>
          <a:xfrm>
            <a:off x="1907708" y="65098"/>
            <a:ext cx="3528388" cy="267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3C4BC2-4332-45B6-BEDD-8F2105D20E69}"/>
              </a:ext>
            </a:extLst>
          </p:cNvPr>
          <p:cNvSpPr/>
          <p:nvPr/>
        </p:nvSpPr>
        <p:spPr>
          <a:xfrm>
            <a:off x="4612195" y="2078684"/>
            <a:ext cx="927716" cy="85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DD2057F-1E94-40CC-99C7-9DE71F6BEBDB}"/>
                  </a:ext>
                </a:extLst>
              </p:cNvPr>
              <p:cNvSpPr/>
              <p:nvPr/>
            </p:nvSpPr>
            <p:spPr>
              <a:xfrm>
                <a:off x="1947346" y="2231930"/>
                <a:ext cx="2804671" cy="1380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u="sng" dirty="0">
                    <a:solidFill>
                      <a:schemeClr val="tx1"/>
                    </a:solidFill>
                  </a:rPr>
                  <a:t>Mélange réactionnel : </a:t>
                </a:r>
              </a:p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4 g de vanilline</a:t>
                </a:r>
              </a:p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+30 </a:t>
                </a:r>
                <a:r>
                  <a:rPr lang="fr-FR" dirty="0" err="1">
                    <a:solidFill>
                      <a:schemeClr val="tx1"/>
                    </a:solidFill>
                  </a:rPr>
                  <a:t>mL</a:t>
                </a:r>
                <a:r>
                  <a:rPr lang="fr-FR" dirty="0">
                    <a:solidFill>
                      <a:schemeClr val="tx1"/>
                    </a:solidFill>
                  </a:rPr>
                  <a:t> Soude à 1mol/L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0" i="0" dirty="0" smtClean="0">
                          <a:solidFill>
                            <a:schemeClr val="tx1"/>
                          </a:solidFill>
                        </a:rPr>
                        <m:t>+ 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0,8 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da-DK" dirty="0">
                          <a:solidFill>
                            <a:schemeClr val="tx1"/>
                          </a:solidFill>
                        </a:rPr>
                        <m:t>NaB</m:t>
                      </m:r>
                      <m:sSub>
                        <m:sSubPr>
                          <m:ctrlPr>
                            <a:rPr lang="fr-FR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a-DK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D2057F-1E94-40CC-99C7-9DE71F6BE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46" y="2231930"/>
                <a:ext cx="2804671" cy="1380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63405E6-585D-420A-9401-97971A4FDE13}"/>
              </a:ext>
            </a:extLst>
          </p:cNvPr>
          <p:cNvSpPr txBox="1"/>
          <p:nvPr/>
        </p:nvSpPr>
        <p:spPr>
          <a:xfrm>
            <a:off x="2079684" y="4385209"/>
            <a:ext cx="26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Agitateur magnétique </a:t>
            </a:r>
          </a:p>
        </p:txBody>
      </p:sp>
    </p:spTree>
    <p:extLst>
      <p:ext uri="{BB962C8B-B14F-4D97-AF65-F5344CB8AC3E}">
        <p14:creationId xmlns:p14="http://schemas.microsoft.com/office/powerpoint/2010/main" val="60091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4C4BC46-7BA8-4E08-A3F1-E691E00F4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8029"/>
            <a:ext cx="6048672" cy="5130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621DF7-594A-4BFE-A39B-AB83A67436B3}"/>
              </a:ext>
            </a:extLst>
          </p:cNvPr>
          <p:cNvSpPr/>
          <p:nvPr/>
        </p:nvSpPr>
        <p:spPr>
          <a:xfrm>
            <a:off x="1691682" y="3201344"/>
            <a:ext cx="2808310" cy="267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901C57-9751-4764-B688-FA70055CC66A}"/>
              </a:ext>
            </a:extLst>
          </p:cNvPr>
          <p:cNvSpPr/>
          <p:nvPr/>
        </p:nvSpPr>
        <p:spPr>
          <a:xfrm>
            <a:off x="1115614" y="218029"/>
            <a:ext cx="2808310" cy="267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7EBBBDD-A0F4-4586-BDA5-BC8680CA9C03}"/>
              </a:ext>
            </a:extLst>
          </p:cNvPr>
          <p:cNvSpPr txBox="1"/>
          <p:nvPr/>
        </p:nvSpPr>
        <p:spPr>
          <a:xfrm>
            <a:off x="2699788" y="34043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Bain eau glace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35F0FD7-A7B3-4BD4-A615-87D3ADC4F5D1}"/>
              </a:ext>
            </a:extLst>
          </p:cNvPr>
          <p:cNvSpPr txBox="1"/>
          <p:nvPr/>
        </p:nvSpPr>
        <p:spPr>
          <a:xfrm>
            <a:off x="1943604" y="13825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Ampoule de coulée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4DD2057F-1E94-40CC-99C7-9DE71F6BEBDB}"/>
                  </a:ext>
                </a:extLst>
              </p:cNvPr>
              <p:cNvSpPr/>
              <p:nvPr/>
            </p:nvSpPr>
            <p:spPr>
              <a:xfrm>
                <a:off x="1947346" y="2129625"/>
                <a:ext cx="2804671" cy="1380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u="sng" dirty="0">
                    <a:solidFill>
                      <a:schemeClr val="tx1"/>
                    </a:solidFill>
                  </a:rPr>
                  <a:t>Mélange réactionnel : </a:t>
                </a: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4 g de vanilline</a:t>
                </a: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+ Soude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600" b="0" i="0" dirty="0" smtClean="0">
                          <a:solidFill>
                            <a:schemeClr val="tx1"/>
                          </a:solidFill>
                        </a:rPr>
                        <m:t>+ 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0,8 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da-DK" sz="1600" dirty="0">
                          <a:solidFill>
                            <a:schemeClr val="tx1"/>
                          </a:solidFill>
                        </a:rPr>
                        <m:t>NaB</m:t>
                      </m:r>
                      <m:sSub>
                        <m:sSubPr>
                          <m:ctrlPr>
                            <a:rPr lang="fr-FR" sz="1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a-DK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fr-FR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D2057F-1E94-40CC-99C7-9DE71F6BE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46" y="2129625"/>
                <a:ext cx="2804671" cy="1380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63405E6-585D-420A-9401-97971A4FDE13}"/>
              </a:ext>
            </a:extLst>
          </p:cNvPr>
          <p:cNvSpPr txBox="1"/>
          <p:nvPr/>
        </p:nvSpPr>
        <p:spPr>
          <a:xfrm>
            <a:off x="2079684" y="4126566"/>
            <a:ext cx="26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Agitateur magnétique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C9C77C4-AC3B-4D61-A9C8-A4B4FDF8DA5D}"/>
              </a:ext>
            </a:extLst>
          </p:cNvPr>
          <p:cNvSpPr txBox="1"/>
          <p:nvPr/>
        </p:nvSpPr>
        <p:spPr>
          <a:xfrm>
            <a:off x="1808070" y="1741010"/>
            <a:ext cx="233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Acide chlorhydrique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15103C09-5110-4D52-ACD6-ED56A476CD42}"/>
                  </a:ext>
                </a:extLst>
              </p:cNvPr>
              <p:cNvSpPr txBox="1"/>
              <p:nvPr/>
            </p:nvSpPr>
            <p:spPr>
              <a:xfrm>
                <a:off x="2375752" y="5903397"/>
                <a:ext cx="5544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Ajout d’acide chlorhydrique jusqu’à pH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r-FR" sz="2000" dirty="0"/>
                  <a:t>1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5103C09-5110-4D52-ACD6-ED56A476C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2" y="5903397"/>
                <a:ext cx="5544616" cy="400110"/>
              </a:xfrm>
              <a:prstGeom prst="rect">
                <a:avLst/>
              </a:prstGeom>
              <a:blipFill>
                <a:blip r:embed="rId4"/>
                <a:stretch>
                  <a:fillRect l="-1210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6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227C1012-B3AF-4BF0-99DF-C8E7DB974C73}"/>
              </a:ext>
            </a:extLst>
          </p:cNvPr>
          <p:cNvGrpSpPr/>
          <p:nvPr/>
        </p:nvGrpSpPr>
        <p:grpSpPr>
          <a:xfrm>
            <a:off x="553102" y="1352572"/>
            <a:ext cx="5004048" cy="3753036"/>
            <a:chOff x="2154425" y="1552482"/>
            <a:chExt cx="5004048" cy="3753036"/>
          </a:xfrm>
        </p:grpSpPr>
        <p:pic>
          <p:nvPicPr>
            <p:cNvPr id="3" name="Image 2" descr="Une image contenant intérieur, table, orange, bouteille&#10;&#10;Description générée automatiquement">
              <a:extLst>
                <a:ext uri="{FF2B5EF4-FFF2-40B4-BE49-F238E27FC236}">
                  <a16:creationId xmlns:a16="http://schemas.microsoft.com/office/drawing/2014/main" xmlns="" id="{3F6C0885-F5CF-4B40-9631-8009AEB8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425" y="1552482"/>
              <a:ext cx="5004048" cy="3753036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2374E021-EA95-473A-876D-D31488E039B7}"/>
                </a:ext>
              </a:extLst>
            </p:cNvPr>
            <p:cNvSpPr txBox="1"/>
            <p:nvPr/>
          </p:nvSpPr>
          <p:spPr>
            <a:xfrm>
              <a:off x="4106313" y="30596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631A6CF2-891D-400D-B999-1544DF636FE1}"/>
                </a:ext>
              </a:extLst>
            </p:cNvPr>
            <p:cNvSpPr txBox="1"/>
            <p:nvPr/>
          </p:nvSpPr>
          <p:spPr>
            <a:xfrm>
              <a:off x="4856655" y="30596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A97E2EF6-4C9F-40EC-A03A-0F915F6ED9A1}"/>
                </a:ext>
              </a:extLst>
            </p:cNvPr>
            <p:cNvSpPr txBox="1"/>
            <p:nvPr/>
          </p:nvSpPr>
          <p:spPr>
            <a:xfrm>
              <a:off x="5606997" y="30596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1F879034-148F-47EC-A637-3C7E2C1C3E59}"/>
                </a:ext>
              </a:extLst>
            </p:cNvPr>
            <p:cNvSpPr txBox="1"/>
            <p:nvPr/>
          </p:nvSpPr>
          <p:spPr>
            <a:xfrm>
              <a:off x="6357339" y="30596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pic>
        <p:nvPicPr>
          <p:cNvPr id="1026" name="Picture 2" descr="Éthanol (C2H6O, EtOH) | Fisher Scientific">
            <a:extLst>
              <a:ext uri="{FF2B5EF4-FFF2-40B4-BE49-F238E27FC236}">
                <a16:creationId xmlns:a16="http://schemas.microsoft.com/office/drawing/2014/main" xmlns="" id="{7BA40CBF-18B7-4A12-B285-73E3BE84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32" y="969641"/>
            <a:ext cx="1579194" cy="15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Ethanal&quot;">
            <a:extLst>
              <a:ext uri="{FF2B5EF4-FFF2-40B4-BE49-F238E27FC236}">
                <a16:creationId xmlns:a16="http://schemas.microsoft.com/office/drawing/2014/main" xmlns="" id="{D90F1DCC-6738-401A-A5E5-A70F3ED7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48" y="2329848"/>
            <a:ext cx="1226501" cy="9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Propanone&quot;">
            <a:extLst>
              <a:ext uri="{FF2B5EF4-FFF2-40B4-BE49-F238E27FC236}">
                <a16:creationId xmlns:a16="http://schemas.microsoft.com/office/drawing/2014/main" xmlns="" id="{0D87D04F-E99D-49BB-B418-9D893EEE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48" y="3429000"/>
            <a:ext cx="1461843" cy="9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FBD1568-3DA4-4186-B427-69037445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41" y="4409516"/>
            <a:ext cx="1171401" cy="100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FA82ECE-7942-48C5-ACF7-DD08B5E908A7}"/>
              </a:ext>
            </a:extLst>
          </p:cNvPr>
          <p:cNvSpPr txBox="1"/>
          <p:nvPr/>
        </p:nvSpPr>
        <p:spPr>
          <a:xfrm>
            <a:off x="6084168" y="155918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3DA61F6-A051-46D5-8742-27780E5E9BA4}"/>
              </a:ext>
            </a:extLst>
          </p:cNvPr>
          <p:cNvSpPr txBox="1"/>
          <p:nvPr/>
        </p:nvSpPr>
        <p:spPr>
          <a:xfrm>
            <a:off x="6102115" y="277080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A4F526E-E16F-4369-81E2-237D86166735}"/>
              </a:ext>
            </a:extLst>
          </p:cNvPr>
          <p:cNvSpPr txBox="1"/>
          <p:nvPr/>
        </p:nvSpPr>
        <p:spPr>
          <a:xfrm>
            <a:off x="6102115" y="395318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ED5C082-5493-4960-8BA0-77A228C108D0}"/>
              </a:ext>
            </a:extLst>
          </p:cNvPr>
          <p:cNvSpPr txBox="1"/>
          <p:nvPr/>
        </p:nvSpPr>
        <p:spPr>
          <a:xfrm>
            <a:off x="6102115" y="493551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4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7C6E2E90-E95B-4A9D-9A79-1880B8484032}"/>
              </a:ext>
            </a:extLst>
          </p:cNvPr>
          <p:cNvSpPr/>
          <p:nvPr/>
        </p:nvSpPr>
        <p:spPr>
          <a:xfrm>
            <a:off x="7316959" y="2269927"/>
            <a:ext cx="880569" cy="949152"/>
          </a:xfrm>
          <a:prstGeom prst="ellipse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C2A1D494-88DB-4D2D-8543-E64D5917F8C7}"/>
              </a:ext>
            </a:extLst>
          </p:cNvPr>
          <p:cNvSpPr/>
          <p:nvPr/>
        </p:nvSpPr>
        <p:spPr>
          <a:xfrm>
            <a:off x="7283868" y="3300556"/>
            <a:ext cx="1171401" cy="1170540"/>
          </a:xfrm>
          <a:prstGeom prst="ellipse">
            <a:avLst/>
          </a:prstGeom>
          <a:solidFill>
            <a:srgbClr val="4F81BD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07C10A8-FC42-477B-8610-6FBC296A8DA8}"/>
              </a:ext>
            </a:extLst>
          </p:cNvPr>
          <p:cNvSpPr txBox="1"/>
          <p:nvPr/>
        </p:nvSpPr>
        <p:spPr>
          <a:xfrm>
            <a:off x="741249" y="2548835"/>
            <a:ext cx="200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 4 DNPH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19FBDEC-18DE-486A-A321-85B06CB844B6}"/>
              </a:ext>
            </a:extLst>
          </p:cNvPr>
          <p:cNvSpPr txBox="1"/>
          <p:nvPr/>
        </p:nvSpPr>
        <p:spPr>
          <a:xfrm>
            <a:off x="5076056" y="6405894"/>
            <a:ext cx="776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http://lj.physiquechimie.free.fr/</a:t>
            </a:r>
          </a:p>
        </p:txBody>
      </p:sp>
    </p:spTree>
    <p:extLst>
      <p:ext uri="{BB962C8B-B14F-4D97-AF65-F5344CB8AC3E}">
        <p14:creationId xmlns:p14="http://schemas.microsoft.com/office/powerpoint/2010/main" val="388371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477E24F-64CB-4FBE-99B1-C422C707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48680"/>
            <a:ext cx="2736304" cy="38222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4C7945C-5147-4BC3-AC02-359589297B94}"/>
              </a:ext>
            </a:extLst>
          </p:cNvPr>
          <p:cNvSpPr txBox="1"/>
          <p:nvPr/>
        </p:nvSpPr>
        <p:spPr>
          <a:xfrm>
            <a:off x="3275856" y="465313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/>
              <a:t>Test sur le produit obtenu</a:t>
            </a:r>
          </a:p>
          <a:p>
            <a:pPr marL="342900" indent="-342900">
              <a:buAutoNum type="alphaLcPeriod"/>
            </a:pPr>
            <a:r>
              <a:rPr lang="fr-FR" dirty="0"/>
              <a:t>Test sur le réactif : la vanilline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09EBE02-119A-45D4-BC60-E85F76A5A5CF}"/>
              </a:ext>
            </a:extLst>
          </p:cNvPr>
          <p:cNvSpPr txBox="1"/>
          <p:nvPr/>
        </p:nvSpPr>
        <p:spPr>
          <a:xfrm>
            <a:off x="6404958" y="64219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Belin Terminale S</a:t>
            </a:r>
          </a:p>
        </p:txBody>
      </p:sp>
    </p:spTree>
    <p:extLst>
      <p:ext uri="{BB962C8B-B14F-4D97-AF65-F5344CB8AC3E}">
        <p14:creationId xmlns:p14="http://schemas.microsoft.com/office/powerpoint/2010/main" val="257373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E7C0BA9-D598-407E-9073-14FDB0A8F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3348475"/>
            <a:ext cx="6158245" cy="3680925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B71009B2-852C-498F-8C27-C1B6150D76CD}"/>
              </a:ext>
            </a:extLst>
          </p:cNvPr>
          <p:cNvSpPr/>
          <p:nvPr/>
        </p:nvSpPr>
        <p:spPr>
          <a:xfrm rot="5400000">
            <a:off x="1383681" y="3818377"/>
            <a:ext cx="433650" cy="21392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xmlns="" id="{D9350EF5-9EAE-41B2-B84B-46B60985F720}"/>
                  </a:ext>
                </a:extLst>
              </p:cNvPr>
              <p:cNvSpPr txBox="1"/>
              <p:nvPr/>
            </p:nvSpPr>
            <p:spPr>
              <a:xfrm>
                <a:off x="1387679" y="4198778"/>
                <a:ext cx="1354869" cy="37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3442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9350EF5-9EAE-41B2-B84B-46B60985F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79" y="4198778"/>
                <a:ext cx="1354869" cy="370699"/>
              </a:xfrm>
              <a:prstGeom prst="rect">
                <a:avLst/>
              </a:prstGeom>
              <a:blipFill>
                <a:blip r:embed="rId3"/>
                <a:stretch>
                  <a:fillRect l="-4054"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30B2D84-9D55-4D54-BE11-6FBA1CADBE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r="-82"/>
          <a:stretch/>
        </p:blipFill>
        <p:spPr>
          <a:xfrm>
            <a:off x="-612576" y="0"/>
            <a:ext cx="7237561" cy="3537300"/>
          </a:xfrm>
          <a:prstGeom prst="rect">
            <a:avLst/>
          </a:prstGeom>
        </p:spPr>
      </p:pic>
      <p:pic>
        <p:nvPicPr>
          <p:cNvPr id="16" name="Picture 6" descr="Vanillin2.svg">
            <a:extLst>
              <a:ext uri="{FF2B5EF4-FFF2-40B4-BE49-F238E27FC236}">
                <a16:creationId xmlns:a16="http://schemas.microsoft.com/office/drawing/2014/main" xmlns="" id="{90C8AFA7-0FF6-4314-B2F4-A6EA2AB0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66" y="304862"/>
            <a:ext cx="2688933" cy="29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D68694EC-8470-431B-A93F-2AC3B9A58CC5}"/>
              </a:ext>
            </a:extLst>
          </p:cNvPr>
          <p:cNvSpPr/>
          <p:nvPr/>
        </p:nvSpPr>
        <p:spPr>
          <a:xfrm rot="1925386">
            <a:off x="6702272" y="534435"/>
            <a:ext cx="573512" cy="3158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07B2076B-71F3-4828-9F2F-A3CFD20BE58F}"/>
              </a:ext>
            </a:extLst>
          </p:cNvPr>
          <p:cNvSpPr/>
          <p:nvPr/>
        </p:nvSpPr>
        <p:spPr>
          <a:xfrm rot="5400000">
            <a:off x="3578437" y="707244"/>
            <a:ext cx="963898" cy="159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56FDAB6-A356-4975-967D-D4FF6E8541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37300"/>
            <a:ext cx="2688932" cy="3041855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75FEFB15-6680-4A0F-9504-2C2FC85BD12B}"/>
              </a:ext>
            </a:extLst>
          </p:cNvPr>
          <p:cNvSpPr/>
          <p:nvPr/>
        </p:nvSpPr>
        <p:spPr>
          <a:xfrm rot="8258896">
            <a:off x="7419899" y="3389148"/>
            <a:ext cx="697489" cy="64729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61EE68E0-C46E-4652-ACB8-5A4959A5DA92}"/>
                  </a:ext>
                </a:extLst>
              </p:cNvPr>
              <p:cNvSpPr txBox="1"/>
              <p:nvPr/>
            </p:nvSpPr>
            <p:spPr>
              <a:xfrm>
                <a:off x="3458373" y="1445484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1665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1EE68E0-C46E-4652-ACB8-5A4959A5D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73" y="1445484"/>
                <a:ext cx="1368152" cy="369332"/>
              </a:xfrm>
              <a:prstGeom prst="rect">
                <a:avLst/>
              </a:prstGeom>
              <a:blipFill>
                <a:blip r:embed="rId7"/>
                <a:stretch>
                  <a:fillRect l="-355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79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921875" cy="19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195736" y="62068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Equation bilan de la réaction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0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assis, blanc, télécommande&#10;&#10;Description générée automatiquement">
            <a:extLst>
              <a:ext uri="{FF2B5EF4-FFF2-40B4-BE49-F238E27FC236}">
                <a16:creationId xmlns:a16="http://schemas.microsoft.com/office/drawing/2014/main" xmlns="" id="{77BF6838-4F56-4AD2-BE55-99F7C6F38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61" y="3429000"/>
            <a:ext cx="1917133" cy="14930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EC0ADC7-C7DB-4030-A7A0-F3218DE53F44}"/>
              </a:ext>
            </a:extLst>
          </p:cNvPr>
          <p:cNvSpPr txBox="1"/>
          <p:nvPr/>
        </p:nvSpPr>
        <p:spPr>
          <a:xfrm>
            <a:off x="179512" y="3582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de l’ibuprofène</a:t>
            </a:r>
          </a:p>
        </p:txBody>
      </p:sp>
      <p:pic>
        <p:nvPicPr>
          <p:cNvPr id="11" name="Picture 6" descr="Image illustrative de l’article Ibuprofène">
            <a:extLst>
              <a:ext uri="{FF2B5EF4-FFF2-40B4-BE49-F238E27FC236}">
                <a16:creationId xmlns:a16="http://schemas.microsoft.com/office/drawing/2014/main" xmlns="" id="{508150F3-8038-4B62-A383-5589C86C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0291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E6491C45-BB18-4491-8EC9-166CE76B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3299826" cy="61576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D3940EA-99D5-44C9-BB35-13986C76F25E}"/>
              </a:ext>
            </a:extLst>
          </p:cNvPr>
          <p:cNvSpPr txBox="1"/>
          <p:nvPr/>
        </p:nvSpPr>
        <p:spPr>
          <a:xfrm>
            <a:off x="827584" y="6258190"/>
            <a:ext cx="632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</a:t>
            </a:r>
            <a:r>
              <a:rPr lang="fr-FR" sz="1400" dirty="0" err="1"/>
              <a:t>TermS</a:t>
            </a:r>
            <a:r>
              <a:rPr lang="fr-FR" sz="1400" dirty="0"/>
              <a:t>                                                        Site </a:t>
            </a:r>
            <a:r>
              <a:rPr lang="fr-FR" sz="1400" dirty="0" err="1"/>
              <a:t>ac</a:t>
            </a:r>
            <a:r>
              <a:rPr lang="fr-FR" sz="1400" dirty="0"/>
              <a:t>-</a:t>
            </a:r>
            <a:r>
              <a:rPr lang="fr-FR" sz="1400" dirty="0" err="1"/>
              <a:t>orlean</a:t>
            </a:r>
            <a:r>
              <a:rPr lang="fr-FR" sz="1400" dirty="0"/>
              <a:t>-tours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4FE6EB-5E47-437C-B48D-0AB2C992D6E8}"/>
              </a:ext>
            </a:extLst>
          </p:cNvPr>
          <p:cNvSpPr/>
          <p:nvPr/>
        </p:nvSpPr>
        <p:spPr>
          <a:xfrm>
            <a:off x="7020272" y="5445224"/>
            <a:ext cx="1584176" cy="712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9B3430-E518-4A75-9A99-D1CC3FD97111}"/>
              </a:ext>
            </a:extLst>
          </p:cNvPr>
          <p:cNvSpPr/>
          <p:nvPr/>
        </p:nvSpPr>
        <p:spPr>
          <a:xfrm>
            <a:off x="4599549" y="5089014"/>
            <a:ext cx="1584176" cy="712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9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978497" cy="30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4" y="44624"/>
            <a:ext cx="9055714" cy="27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1CB7B0-3C37-4C13-964E-D511B2A132FC}"/>
              </a:ext>
            </a:extLst>
          </p:cNvPr>
          <p:cNvSpPr/>
          <p:nvPr/>
        </p:nvSpPr>
        <p:spPr>
          <a:xfrm>
            <a:off x="4067944" y="2324006"/>
            <a:ext cx="129614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9D9503-B40F-421C-B9B7-A2A06E8DF513}"/>
              </a:ext>
            </a:extLst>
          </p:cNvPr>
          <p:cNvSpPr/>
          <p:nvPr/>
        </p:nvSpPr>
        <p:spPr>
          <a:xfrm>
            <a:off x="7721029" y="2107982"/>
            <a:ext cx="1296144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2ADB88-46F6-43EA-87E4-8C76D857D01F}"/>
              </a:ext>
            </a:extLst>
          </p:cNvPr>
          <p:cNvSpPr/>
          <p:nvPr/>
        </p:nvSpPr>
        <p:spPr>
          <a:xfrm>
            <a:off x="395536" y="1099870"/>
            <a:ext cx="1224136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2C59047-F469-4A73-AE04-85A4084C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96" y="3611248"/>
            <a:ext cx="6206864" cy="29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9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CA76F14-C125-46B3-9982-901B43A2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8760"/>
            <a:ext cx="5410478" cy="30608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381158B-824F-47EB-95A6-8B2ED31925CD}"/>
              </a:ext>
            </a:extLst>
          </p:cNvPr>
          <p:cNvSpPr txBox="1"/>
          <p:nvPr/>
        </p:nvSpPr>
        <p:spPr>
          <a:xfrm>
            <a:off x="5436096" y="63813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Nathan terminale S</a:t>
            </a:r>
          </a:p>
        </p:txBody>
      </p:sp>
    </p:spTree>
    <p:extLst>
      <p:ext uri="{BB962C8B-B14F-4D97-AF65-F5344CB8AC3E}">
        <p14:creationId xmlns:p14="http://schemas.microsoft.com/office/powerpoint/2010/main" val="29742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D4A821C-28D2-4AC3-805E-1DA897C0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1444061"/>
          </a:xfrm>
          <a:prstGeom prst="rect">
            <a:avLst/>
          </a:prstGeom>
        </p:spPr>
      </p:pic>
      <p:pic>
        <p:nvPicPr>
          <p:cNvPr id="15" name="Image 14" descr="Une image contenant photo, tenant, homme, lit&#10;&#10;Description générée automatiquement">
            <a:extLst>
              <a:ext uri="{FF2B5EF4-FFF2-40B4-BE49-F238E27FC236}">
                <a16:creationId xmlns:a16="http://schemas.microsoft.com/office/drawing/2014/main" xmlns="" id="{32D88CD4-950D-45FF-B27F-BB64DA790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4584710" cy="3636685"/>
          </a:xfrm>
          <a:prstGeom prst="rect">
            <a:avLst/>
          </a:prstGeom>
        </p:spPr>
      </p:pic>
      <p:pic>
        <p:nvPicPr>
          <p:cNvPr id="11266" name="Picture 2" descr="Image illustrative de l’article Ocytoc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8670"/>
            <a:ext cx="388843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1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C/LC05%20Strat%c3%a9gies%20et%20s%c3%a9lectivit%c3%a9s%20en%20synth%c3%a8se%20organique/protection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60848"/>
            <a:ext cx="8106569" cy="23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80112" y="64753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61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0ECB8520-EF91-4293-AD1C-989D7B6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8688765" cy="31665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Belin,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613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C/LC05%20Strat%c3%a9gies%20et%20s%c3%a9lectivit%c3%a9s%20en%20synth%c3%a8se%20organique/protection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687181" cy="51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80112" y="647539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13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orloge, jeu&#10;&#10;Description générée automatiquement">
            <a:extLst>
              <a:ext uri="{FF2B5EF4-FFF2-40B4-BE49-F238E27FC236}">
                <a16:creationId xmlns:a16="http://schemas.microsoft.com/office/drawing/2014/main" xmlns="" id="{F5C6CDB5-3343-4F77-8108-0F51E4EF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84" y="2941506"/>
            <a:ext cx="6788499" cy="1225613"/>
          </a:xfrm>
          <a:prstGeom prst="rect">
            <a:avLst/>
          </a:prstGeom>
        </p:spPr>
      </p:pic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DA1847D7-31AB-452B-BE78-B8B058A6C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36" y="4184169"/>
            <a:ext cx="5607338" cy="1092256"/>
          </a:xfrm>
          <a:prstGeom prst="rect">
            <a:avLst/>
          </a:prstGeom>
        </p:spPr>
      </p:pic>
      <p:pic>
        <p:nvPicPr>
          <p:cNvPr id="4" name="Image 3" descr="Une image contenant jeu&#10;&#10;Description générée automatiquement">
            <a:extLst>
              <a:ext uri="{FF2B5EF4-FFF2-40B4-BE49-F238E27FC236}">
                <a16:creationId xmlns:a16="http://schemas.microsoft.com/office/drawing/2014/main" xmlns="" id="{F8F30B3D-8BF1-44C8-834C-FFBFCC953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3543482" cy="14161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E4D4DFA-5BA4-419F-9EAE-1B5179BA4D2A}"/>
              </a:ext>
            </a:extLst>
          </p:cNvPr>
          <p:cNvSpPr txBox="1"/>
          <p:nvPr/>
        </p:nvSpPr>
        <p:spPr>
          <a:xfrm>
            <a:off x="920913" y="8560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1. Protection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715064-DEB6-400A-AD83-D34C897D223C}"/>
              </a:ext>
            </a:extLst>
          </p:cNvPr>
          <p:cNvSpPr/>
          <p:nvPr/>
        </p:nvSpPr>
        <p:spPr>
          <a:xfrm>
            <a:off x="899592" y="1988840"/>
            <a:ext cx="139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2. Protection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DF6C66-1E9E-4DE9-AEE3-4729916CA391}"/>
              </a:ext>
            </a:extLst>
          </p:cNvPr>
          <p:cNvSpPr/>
          <p:nvPr/>
        </p:nvSpPr>
        <p:spPr>
          <a:xfrm>
            <a:off x="899591" y="3184981"/>
            <a:ext cx="123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3. Réaction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7F4A33-C7EC-4372-8BAE-2E87435A56BF}"/>
              </a:ext>
            </a:extLst>
          </p:cNvPr>
          <p:cNvSpPr/>
          <p:nvPr/>
        </p:nvSpPr>
        <p:spPr>
          <a:xfrm>
            <a:off x="899590" y="4509120"/>
            <a:ext cx="165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4. Déprotection</a:t>
            </a:r>
            <a:endParaRPr lang="fr-FR" dirty="0"/>
          </a:p>
        </p:txBody>
      </p:sp>
      <p:pic>
        <p:nvPicPr>
          <p:cNvPr id="11" name="Image 10" descr="Une image contenant horloge, jeu&#10;&#10;Description générée automatiquement">
            <a:extLst>
              <a:ext uri="{FF2B5EF4-FFF2-40B4-BE49-F238E27FC236}">
                <a16:creationId xmlns:a16="http://schemas.microsoft.com/office/drawing/2014/main" xmlns="" id="{6B93C91A-52FA-4568-B747-278C4296B8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36" y="1529643"/>
            <a:ext cx="3435527" cy="135262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28184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Belin, 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9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47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1880" y="14127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Régiosélectivité</a:t>
            </a:r>
          </a:p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400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00192" y="3806706"/>
            <a:ext cx="221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BHT (conservateur)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4-méthylphénol</a:t>
            </a:r>
          </a:p>
        </p:txBody>
      </p:sp>
    </p:spTree>
    <p:extLst>
      <p:ext uri="{BB962C8B-B14F-4D97-AF65-F5344CB8AC3E}">
        <p14:creationId xmlns:p14="http://schemas.microsoft.com/office/powerpoint/2010/main" val="3230995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19872" y="9807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Stéréosélectivité</a:t>
            </a:r>
          </a:p>
        </p:txBody>
      </p:sp>
      <p:pic>
        <p:nvPicPr>
          <p:cNvPr id="1026" name="Picture 2" descr="Image illustrative de l’article Thalido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3501008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Thalidomide</a:t>
            </a:r>
          </a:p>
        </p:txBody>
      </p:sp>
      <p:pic>
        <p:nvPicPr>
          <p:cNvPr id="1028" name="Picture 4" descr="Thalidomide : la promesse des thérapies par dégradation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ule développée de l'acide acé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73" y="3714940"/>
            <a:ext cx="1440160" cy="12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57267" y="495347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acide éthanoique</a:t>
            </a:r>
          </a:p>
          <a:p>
            <a:endParaRPr lang="fr-FR"/>
          </a:p>
        </p:txBody>
      </p:sp>
      <p:pic>
        <p:nvPicPr>
          <p:cNvPr id="6149" name="Picture 5" descr="SGH02 : Inflamm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1" y="58356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GH07 : Toxique, irritant, sensibilisant, narcot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73" y="586260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GH05 : Corros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95" y="58466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GH02 : Inflamm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0" y="5835620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Image illustrative de l’article 3-Méthylbutan-1-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3" y="3919309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09273" y="500273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3-méthylbutan-1-ol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7316" y="3253275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Réactifs disponibles</a:t>
            </a:r>
            <a:endParaRPr lang="fr-FR" sz="240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0284" y="332656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Produit d’intérêt</a:t>
            </a:r>
            <a:endParaRPr lang="fr-FR" sz="2400">
              <a:solidFill>
                <a:schemeClr val="accent2"/>
              </a:solidFill>
            </a:endParaRPr>
          </a:p>
        </p:txBody>
      </p:sp>
      <p:pic>
        <p:nvPicPr>
          <p:cNvPr id="1026" name="Picture 2" descr="Image illustrative de l’article Acétate de 3-méthylbuty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2" y="1052736"/>
            <a:ext cx="2987316" cy="12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9737" y="2350798"/>
            <a:ext cx="2924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éthanoate de 3-méthylbutyle</a:t>
            </a:r>
          </a:p>
          <a:p>
            <a:r>
              <a:rPr lang="fr-FR" smtClean="0"/>
              <a:t>dit « ester de poire »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03197" y="13599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mtClean="0"/>
              <a:t>Odeur de banane, poire ou d’« arlequin  »</a:t>
            </a:r>
          </a:p>
          <a:p>
            <a:endParaRPr lang="fr-FR"/>
          </a:p>
          <a:p>
            <a:r>
              <a:rPr lang="fr-FR" smtClean="0"/>
              <a:t>Applications: </a:t>
            </a:r>
          </a:p>
          <a:p>
            <a:r>
              <a:rPr lang="fr-FR" smtClean="0"/>
              <a:t>arôme </a:t>
            </a:r>
            <a:r>
              <a:rPr lang="fr-FR"/>
              <a:t>de bananes </a:t>
            </a:r>
            <a:r>
              <a:rPr lang="fr-FR"/>
              <a:t>aux </a:t>
            </a:r>
            <a:r>
              <a:rPr lang="fr-FR" smtClean="0"/>
              <a:t>aliments, huile </a:t>
            </a:r>
            <a:r>
              <a:rPr lang="fr-FR"/>
              <a:t>de </a:t>
            </a:r>
            <a:r>
              <a:rPr lang="fr-FR" smtClean="0"/>
              <a:t>poire, solvant </a:t>
            </a:r>
            <a:r>
              <a:rPr lang="fr-FR"/>
              <a:t>pour des vernis </a:t>
            </a:r>
            <a:r>
              <a:rPr lang="fr-FR"/>
              <a:t>et </a:t>
            </a:r>
            <a:r>
              <a:rPr lang="fr-FR" smtClean="0"/>
              <a:t>laques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2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4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9B5027F-2691-4F8F-97A1-3381559E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3" y="188640"/>
            <a:ext cx="4106953" cy="5914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004BEDE-ADA1-4B74-9436-09837E00E98C}"/>
              </a:ext>
            </a:extLst>
          </p:cNvPr>
          <p:cNvSpPr txBox="1"/>
          <p:nvPr/>
        </p:nvSpPr>
        <p:spPr>
          <a:xfrm>
            <a:off x="6372200" y="633080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Hachette Terminale S</a:t>
            </a:r>
          </a:p>
        </p:txBody>
      </p:sp>
    </p:spTree>
    <p:extLst>
      <p:ext uri="{BB962C8B-B14F-4D97-AF65-F5344CB8AC3E}">
        <p14:creationId xmlns:p14="http://schemas.microsoft.com/office/powerpoint/2010/main" val="282220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BE30DCF1-D525-4B29-B9DD-DCC7ED2D2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5"/>
          <a:stretch/>
        </p:blipFill>
        <p:spPr>
          <a:xfrm>
            <a:off x="0" y="3316906"/>
            <a:ext cx="6609581" cy="3429000"/>
          </a:xfrm>
          <a:prstGeom prst="rect">
            <a:avLst/>
          </a:prstGeom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6DB52BC-15BE-4D45-BEF0-CDF499C50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1"/>
          <a:stretch/>
        </p:blipFill>
        <p:spPr>
          <a:xfrm>
            <a:off x="136438" y="49330"/>
            <a:ext cx="6336704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BD02BF0-0181-481A-AF0B-33CD4D73D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01" y="3861048"/>
            <a:ext cx="3711699" cy="21273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1AC5CEC-C866-47FE-A608-4F19B261D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16" y="721882"/>
            <a:ext cx="3825639" cy="183751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5E624A97-5C63-4040-9863-DE0208F627BF}"/>
              </a:ext>
            </a:extLst>
          </p:cNvPr>
          <p:cNvSpPr/>
          <p:nvPr/>
        </p:nvSpPr>
        <p:spPr>
          <a:xfrm>
            <a:off x="5884713" y="555655"/>
            <a:ext cx="741436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2428997-8087-40FB-9FA6-B7552F68FDFE}"/>
              </a:ext>
            </a:extLst>
          </p:cNvPr>
          <p:cNvSpPr/>
          <p:nvPr/>
        </p:nvSpPr>
        <p:spPr>
          <a:xfrm>
            <a:off x="1115616" y="198209"/>
            <a:ext cx="475121" cy="28848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900F09DB-2D49-4D35-B77C-E07287827956}"/>
              </a:ext>
            </a:extLst>
          </p:cNvPr>
          <p:cNvSpPr/>
          <p:nvPr/>
        </p:nvSpPr>
        <p:spPr>
          <a:xfrm>
            <a:off x="7982665" y="19888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BDD4A7FE-DC7E-4684-ABAE-AB4D4BC29056}"/>
              </a:ext>
            </a:extLst>
          </p:cNvPr>
          <p:cNvSpPr/>
          <p:nvPr/>
        </p:nvSpPr>
        <p:spPr>
          <a:xfrm>
            <a:off x="3685217" y="3478330"/>
            <a:ext cx="382727" cy="288485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A09E848E-3C88-4CA5-B909-4EBCA8E94E18}"/>
              </a:ext>
            </a:extLst>
          </p:cNvPr>
          <p:cNvSpPr/>
          <p:nvPr/>
        </p:nvSpPr>
        <p:spPr>
          <a:xfrm>
            <a:off x="5076058" y="3588977"/>
            <a:ext cx="382727" cy="28848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7CF1D4DF-A68F-4019-BED0-E222D4668272}"/>
              </a:ext>
            </a:extLst>
          </p:cNvPr>
          <p:cNvSpPr/>
          <p:nvPr/>
        </p:nvSpPr>
        <p:spPr>
          <a:xfrm>
            <a:off x="7837020" y="3826352"/>
            <a:ext cx="767428" cy="97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2442E93E-4504-433E-8208-FF84271157B4}"/>
              </a:ext>
            </a:extLst>
          </p:cNvPr>
          <p:cNvSpPr/>
          <p:nvPr/>
        </p:nvSpPr>
        <p:spPr>
          <a:xfrm>
            <a:off x="6080876" y="3970263"/>
            <a:ext cx="901757" cy="95049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533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5A863C0B-6043-40CA-B81E-5F394DAAF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1680"/>
            <a:ext cx="3714799" cy="141723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3C560D5-8F67-4EB4-B745-D3341409150F}"/>
              </a:ext>
            </a:extLst>
          </p:cNvPr>
          <p:cNvSpPr txBox="1"/>
          <p:nvPr/>
        </p:nvSpPr>
        <p:spPr>
          <a:xfrm>
            <a:off x="1511660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Ethanoate de butyle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7668EDE-0773-49A2-AFBE-D7E2413AD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18160"/>
            <a:ext cx="3123961" cy="216274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0E496427-AA3F-434E-A861-B31825266B58}"/>
              </a:ext>
            </a:extLst>
          </p:cNvPr>
          <p:cNvGrpSpPr/>
          <p:nvPr/>
        </p:nvGrpSpPr>
        <p:grpSpPr>
          <a:xfrm>
            <a:off x="107504" y="4778297"/>
            <a:ext cx="9144000" cy="1609725"/>
            <a:chOff x="-180528" y="3573016"/>
            <a:chExt cx="9144000" cy="1609725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78490A85-D824-4FF6-8B5D-A01E25FB1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3573016"/>
              <a:ext cx="9144000" cy="16097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A7012B7-0EEB-4869-A93E-7E1FE3F88C6E}"/>
                </a:ext>
              </a:extLst>
            </p:cNvPr>
            <p:cNvSpPr/>
            <p:nvPr/>
          </p:nvSpPr>
          <p:spPr>
            <a:xfrm>
              <a:off x="4427984" y="4005064"/>
              <a:ext cx="13681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29E2DC-B5B0-4EE1-9F6F-D9A66FE7D5D3}"/>
                </a:ext>
              </a:extLst>
            </p:cNvPr>
            <p:cNvSpPr/>
            <p:nvPr/>
          </p:nvSpPr>
          <p:spPr>
            <a:xfrm>
              <a:off x="4395124" y="4605673"/>
              <a:ext cx="13681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0DA16AC-3AC3-4D8C-84C3-5B934D52FB12}"/>
              </a:ext>
            </a:extLst>
          </p:cNvPr>
          <p:cNvSpPr txBox="1"/>
          <p:nvPr/>
        </p:nvSpPr>
        <p:spPr>
          <a:xfrm>
            <a:off x="3891068" y="41960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Synthèse : </a:t>
            </a:r>
          </a:p>
        </p:txBody>
      </p:sp>
    </p:spTree>
    <p:extLst>
      <p:ext uri="{BB962C8B-B14F-4D97-AF65-F5344CB8AC3E}">
        <p14:creationId xmlns:p14="http://schemas.microsoft.com/office/powerpoint/2010/main" val="1478111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3538029-7C71-4E16-97DF-664BD8A68B91}"/>
              </a:ext>
            </a:extLst>
          </p:cNvPr>
          <p:cNvGrpSpPr/>
          <p:nvPr/>
        </p:nvGrpSpPr>
        <p:grpSpPr>
          <a:xfrm>
            <a:off x="418886" y="260647"/>
            <a:ext cx="8306227" cy="2387723"/>
            <a:chOff x="1907706" y="496550"/>
            <a:chExt cx="8306227" cy="238772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A664A428-EAA8-43DB-83A4-F6CB84B2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6" y="496550"/>
              <a:ext cx="8306227" cy="23877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BC02AC-A38F-4793-8AE3-76557EAB500E}"/>
                </a:ext>
              </a:extLst>
            </p:cNvPr>
            <p:cNvSpPr/>
            <p:nvPr/>
          </p:nvSpPr>
          <p:spPr>
            <a:xfrm>
              <a:off x="7717004" y="2116905"/>
              <a:ext cx="1152128" cy="288032"/>
            </a:xfrm>
            <a:prstGeom prst="rect">
              <a:avLst/>
            </a:prstGeom>
            <a:solidFill>
              <a:srgbClr val="FFF0C9"/>
            </a:solidFill>
            <a:ln>
              <a:solidFill>
                <a:srgbClr val="FFF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highlight>
                  <a:srgbClr val="000080"/>
                </a:highlight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C893A2-DCEA-4410-A4E6-758C1DE85E84}"/>
              </a:ext>
            </a:extLst>
          </p:cNvPr>
          <p:cNvSpPr/>
          <p:nvPr/>
        </p:nvSpPr>
        <p:spPr>
          <a:xfrm>
            <a:off x="1582687" y="1556792"/>
            <a:ext cx="127279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9D87E9-613C-4531-B006-1CD7328D1C8C}"/>
              </a:ext>
            </a:extLst>
          </p:cNvPr>
          <p:cNvSpPr/>
          <p:nvPr/>
        </p:nvSpPr>
        <p:spPr>
          <a:xfrm>
            <a:off x="6660232" y="1536913"/>
            <a:ext cx="18002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0CCD729-D807-4F54-8D92-F360FEC18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016"/>
            <a:ext cx="3893030" cy="4016017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64D0298F-E177-4B4A-AA13-2B942DD19B78}"/>
              </a:ext>
            </a:extLst>
          </p:cNvPr>
          <p:cNvGrpSpPr/>
          <p:nvPr/>
        </p:nvGrpSpPr>
        <p:grpSpPr>
          <a:xfrm>
            <a:off x="242904" y="3356992"/>
            <a:ext cx="4726626" cy="2088235"/>
            <a:chOff x="-658682" y="3428999"/>
            <a:chExt cx="4726626" cy="2088235"/>
          </a:xfrm>
        </p:grpSpPr>
        <p:pic>
          <p:nvPicPr>
            <p:cNvPr id="31" name="Image 30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xmlns="" id="{AEC68D5B-9F4F-4E4B-ABAB-139880C72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59" b="1575"/>
            <a:stretch/>
          </p:blipFill>
          <p:spPr>
            <a:xfrm>
              <a:off x="-658682" y="3428999"/>
              <a:ext cx="3286466" cy="2088233"/>
            </a:xfrm>
            <a:prstGeom prst="rect">
              <a:avLst/>
            </a:prstGeom>
          </p:spPr>
        </p:pic>
        <p:pic>
          <p:nvPicPr>
            <p:cNvPr id="32" name="Image 31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xmlns="" id="{CE39A53D-A84B-4AAE-9D9F-7A239E1A5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4" t="3788" r="-102" b="1181"/>
            <a:stretch/>
          </p:blipFill>
          <p:spPr>
            <a:xfrm>
              <a:off x="2635250" y="3501008"/>
              <a:ext cx="1432694" cy="2016226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E28F4AF3-2243-464E-8148-6AADD2B97040}"/>
              </a:ext>
            </a:extLst>
          </p:cNvPr>
          <p:cNvSpPr txBox="1"/>
          <p:nvPr/>
        </p:nvSpPr>
        <p:spPr>
          <a:xfrm>
            <a:off x="242904" y="6443464"/>
            <a:ext cx="37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1342275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3538029-7C71-4E16-97DF-664BD8A68B91}"/>
              </a:ext>
            </a:extLst>
          </p:cNvPr>
          <p:cNvGrpSpPr/>
          <p:nvPr/>
        </p:nvGrpSpPr>
        <p:grpSpPr>
          <a:xfrm>
            <a:off x="418886" y="260647"/>
            <a:ext cx="8306227" cy="2387723"/>
            <a:chOff x="1907706" y="496550"/>
            <a:chExt cx="8306227" cy="238772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A664A428-EAA8-43DB-83A4-F6CB84B2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6" y="496550"/>
              <a:ext cx="8306227" cy="238772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BC02AC-A38F-4793-8AE3-76557EAB500E}"/>
                </a:ext>
              </a:extLst>
            </p:cNvPr>
            <p:cNvSpPr/>
            <p:nvPr/>
          </p:nvSpPr>
          <p:spPr>
            <a:xfrm>
              <a:off x="7695853" y="2044197"/>
              <a:ext cx="1152128" cy="288032"/>
            </a:xfrm>
            <a:prstGeom prst="rect">
              <a:avLst/>
            </a:prstGeom>
            <a:solidFill>
              <a:srgbClr val="FFF0C9"/>
            </a:solidFill>
            <a:ln>
              <a:solidFill>
                <a:srgbClr val="FFF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highlight>
                  <a:srgbClr val="000080"/>
                </a:highlight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929F35-535F-4E13-9AD9-84742C1CB1CA}"/>
              </a:ext>
            </a:extLst>
          </p:cNvPr>
          <p:cNvSpPr/>
          <p:nvPr/>
        </p:nvSpPr>
        <p:spPr>
          <a:xfrm>
            <a:off x="5292080" y="1268760"/>
            <a:ext cx="1272796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8AEE313-7D69-4B9B-B0B5-85B12675B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61" y="3230616"/>
            <a:ext cx="1163091" cy="12328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9C7B6E1-1846-4F50-91AD-A6A0AAC91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90" y="5373216"/>
            <a:ext cx="1572616" cy="10405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2E98609-2695-4288-802A-04B6C2935E87}"/>
              </a:ext>
            </a:extLst>
          </p:cNvPr>
          <p:cNvSpPr txBox="1"/>
          <p:nvPr/>
        </p:nvSpPr>
        <p:spPr>
          <a:xfrm>
            <a:off x="6966013" y="2753477"/>
            <a:ext cx="287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sulfurique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682CD0-FAEF-417A-A1C3-888BA261C36F}"/>
              </a:ext>
            </a:extLst>
          </p:cNvPr>
          <p:cNvSpPr/>
          <p:nvPr/>
        </p:nvSpPr>
        <p:spPr>
          <a:xfrm>
            <a:off x="6941580" y="4437112"/>
            <a:ext cx="1951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Acide </a:t>
            </a:r>
            <a:r>
              <a:rPr lang="fr-FR" dirty="0" err="1"/>
              <a:t>paratoluène</a:t>
            </a:r>
            <a:r>
              <a:rPr lang="fr-FR" dirty="0"/>
              <a:t> </a:t>
            </a:r>
          </a:p>
          <a:p>
            <a:r>
              <a:rPr lang="fr-FR" dirty="0"/>
              <a:t>sulfonique (APTS)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55F62CA3-7644-4827-9A01-C4B7A248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2" y="3187598"/>
            <a:ext cx="5912154" cy="274334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C497A23F-EDC9-41B5-A924-CFEDE3F282D5}"/>
              </a:ext>
            </a:extLst>
          </p:cNvPr>
          <p:cNvSpPr txBox="1"/>
          <p:nvPr/>
        </p:nvSpPr>
        <p:spPr>
          <a:xfrm>
            <a:off x="242904" y="6443464"/>
            <a:ext cx="37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565992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60432B8-5080-436E-BF1F-6C08E9C6C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8" y="260876"/>
            <a:ext cx="8304845" cy="2232248"/>
          </a:xfrm>
          <a:prstGeom prst="rect">
            <a:avLst/>
          </a:prstGeom>
          <a:ln>
            <a:solidFill>
              <a:srgbClr val="FFF0C9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DA93EF-44A1-41CD-9DF8-169FF1486328}"/>
              </a:ext>
            </a:extLst>
          </p:cNvPr>
          <p:cNvSpPr/>
          <p:nvPr/>
        </p:nvSpPr>
        <p:spPr>
          <a:xfrm>
            <a:off x="611560" y="1088968"/>
            <a:ext cx="2448272" cy="395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arrêt, rouge, trafic&#10;&#10;Description générée automatiquement">
            <a:extLst>
              <a:ext uri="{FF2B5EF4-FFF2-40B4-BE49-F238E27FC236}">
                <a16:creationId xmlns:a16="http://schemas.microsoft.com/office/drawing/2014/main" xmlns="" id="{B60BD4FC-F94E-4DCD-8F4C-593F3C6B3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6" y="4400629"/>
            <a:ext cx="1032396" cy="10323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6AD6C15-7CCF-472B-99F8-AD85BF5A8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56045"/>
            <a:ext cx="2090960" cy="90058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7DE8BAF-C962-4910-8EEF-DBDD450CC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1" y="3233749"/>
            <a:ext cx="1328079" cy="1143912"/>
          </a:xfrm>
          <a:prstGeom prst="rect">
            <a:avLst/>
          </a:prstGeom>
        </p:spPr>
      </p:pic>
      <p:pic>
        <p:nvPicPr>
          <p:cNvPr id="14" name="Image 13" descr="Une image contenant signe, extérieur, arrêt, trafic&#10;&#10;Description générée automatiquement">
            <a:extLst>
              <a:ext uri="{FF2B5EF4-FFF2-40B4-BE49-F238E27FC236}">
                <a16:creationId xmlns:a16="http://schemas.microsoft.com/office/drawing/2014/main" xmlns="" id="{32209C9B-D90E-488E-9A5A-DF6051460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6" y="4400629"/>
            <a:ext cx="1032396" cy="10323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75951D-609D-4BBE-83C7-9C0A21784373}"/>
              </a:ext>
            </a:extLst>
          </p:cNvPr>
          <p:cNvSpPr/>
          <p:nvPr/>
        </p:nvSpPr>
        <p:spPr>
          <a:xfrm>
            <a:off x="1028168" y="2841449"/>
            <a:ext cx="18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Acide </a:t>
            </a:r>
            <a:r>
              <a:rPr lang="fr-FR" dirty="0" err="1"/>
              <a:t>éthanoique</a:t>
            </a:r>
            <a:r>
              <a:rPr lang="fr-FR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9BD81D-2630-437B-A270-CC74E14DF11A}"/>
              </a:ext>
            </a:extLst>
          </p:cNvPr>
          <p:cNvSpPr/>
          <p:nvPr/>
        </p:nvSpPr>
        <p:spPr>
          <a:xfrm>
            <a:off x="5508104" y="2841449"/>
            <a:ext cx="228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Anhydride </a:t>
            </a:r>
            <a:r>
              <a:rPr lang="fr-FR" dirty="0" err="1"/>
              <a:t>éthanoique</a:t>
            </a:r>
            <a:endParaRPr lang="fr-FR" dirty="0"/>
          </a:p>
        </p:txBody>
      </p:sp>
      <p:pic>
        <p:nvPicPr>
          <p:cNvPr id="17" name="Image 16" descr="Une image contenant signe, arrêt, rouge, trafic&#10;&#10;Description générée automatiquement">
            <a:extLst>
              <a:ext uri="{FF2B5EF4-FFF2-40B4-BE49-F238E27FC236}">
                <a16:creationId xmlns:a16="http://schemas.microsoft.com/office/drawing/2014/main" xmlns="" id="{87453DA9-D3ED-4041-AD95-5FF310151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1" y="4293096"/>
            <a:ext cx="1032396" cy="1032396"/>
          </a:xfrm>
          <a:prstGeom prst="rect">
            <a:avLst/>
          </a:prstGeom>
        </p:spPr>
      </p:pic>
      <p:pic>
        <p:nvPicPr>
          <p:cNvPr id="18" name="Image 17" descr="Une image contenant signe, extérieur, arrêt, trafic&#10;&#10;Description générée automatiquement">
            <a:extLst>
              <a:ext uri="{FF2B5EF4-FFF2-40B4-BE49-F238E27FC236}">
                <a16:creationId xmlns:a16="http://schemas.microsoft.com/office/drawing/2014/main" xmlns="" id="{68DC42A9-74DE-4AD9-9799-773579BDE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21" y="4293096"/>
            <a:ext cx="1032396" cy="103239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C61E2D0-B6FC-465F-8832-DA7A20C934E8}"/>
              </a:ext>
            </a:extLst>
          </p:cNvPr>
          <p:cNvSpPr txBox="1"/>
          <p:nvPr/>
        </p:nvSpPr>
        <p:spPr>
          <a:xfrm>
            <a:off x="1028168" y="5661248"/>
            <a:ext cx="2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Prix : 1L   7.80 €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5DDA676-5715-46E0-9966-54BA6D4F149F}"/>
              </a:ext>
            </a:extLst>
          </p:cNvPr>
          <p:cNvSpPr txBox="1"/>
          <p:nvPr/>
        </p:nvSpPr>
        <p:spPr>
          <a:xfrm>
            <a:off x="5724128" y="5661248"/>
            <a:ext cx="2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Prix : 1L   15.80 €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D3A7D76-35AD-48FD-B93E-E5F8E2C3C028}"/>
              </a:ext>
            </a:extLst>
          </p:cNvPr>
          <p:cNvSpPr txBox="1"/>
          <p:nvPr/>
        </p:nvSpPr>
        <p:spPr>
          <a:xfrm>
            <a:off x="242904" y="6443464"/>
            <a:ext cx="37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332220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60432B8-5080-436E-BF1F-6C08E9C6C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8" y="260876"/>
            <a:ext cx="8304845" cy="2232248"/>
          </a:xfrm>
          <a:prstGeom prst="rect">
            <a:avLst/>
          </a:prstGeom>
          <a:ln>
            <a:solidFill>
              <a:srgbClr val="FFF0C9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DA93EF-44A1-41CD-9DF8-169FF1486328}"/>
              </a:ext>
            </a:extLst>
          </p:cNvPr>
          <p:cNvSpPr/>
          <p:nvPr/>
        </p:nvSpPr>
        <p:spPr>
          <a:xfrm>
            <a:off x="3347864" y="1350618"/>
            <a:ext cx="2448272" cy="395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CF333756-4DA6-4F95-A994-22222ABD2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85818"/>
            <a:ext cx="4608512" cy="42578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DD05DD6-8107-4716-87D3-25000DC9082B}"/>
              </a:ext>
            </a:extLst>
          </p:cNvPr>
          <p:cNvSpPr/>
          <p:nvPr/>
        </p:nvSpPr>
        <p:spPr>
          <a:xfrm>
            <a:off x="1259632" y="1739516"/>
            <a:ext cx="1080120" cy="274340"/>
          </a:xfrm>
          <a:prstGeom prst="rect">
            <a:avLst/>
          </a:prstGeom>
          <a:solidFill>
            <a:srgbClr val="FFF0C9"/>
          </a:solidFill>
          <a:ln>
            <a:solidFill>
              <a:srgbClr val="FFF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737707F7-964A-4040-A48A-9ED80826757E}"/>
              </a:ext>
            </a:extLst>
          </p:cNvPr>
          <p:cNvSpPr txBox="1"/>
          <p:nvPr/>
        </p:nvSpPr>
        <p:spPr>
          <a:xfrm>
            <a:off x="242904" y="6505599"/>
            <a:ext cx="37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163652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60432B8-5080-436E-BF1F-6C08E9C6C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5" y="3511916"/>
            <a:ext cx="8304845" cy="2232248"/>
          </a:xfrm>
          <a:prstGeom prst="rect">
            <a:avLst/>
          </a:prstGeom>
          <a:ln>
            <a:solidFill>
              <a:srgbClr val="FFF0C9"/>
            </a:solidFill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1B69678C-5FD6-40C4-A469-F29DFBC7C86D}"/>
              </a:ext>
            </a:extLst>
          </p:cNvPr>
          <p:cNvGrpSpPr/>
          <p:nvPr/>
        </p:nvGrpSpPr>
        <p:grpSpPr>
          <a:xfrm>
            <a:off x="258605" y="692696"/>
            <a:ext cx="8306227" cy="2387723"/>
            <a:chOff x="1907706" y="496550"/>
            <a:chExt cx="8306227" cy="238772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4EB4782D-E9BF-41D5-AD6E-87E653005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6" y="496550"/>
              <a:ext cx="8306227" cy="23877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8AB794D-715B-45A8-BE0B-DAD86CD2E7B1}"/>
                </a:ext>
              </a:extLst>
            </p:cNvPr>
            <p:cNvSpPr/>
            <p:nvPr/>
          </p:nvSpPr>
          <p:spPr>
            <a:xfrm>
              <a:off x="7695853" y="2044197"/>
              <a:ext cx="1152128" cy="288032"/>
            </a:xfrm>
            <a:prstGeom prst="rect">
              <a:avLst/>
            </a:prstGeom>
            <a:solidFill>
              <a:srgbClr val="FFF0C9"/>
            </a:solidFill>
            <a:ln>
              <a:solidFill>
                <a:srgbClr val="FFF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highlight>
                  <a:srgbClr val="000080"/>
                </a:highlight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D82021-7A70-4BC5-B8C2-E4FBD0339619}"/>
              </a:ext>
            </a:extLst>
          </p:cNvPr>
          <p:cNvSpPr/>
          <p:nvPr/>
        </p:nvSpPr>
        <p:spPr>
          <a:xfrm>
            <a:off x="2339752" y="2240317"/>
            <a:ext cx="165618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234582-1CCC-454E-B2CE-B5F9D92DAC2C}"/>
              </a:ext>
            </a:extLst>
          </p:cNvPr>
          <p:cNvSpPr/>
          <p:nvPr/>
        </p:nvSpPr>
        <p:spPr>
          <a:xfrm>
            <a:off x="1043608" y="5026868"/>
            <a:ext cx="1080120" cy="274340"/>
          </a:xfrm>
          <a:prstGeom prst="rect">
            <a:avLst/>
          </a:prstGeom>
          <a:solidFill>
            <a:srgbClr val="FFF0C9"/>
          </a:solidFill>
          <a:ln>
            <a:solidFill>
              <a:srgbClr val="FFF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65883B-5FAA-4E50-A2B3-5CB2D847ED31}"/>
              </a:ext>
            </a:extLst>
          </p:cNvPr>
          <p:cNvSpPr/>
          <p:nvPr/>
        </p:nvSpPr>
        <p:spPr>
          <a:xfrm>
            <a:off x="1115616" y="4725144"/>
            <a:ext cx="165618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2F369B3-588A-4926-A4CF-357D016A2D10}"/>
              </a:ext>
            </a:extLst>
          </p:cNvPr>
          <p:cNvSpPr/>
          <p:nvPr/>
        </p:nvSpPr>
        <p:spPr>
          <a:xfrm>
            <a:off x="4644008" y="5229200"/>
            <a:ext cx="648072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167B34-60FD-49F9-9B8F-4B07CA47C41D}"/>
              </a:ext>
            </a:extLst>
          </p:cNvPr>
          <p:cNvSpPr/>
          <p:nvPr/>
        </p:nvSpPr>
        <p:spPr>
          <a:xfrm>
            <a:off x="4644008" y="2564904"/>
            <a:ext cx="648072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1C6D7C3-BD0A-469D-A594-7219995ABBBD}"/>
              </a:ext>
            </a:extLst>
          </p:cNvPr>
          <p:cNvSpPr txBox="1"/>
          <p:nvPr/>
        </p:nvSpPr>
        <p:spPr>
          <a:xfrm>
            <a:off x="242904" y="6443464"/>
            <a:ext cx="3721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3498681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5194F696-FF06-418E-A854-8668D98E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" y="2027415"/>
            <a:ext cx="9144000" cy="21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960" y="794321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Réactifs. </a:t>
            </a:r>
            <a:r>
              <a:rPr lang="fr-FR" smtClean="0"/>
              <a:t>Prélever 5 mL d’acide </a:t>
            </a:r>
            <a:r>
              <a:rPr lang="fr-FR"/>
              <a:t>éthanoïque </a:t>
            </a:r>
            <a:r>
              <a:rPr lang="fr-FR" smtClean="0"/>
              <a:t>et 10 </a:t>
            </a:r>
            <a:r>
              <a:rPr lang="fr-FR"/>
              <a:t>mL </a:t>
            </a:r>
            <a:r>
              <a:rPr lang="fr-FR" smtClean="0"/>
              <a:t>de 3-méthylbutan-l-ol </a:t>
            </a:r>
            <a:r>
              <a:rPr lang="fr-FR"/>
              <a:t>(proportions stochiométriques) et </a:t>
            </a:r>
            <a:r>
              <a:rPr lang="fr-FR"/>
              <a:t>les </a:t>
            </a:r>
            <a:r>
              <a:rPr lang="fr-FR" smtClean="0"/>
              <a:t>introduire dans un ballon.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Catalyseur. </a:t>
            </a:r>
            <a:r>
              <a:rPr lang="fr-FR" smtClean="0"/>
              <a:t>Ajouter </a:t>
            </a:r>
            <a:r>
              <a:rPr lang="fr-FR"/>
              <a:t>2 ou 3 </a:t>
            </a:r>
            <a:r>
              <a:rPr lang="fr-FR"/>
              <a:t>gouttes </a:t>
            </a:r>
            <a:r>
              <a:rPr lang="fr-FR" smtClean="0"/>
              <a:t>d’acide </a:t>
            </a:r>
            <a:r>
              <a:rPr lang="fr-FR"/>
              <a:t>sulfurique </a:t>
            </a:r>
            <a:r>
              <a:rPr lang="fr-FR" smtClean="0"/>
              <a:t>concen­tré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Chauffage. </a:t>
            </a:r>
            <a:r>
              <a:rPr lang="fr-FR" smtClean="0"/>
              <a:t>Chauffer à reflux pendant 1 heure.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Fin de synthèse. </a:t>
            </a:r>
            <a:r>
              <a:rPr lang="fr-FR" smtClean="0"/>
              <a:t>Ouvrir </a:t>
            </a:r>
            <a:r>
              <a:rPr lang="fr-FR"/>
              <a:t>le four et vérifier </a:t>
            </a:r>
            <a:r>
              <a:rPr lang="fr-FR"/>
              <a:t>à </a:t>
            </a:r>
            <a:r>
              <a:rPr lang="fr-FR" smtClean="0"/>
              <a:t>l’odeur </a:t>
            </a:r>
            <a:r>
              <a:rPr lang="fr-FR"/>
              <a:t>caractéristique </a:t>
            </a:r>
            <a:r>
              <a:rPr lang="fr-FR"/>
              <a:t>de </a:t>
            </a:r>
            <a:r>
              <a:rPr lang="fr-FR" smtClean="0"/>
              <a:t>l’ester </a:t>
            </a:r>
            <a:r>
              <a:rPr lang="fr-FR"/>
              <a:t>formé que la réaction est </a:t>
            </a:r>
            <a:r>
              <a:rPr lang="fr-FR"/>
              <a:t>bien </a:t>
            </a:r>
            <a:r>
              <a:rPr lang="fr-FR" smtClean="0"/>
              <a:t>terminée, sinon</a:t>
            </a:r>
            <a:r>
              <a:rPr lang="fr-FR"/>
              <a:t>, une odeur désagréable d'acide </a:t>
            </a:r>
            <a:r>
              <a:rPr lang="fr-FR"/>
              <a:t>éthanoïque </a:t>
            </a:r>
            <a:r>
              <a:rPr lang="fr-FR" smtClean="0"/>
              <a:t>persiste.  Laisser </a:t>
            </a:r>
            <a:r>
              <a:rPr lang="fr-FR"/>
              <a:t>refroidir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Lavage. </a:t>
            </a:r>
            <a:r>
              <a:rPr lang="fr-FR" smtClean="0"/>
              <a:t>Diluer le mélange dans 20 mL de diéthyléther</a:t>
            </a:r>
            <a:r>
              <a:rPr lang="fr-FR"/>
              <a:t>. Verser la solution dans une poule à décanter et laver le </a:t>
            </a:r>
            <a:r>
              <a:rPr lang="fr-FR"/>
              <a:t>bécher </a:t>
            </a:r>
            <a:r>
              <a:rPr lang="fr-FR" smtClean="0"/>
              <a:t>avec 10 mL de </a:t>
            </a:r>
            <a:r>
              <a:rPr lang="fr-FR"/>
              <a:t>diéthyléther. Réunir </a:t>
            </a:r>
            <a:r>
              <a:rPr lang="fr-FR"/>
              <a:t>les </a:t>
            </a:r>
            <a:r>
              <a:rPr lang="fr-FR" smtClean="0"/>
              <a:t>phases organiques </a:t>
            </a:r>
            <a:r>
              <a:rPr lang="fr-FR"/>
              <a:t>et les </a:t>
            </a:r>
            <a:r>
              <a:rPr lang="fr-FR"/>
              <a:t>laver </a:t>
            </a:r>
            <a:r>
              <a:rPr lang="fr-FR" smtClean="0"/>
              <a:t>avec 10 mL d’eau.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Neutralisation des acides. </a:t>
            </a:r>
            <a:r>
              <a:rPr lang="fr-FR" smtClean="0"/>
              <a:t>Séparer </a:t>
            </a:r>
            <a:r>
              <a:rPr lang="fr-FR"/>
              <a:t>les phases dans deux erlenyers et introduire, dans celui conteint la phase organique</a:t>
            </a:r>
            <a:r>
              <a:rPr lang="fr-FR"/>
              <a:t>, </a:t>
            </a:r>
            <a:r>
              <a:rPr lang="fr-FR" smtClean="0"/>
              <a:t>10 mL d'une solution </a:t>
            </a:r>
            <a:r>
              <a:rPr lang="fr-FR"/>
              <a:t>saturée </a:t>
            </a:r>
            <a:r>
              <a:rPr lang="fr-FR"/>
              <a:t>d'hydrogénocarbonate </a:t>
            </a:r>
            <a:r>
              <a:rPr lang="fr-FR" smtClean="0"/>
              <a:t>de </a:t>
            </a:r>
            <a:r>
              <a:rPr lang="fr-FR"/>
              <a:t>sodium. </a:t>
            </a:r>
            <a:r>
              <a:rPr lang="fr-FR"/>
              <a:t>Après </a:t>
            </a:r>
            <a:r>
              <a:rPr lang="fr-FR" smtClean="0"/>
              <a:t>agitation</a:t>
            </a:r>
            <a:r>
              <a:rPr lang="fr-FR"/>
              <a:t>, séparer le mélange </a:t>
            </a:r>
            <a:r>
              <a:rPr lang="fr-FR"/>
              <a:t>biphasique </a:t>
            </a:r>
            <a:r>
              <a:rPr lang="fr-FR" smtClean="0"/>
              <a:t>dans une ampoule </a:t>
            </a:r>
            <a:r>
              <a:rPr lang="fr-FR"/>
              <a:t>à décanter</a:t>
            </a:r>
            <a:r>
              <a:rPr lang="fr-FR"/>
              <a:t>. </a:t>
            </a:r>
            <a:r>
              <a:rPr lang="fr-FR" smtClean="0"/>
              <a:t>Contrôler </a:t>
            </a:r>
            <a:r>
              <a:rPr lang="fr-FR"/>
              <a:t>le caractère basique de </a:t>
            </a:r>
            <a:r>
              <a:rPr lang="fr-FR"/>
              <a:t>la </a:t>
            </a:r>
            <a:r>
              <a:rPr lang="fr-FR" smtClean="0"/>
              <a:t>solutin aqueuse </a:t>
            </a:r>
            <a:r>
              <a:rPr lang="fr-FR"/>
              <a:t>à l'aide d'un </a:t>
            </a:r>
            <a:r>
              <a:rPr lang="fr-FR"/>
              <a:t>papier-pH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Séchage de la phase organique. </a:t>
            </a:r>
            <a:r>
              <a:rPr lang="fr-FR" smtClean="0"/>
              <a:t>Sécher </a:t>
            </a:r>
            <a:r>
              <a:rPr lang="fr-FR"/>
              <a:t>la phase organique sur sulfate de sodium anhydre puis filtrer à l'aide d'un entonnoir en verre et d'un filtre de papier ou d'un peu de </a:t>
            </a:r>
            <a:r>
              <a:rPr lang="fr-FR"/>
              <a:t>coton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Elimination du solvant</a:t>
            </a:r>
            <a:r>
              <a:rPr lang="fr-FR" smtClean="0"/>
              <a:t>.  Evaporer le solvant sous pression réduite.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Caractérisation. </a:t>
            </a:r>
            <a:r>
              <a:rPr lang="fr-FR" smtClean="0"/>
              <a:t>Spectroscopie infrarouge.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2684" y="332656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B050"/>
                </a:solidFill>
              </a:rPr>
              <a:t>Protocole 1</a:t>
            </a:r>
            <a:endParaRPr lang="fr-FR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1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:a16="http://schemas.microsoft.com/office/drawing/2014/main" xmlns="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5" y="3212976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Synthèse de l’ester de poire</a:t>
            </a:r>
          </a:p>
        </p:txBody>
      </p:sp>
    </p:spTree>
    <p:extLst>
      <p:ext uri="{BB962C8B-B14F-4D97-AF65-F5344CB8AC3E}">
        <p14:creationId xmlns:p14="http://schemas.microsoft.com/office/powerpoint/2010/main" val="76606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:a16="http://schemas.microsoft.com/office/drawing/2014/main" xmlns="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5" y="3212976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1519" y="3473971"/>
            <a:ext cx="576064" cy="165618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7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9436"/>
            <a:ext cx="8226681" cy="26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339752" y="98072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Chauffage au micro-ondes</a:t>
            </a:r>
            <a:endParaRPr lang="fr-F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8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7D0965D-FC1D-49A3-BF4D-DBE9CDC149B2}"/>
              </a:ext>
            </a:extLst>
          </p:cNvPr>
          <p:cNvSpPr txBox="1"/>
          <p:nvPr/>
        </p:nvSpPr>
        <p:spPr>
          <a:xfrm>
            <a:off x="2699792" y="26064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Synthèse de l’ester de poire</a:t>
            </a:r>
          </a:p>
        </p:txBody>
      </p:sp>
      <p:pic>
        <p:nvPicPr>
          <p:cNvPr id="6" name="Image 5" descr="Une image contenant objet, horloge, table, pièce&#10;&#10;Description générée automatiquement">
            <a:extLst>
              <a:ext uri="{FF2B5EF4-FFF2-40B4-BE49-F238E27FC236}">
                <a16:creationId xmlns:a16="http://schemas.microsoft.com/office/drawing/2014/main" xmlns="" id="{540065A2-9C5E-450E-9016-412603A7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288"/>
            <a:ext cx="6712295" cy="9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3312021"/>
            <a:ext cx="8810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22354" y="4797152"/>
            <a:ext cx="720080" cy="360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0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94321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Réactifs. </a:t>
            </a:r>
            <a:r>
              <a:rPr lang="fr-FR" smtClean="0"/>
              <a:t>Prélever 1.5 mL d’acide </a:t>
            </a:r>
            <a:r>
              <a:rPr lang="fr-FR"/>
              <a:t>éthanoïque </a:t>
            </a:r>
            <a:r>
              <a:rPr lang="fr-FR" smtClean="0"/>
              <a:t>et 3.0 </a:t>
            </a:r>
            <a:r>
              <a:rPr lang="fr-FR"/>
              <a:t>mL </a:t>
            </a:r>
            <a:r>
              <a:rPr lang="fr-FR" smtClean="0"/>
              <a:t>de 3-méthylbutan-l-ol </a:t>
            </a:r>
            <a:r>
              <a:rPr lang="fr-FR"/>
              <a:t>(proportions stochiométriques) et </a:t>
            </a:r>
            <a:r>
              <a:rPr lang="fr-FR"/>
              <a:t>les </a:t>
            </a:r>
            <a:r>
              <a:rPr lang="fr-FR" smtClean="0"/>
              <a:t>introduire dans un </a:t>
            </a:r>
            <a:r>
              <a:rPr lang="fr-FR"/>
              <a:t>erlenmeyer</a:t>
            </a:r>
            <a:r>
              <a:rPr lang="fr-FR"/>
              <a:t>. </a:t>
            </a:r>
            <a:endParaRPr lang="fr-FR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Catalyseur. </a:t>
            </a:r>
            <a:r>
              <a:rPr lang="fr-FR" smtClean="0"/>
              <a:t>Ajouter </a:t>
            </a:r>
            <a:r>
              <a:rPr lang="fr-FR"/>
              <a:t>2 ou 3 </a:t>
            </a:r>
            <a:r>
              <a:rPr lang="fr-FR"/>
              <a:t>gouttes </a:t>
            </a:r>
            <a:r>
              <a:rPr lang="fr-FR" smtClean="0"/>
              <a:t>d’acide </a:t>
            </a:r>
            <a:r>
              <a:rPr lang="fr-FR"/>
              <a:t>sulfurique </a:t>
            </a:r>
            <a:r>
              <a:rPr lang="fr-FR" smtClean="0"/>
              <a:t>concen­tré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Chauffage. </a:t>
            </a:r>
            <a:r>
              <a:rPr lang="fr-FR" smtClean="0"/>
              <a:t>Chauffer dans </a:t>
            </a:r>
            <a:r>
              <a:rPr lang="fr-FR"/>
              <a:t>le four à micro-ondes pendant 3 à 4 </a:t>
            </a:r>
            <a:r>
              <a:rPr lang="fr-FR"/>
              <a:t>min </a:t>
            </a:r>
            <a:r>
              <a:rPr lang="fr-FR" smtClean="0"/>
              <a:t>à puissance </a:t>
            </a:r>
            <a:r>
              <a:rPr lang="fr-FR"/>
              <a:t>500 </a:t>
            </a:r>
            <a:r>
              <a:rPr lang="fr-FR"/>
              <a:t>W</a:t>
            </a:r>
            <a:r>
              <a:rPr lang="fr-FR" smtClean="0"/>
              <a:t>)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Fin de synthèse. </a:t>
            </a:r>
            <a:r>
              <a:rPr lang="fr-FR" smtClean="0"/>
              <a:t>Ouvrir </a:t>
            </a:r>
            <a:r>
              <a:rPr lang="fr-FR"/>
              <a:t>le four et vérifier </a:t>
            </a:r>
            <a:r>
              <a:rPr lang="fr-FR"/>
              <a:t>à </a:t>
            </a:r>
            <a:r>
              <a:rPr lang="fr-FR" smtClean="0"/>
              <a:t>l’odeur </a:t>
            </a:r>
            <a:r>
              <a:rPr lang="fr-FR"/>
              <a:t>caractéristique </a:t>
            </a:r>
            <a:r>
              <a:rPr lang="fr-FR"/>
              <a:t>de </a:t>
            </a:r>
            <a:r>
              <a:rPr lang="fr-FR" smtClean="0"/>
              <a:t>l’ester </a:t>
            </a:r>
            <a:r>
              <a:rPr lang="fr-FR"/>
              <a:t>formé que la réaction est </a:t>
            </a:r>
            <a:r>
              <a:rPr lang="fr-FR"/>
              <a:t>bien </a:t>
            </a:r>
            <a:r>
              <a:rPr lang="fr-FR" smtClean="0"/>
              <a:t>terminée, sinon</a:t>
            </a:r>
            <a:r>
              <a:rPr lang="fr-FR"/>
              <a:t>, une odeur désagréable d'acide </a:t>
            </a:r>
            <a:r>
              <a:rPr lang="fr-FR"/>
              <a:t>éthanoïque </a:t>
            </a:r>
            <a:r>
              <a:rPr lang="fr-FR" smtClean="0"/>
              <a:t>persiste.  Laisser </a:t>
            </a:r>
            <a:r>
              <a:rPr lang="fr-FR"/>
              <a:t>refroidir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Lavage. </a:t>
            </a:r>
            <a:r>
              <a:rPr lang="fr-FR" smtClean="0"/>
              <a:t>Diluer le mélange dans 20 mL de diéthyléther</a:t>
            </a:r>
            <a:r>
              <a:rPr lang="fr-FR"/>
              <a:t>. Verser la solution dans une poule à décanter et laver le </a:t>
            </a:r>
            <a:r>
              <a:rPr lang="fr-FR"/>
              <a:t>bécher </a:t>
            </a:r>
            <a:r>
              <a:rPr lang="fr-FR" smtClean="0"/>
              <a:t>avec 10 mL de </a:t>
            </a:r>
            <a:r>
              <a:rPr lang="fr-FR"/>
              <a:t>diéthyléther</a:t>
            </a:r>
            <a:r>
              <a:rPr lang="fr-FR"/>
              <a:t>. </a:t>
            </a:r>
            <a:r>
              <a:rPr lang="fr-FR" smtClean="0"/>
              <a:t> Réunir </a:t>
            </a:r>
            <a:r>
              <a:rPr lang="fr-FR"/>
              <a:t>les </a:t>
            </a:r>
            <a:r>
              <a:rPr lang="fr-FR" smtClean="0"/>
              <a:t>phases organiques </a:t>
            </a:r>
            <a:r>
              <a:rPr lang="fr-FR"/>
              <a:t>et les </a:t>
            </a:r>
            <a:r>
              <a:rPr lang="fr-FR"/>
              <a:t>laver </a:t>
            </a:r>
            <a:r>
              <a:rPr lang="fr-FR" smtClean="0"/>
              <a:t>avec 10 mL d’eau.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Neutralisation des acides. </a:t>
            </a:r>
            <a:r>
              <a:rPr lang="fr-FR" smtClean="0"/>
              <a:t>Séparer </a:t>
            </a:r>
            <a:r>
              <a:rPr lang="fr-FR"/>
              <a:t>les phases dans deux erlenyers et introduire, dans celui conteint la phase organique</a:t>
            </a:r>
            <a:r>
              <a:rPr lang="fr-FR"/>
              <a:t>, </a:t>
            </a:r>
            <a:r>
              <a:rPr lang="fr-FR" smtClean="0"/>
              <a:t>10 mL d'une solution </a:t>
            </a:r>
            <a:r>
              <a:rPr lang="fr-FR"/>
              <a:t>saturée </a:t>
            </a:r>
            <a:r>
              <a:rPr lang="fr-FR"/>
              <a:t>d'hydrogénocarbonate </a:t>
            </a:r>
            <a:r>
              <a:rPr lang="fr-FR" smtClean="0"/>
              <a:t>de </a:t>
            </a:r>
            <a:r>
              <a:rPr lang="fr-FR"/>
              <a:t>sodium. </a:t>
            </a:r>
            <a:r>
              <a:rPr lang="fr-FR"/>
              <a:t>Après </a:t>
            </a:r>
            <a:r>
              <a:rPr lang="fr-FR" smtClean="0"/>
              <a:t>agitation</a:t>
            </a:r>
            <a:r>
              <a:rPr lang="fr-FR"/>
              <a:t>, séparer le mélange </a:t>
            </a:r>
            <a:r>
              <a:rPr lang="fr-FR"/>
              <a:t>biphasique </a:t>
            </a:r>
            <a:r>
              <a:rPr lang="fr-FR" smtClean="0"/>
              <a:t>dans une ampoule </a:t>
            </a:r>
            <a:r>
              <a:rPr lang="fr-FR"/>
              <a:t>à décanter</a:t>
            </a:r>
            <a:r>
              <a:rPr lang="fr-FR"/>
              <a:t>. </a:t>
            </a:r>
            <a:r>
              <a:rPr lang="fr-FR" smtClean="0"/>
              <a:t>Contrôler </a:t>
            </a:r>
            <a:r>
              <a:rPr lang="fr-FR"/>
              <a:t>le caractère basique de </a:t>
            </a:r>
            <a:r>
              <a:rPr lang="fr-FR"/>
              <a:t>la </a:t>
            </a:r>
            <a:r>
              <a:rPr lang="fr-FR" smtClean="0"/>
              <a:t>solutin aqueuse </a:t>
            </a:r>
            <a:r>
              <a:rPr lang="fr-FR"/>
              <a:t>à l'aide d'un </a:t>
            </a:r>
            <a:r>
              <a:rPr lang="fr-FR"/>
              <a:t>papier-pH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Séchage de la phase organique. </a:t>
            </a:r>
            <a:r>
              <a:rPr lang="fr-FR" smtClean="0"/>
              <a:t>Sécher </a:t>
            </a:r>
            <a:r>
              <a:rPr lang="fr-FR"/>
              <a:t>la phase organique sur sulfate de sodium anhydre puis filtrer à l'aide d'un entonnoir en verre et d'un filtre de papier ou d'un peu de </a:t>
            </a:r>
            <a:r>
              <a:rPr lang="fr-FR"/>
              <a:t>coton</a:t>
            </a:r>
            <a:r>
              <a:rPr lang="fr-FR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Elimination du solvant</a:t>
            </a:r>
            <a:r>
              <a:rPr lang="fr-FR" smtClean="0"/>
              <a:t>.  Evaporer le solvant sous pression réduite.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schemeClr val="accent2"/>
                </a:solidFill>
              </a:rPr>
              <a:t>Caractérisation. </a:t>
            </a:r>
            <a:r>
              <a:rPr lang="fr-FR" smtClean="0"/>
              <a:t>Spectroscopie infrarouge.</a:t>
            </a: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0284" y="332656"/>
            <a:ext cx="486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B050"/>
                </a:solidFill>
              </a:rPr>
              <a:t>Protocole 2</a:t>
            </a:r>
            <a:endParaRPr lang="fr-FR" sz="240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628800"/>
            <a:ext cx="6552728" cy="5760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156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772</Words>
  <Application>Microsoft Office PowerPoint</Application>
  <PresentationFormat>Affichage à l'écran (4:3)</PresentationFormat>
  <Paragraphs>107</Paragraphs>
  <Slides>39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58</cp:revision>
  <dcterms:created xsi:type="dcterms:W3CDTF">2020-04-29T09:49:56Z</dcterms:created>
  <dcterms:modified xsi:type="dcterms:W3CDTF">2020-06-17T21:14:27Z</dcterms:modified>
</cp:coreProperties>
</file>