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5" r:id="rId3"/>
    <p:sldId id="266" r:id="rId4"/>
    <p:sldId id="278" r:id="rId5"/>
    <p:sldId id="258" r:id="rId6"/>
    <p:sldId id="257" r:id="rId7"/>
    <p:sldId id="261" r:id="rId8"/>
    <p:sldId id="259" r:id="rId9"/>
    <p:sldId id="269" r:id="rId10"/>
    <p:sldId id="270" r:id="rId11"/>
    <p:sldId id="271" r:id="rId12"/>
    <p:sldId id="263" r:id="rId13"/>
    <p:sldId id="273" r:id="rId14"/>
    <p:sldId id="272" r:id="rId15"/>
    <p:sldId id="276" r:id="rId16"/>
    <p:sldId id="268" r:id="rId17"/>
    <p:sldId id="275" r:id="rId18"/>
    <p:sldId id="274" r:id="rId19"/>
    <p:sldId id="260" r:id="rId20"/>
    <p:sldId id="264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E3646E-2486-48D5-84EF-EAA824E89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5BB5C46-95B8-4116-ACFE-F8E3763F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C8E087E-6435-490F-A8BC-563381B0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9A21-93FB-4562-A0FB-38B179DC3880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4807C6-49BD-49D4-A734-4D9D7DFE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1E5B8F8-89CE-41DA-9ADE-B8A19780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FC20-B85D-4D32-A055-37A436C82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48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CF23869-1100-4465-AA4E-F8B6DBFBF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1076351-5F65-4274-B188-E3C46EC84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86C5B95-BDE9-40A1-9D94-39C877FB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9A21-93FB-4562-A0FB-38B179DC3880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AC8554B-F7B9-4A8E-B3EC-F9EA62B6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B3CDD6C-7623-41EF-AFB4-FB6FD13D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FC20-B85D-4D32-A055-37A436C82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46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498C1DC-81F6-4A75-8982-4E39FBACE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B9A0E2C-EBCD-45BF-8202-B56A05AED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3AE51C1-A334-4D26-8F8F-045554B3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9A21-93FB-4562-A0FB-38B179DC3880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97BDE62-0044-47FE-B72A-89FD158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00BB514-7635-4300-BA07-88698DBF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FC20-B85D-4D32-A055-37A436C82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77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D1446F-7D62-4430-8CAD-88191BCC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26EA488-1CF8-4A85-891E-633268A35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B1C1577-5FEB-411B-B8A1-D7BBDD2C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9A21-93FB-4562-A0FB-38B179DC3880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E6358F8-78BA-4E17-B195-7F172D53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EDA2FBF-A743-4E7F-83C0-BA8F42D3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FC20-B85D-4D32-A055-37A436C82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34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48A2B8-415B-492A-B7EC-73B53C9F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405D061-FE14-4C7A-9761-64E7E0A09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261721E-8950-42E6-AA6C-01C95C65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9A21-93FB-4562-A0FB-38B179DC3880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D4AF13B-EB28-4DDE-8AA7-07DE4F1D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8428A0-A134-453D-A328-193267AF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FC20-B85D-4D32-A055-37A436C82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63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C845551-FA27-4F6C-B82A-2D854FE4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B78B56F-D2EF-44E1-BD0E-9B83FF7E4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394FC46-17BD-4CA5-8D3E-5AB4191B6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9F3CE6D-91C9-4220-A1A9-88B80020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9A21-93FB-4562-A0FB-38B179DC3880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4270566-AABF-462E-9B6B-B9F05911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E63CCE4-9816-4F73-B909-53101A1F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FC20-B85D-4D32-A055-37A436C82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98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0B7683-91C2-42F0-86A5-48ED0FA4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39C21C4-8876-4EC3-B7B2-CFAA8F70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983C0B2-6148-4CA4-975F-D703A9FDF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65D4580-4232-4E99-B8AE-E4E73C1CD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608A9D3-7AD2-4415-8094-D72CF5F5E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22694907-9864-438A-81D5-1778BE51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9A21-93FB-4562-A0FB-38B179DC3880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B3158C11-B3D1-46E1-A0B3-28365DAC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1A7C7B9-9D2E-49A4-ACC2-9476C5B1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FC20-B85D-4D32-A055-37A436C82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14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568678-AE64-4800-91C4-45D22204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1D32932-9856-4A63-A366-A64C3BD1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9A21-93FB-4562-A0FB-38B179DC3880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B070A87-E7F3-4A27-9F7C-53A856CD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214739D-70D4-4513-B8B4-803086A9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FC20-B85D-4D32-A055-37A436C82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8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19DC8CB-35C7-4981-8D5F-232E1CF3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9A21-93FB-4562-A0FB-38B179DC3880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DA33ED1-C328-474F-9EBE-1289C1EE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5330289-61AE-49DF-855A-DC43CED1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FC20-B85D-4D32-A055-37A436C82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93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198C08-F6FD-4DA7-8A6A-61335978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C5D7FE0-4140-41E0-9A85-1CF660E20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698ACC5-AC02-45FD-AC2B-4DE7C2EA1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F1B57B7-E124-4E1D-AB61-DB1428E7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9A21-93FB-4562-A0FB-38B179DC3880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1AC683B-6FD7-4F02-AA98-B5882E07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EB142FF-9557-40DF-B1F3-ED30553D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FC20-B85D-4D32-A055-37A436C82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86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30D2BE-AF8A-4297-AB36-5D0E8F83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E72B0F4-06C1-45B0-8D4D-A8B767462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E2AD68F-6E15-4D4E-B3B7-C7E74421F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3689CFA-9FE7-4A58-A014-9A4E730A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9A21-93FB-4562-A0FB-38B179DC3880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157FB5B-EB26-4449-8119-ED9475AA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F15193E-5D45-4540-8D63-C79D28C5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FC20-B85D-4D32-A055-37A436C82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94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D924A73F-CEDA-4905-841A-B68586A1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0CE284B-B67F-4F15-B4AF-C6926388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58D2122-739F-4572-B7BD-2CA2797C6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9A21-93FB-4562-A0FB-38B179DC3880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5A1BB93-E8C6-4F11-B33B-BE057898F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DA75219-7695-405F-8D33-4D9EA7203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DFC20-B85D-4D32-A055-37A436C82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5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imix.com/an11/cap11/caplp118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hierry.col2.free.fr/restreint/exovideo_lycee/cours_1S/ch5_TP_dosage_beer_lambert.pdf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physique.fr/echelle-teint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lecorgnechimie.fr/wp-content/uploads/2014/06/ae1EaudeDakinCorrige1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29" y="1095375"/>
            <a:ext cx="109823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63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D08D809-B650-4175-9D16-116EE3A0C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5" y="1790701"/>
            <a:ext cx="11375451" cy="28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5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boisson, alimentation, table&#10;&#10;Description générée automatiquement">
            <a:extLst>
              <a:ext uri="{FF2B5EF4-FFF2-40B4-BE49-F238E27FC236}">
                <a16:creationId xmlns:a16="http://schemas.microsoft.com/office/drawing/2014/main" xmlns="" id="{B6106A51-D90D-4328-878A-8595FC8FB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679450"/>
            <a:ext cx="5461000" cy="5461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1F54C00-6846-420A-8CB4-9A783E986222}"/>
              </a:ext>
            </a:extLst>
          </p:cNvPr>
          <p:cNvSpPr txBox="1"/>
          <p:nvPr/>
        </p:nvSpPr>
        <p:spPr>
          <a:xfrm>
            <a:off x="8293100" y="6489700"/>
            <a:ext cx="687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 dirty="0" err="1"/>
              <a:t>monshoppingcestcalais</a:t>
            </a:r>
            <a:r>
              <a:rPr lang="fr-FR" dirty="0"/>
              <a:t> 	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42976" y="809625"/>
            <a:ext cx="45529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C00000"/>
                </a:solidFill>
              </a:rPr>
              <a:t>Vinaigre </a:t>
            </a:r>
          </a:p>
          <a:p>
            <a:endParaRPr lang="fr-FR" smtClean="0"/>
          </a:p>
          <a:p>
            <a:r>
              <a:rPr lang="fr-FR" smtClean="0"/>
              <a:t>teneur minimale de 6g d’acide éthanoique pour 100 mL soit 6 degrés de vinaigre</a:t>
            </a:r>
            <a:endParaRPr lang="fr-FR"/>
          </a:p>
        </p:txBody>
      </p:sp>
      <p:pic>
        <p:nvPicPr>
          <p:cNvPr id="4100" name="Picture 4" descr="Formule développée de l'acide acét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49" y="2771775"/>
            <a:ext cx="1978025" cy="170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228851" y="4663559"/>
            <a:ext cx="326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acide éthanoïque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95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052425B-F16C-41A1-9BDE-CCED3005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78" y="423292"/>
            <a:ext cx="4372071" cy="548550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77BD4AA-2244-4ACD-933E-951B897E8FC1}"/>
              </a:ext>
            </a:extLst>
          </p:cNvPr>
          <p:cNvSpPr txBox="1"/>
          <p:nvPr/>
        </p:nvSpPr>
        <p:spPr>
          <a:xfrm>
            <a:off x="5600700" y="6298168"/>
            <a:ext cx="558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Belin </a:t>
            </a:r>
            <a:r>
              <a:rPr lang="fr-FR"/>
              <a:t>Terminale </a:t>
            </a:r>
            <a:r>
              <a:rPr lang="fr-FR" smtClean="0"/>
              <a:t>S et </a:t>
            </a:r>
            <a:r>
              <a:rPr lang="fr-FR"/>
              <a:t>Dulaurans</a:t>
            </a:r>
            <a:r>
              <a:rPr lang="fr-FR"/>
              <a:t>, </a:t>
            </a:r>
            <a:r>
              <a:rPr lang="fr-FR" smtClean="0"/>
              <a:t>Durupthy TS</a:t>
            </a:r>
            <a:r>
              <a:rPr lang="fr-FR" smtClean="0"/>
              <a:t> </a:t>
            </a:r>
            <a:endParaRPr lang="fr-FR" dirty="0"/>
          </a:p>
        </p:txBody>
      </p:sp>
      <p:pic>
        <p:nvPicPr>
          <p:cNvPr id="6146" name="Picture 2" descr="http://perso.ens-lyon.fr/vincent.martos/Agr%c3%a9gation/LC/LC06%20Dosages/dosage_par_titrage_pHmetrique_princi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99" y="561975"/>
            <a:ext cx="6240098" cy="47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6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D16BB60-049C-4903-BEF7-4A9548513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260" y="2618131"/>
            <a:ext cx="4716940" cy="40120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D247C97-9D96-42EB-8DD5-1C99A99C0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18" y="841457"/>
            <a:ext cx="7972782" cy="30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8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60289FC-79A0-438D-9BE3-505F4EF12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95" y="911098"/>
            <a:ext cx="4089610" cy="46420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E267484-AAFB-4A66-A7EC-46778D89B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712" y="911098"/>
            <a:ext cx="4400776" cy="44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7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9B70C885-1D71-4581-A5FC-709CD19F4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77" y="2402729"/>
            <a:ext cx="9754445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8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D47E2BB-0071-43A6-9A68-F3BA4A64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390" y="327478"/>
            <a:ext cx="6388219" cy="501931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92EB73A-A0CF-47B9-A9FE-5FCE485BEFFE}"/>
              </a:ext>
            </a:extLst>
          </p:cNvPr>
          <p:cNvSpPr txBox="1"/>
          <p:nvPr/>
        </p:nvSpPr>
        <p:spPr>
          <a:xfrm>
            <a:off x="3460810" y="5639180"/>
            <a:ext cx="397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Allure de la courbe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="" id="{A030B688-FF5D-4939-BDDD-474C7B99226F}"/>
                  </a:ext>
                </a:extLst>
              </p:cNvPr>
              <p:cNvSpPr txBox="1"/>
              <p:nvPr/>
            </p:nvSpPr>
            <p:spPr>
              <a:xfrm>
                <a:off x="8464609" y="2044005"/>
                <a:ext cx="38989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8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800" i="1" dirty="0" smtClean="0">
                          <a:latin typeface="Cambria Math" panose="02040503050406030204" pitchFamily="18" charset="0"/>
                        </a:rPr>
                        <m:t> = 20 </m:t>
                      </m:r>
                      <m:r>
                        <a:rPr lang="fr-FR" sz="2800" i="1" dirty="0" err="1" smtClean="0">
                          <a:latin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fr-F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=0.1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800" b="0" dirty="0"/>
              </a:p>
              <a:p>
                <a:endParaRPr lang="fr-FR" sz="28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030B688-FF5D-4939-BDDD-474C7B992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09" y="2044005"/>
                <a:ext cx="3898900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6581775" y="6324600"/>
            <a:ext cx="553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hlinkClick r:id="rId4"/>
              </a:rPr>
              <a:t>http://www.chimix.com/an11/cap11/caplp118.html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41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18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D5D55C6-3946-407F-92C2-BBD295942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61" y="2260600"/>
            <a:ext cx="9904678" cy="18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46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9CB3F54-0DF7-443D-A1AB-07BCCE05E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763" y="1327042"/>
            <a:ext cx="1422473" cy="42039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4E33226-F4CC-4972-8637-3419FC468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288" y="1447691"/>
            <a:ext cx="1428823" cy="42420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BD821C4-F3CD-41B5-81EF-07791357E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165" y="1882695"/>
            <a:ext cx="1371670" cy="30926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974007C-627A-4132-AE3D-7E85F8683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945" y="1971600"/>
            <a:ext cx="1162110" cy="2914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CCEDD76-3C3B-4086-A952-ADFE2779B51D}"/>
              </a:ext>
            </a:extLst>
          </p:cNvPr>
          <p:cNvSpPr txBox="1"/>
          <p:nvPr/>
        </p:nvSpPr>
        <p:spPr>
          <a:xfrm>
            <a:off x="6383306" y="6553200"/>
            <a:ext cx="2519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</a:t>
            </a:r>
            <a:r>
              <a:rPr lang="fr-FR" dirty="0">
                <a:hlinkClick r:id="rId6"/>
              </a:rPr>
              <a:t>http://thierry.col2.free.fr/restreint/exovideo_lycee/cours_1S/ch5_TP_dosage_beer_lambert.pdf</a:t>
            </a:r>
            <a:r>
              <a:rPr lang="fr-FR"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6E4FEFB-7201-4354-8496-C1D505BF7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259" y="895220"/>
            <a:ext cx="8401482" cy="50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8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rose, plastique, conteneur&#10;&#10;Description générée automatiquement">
            <a:extLst>
              <a:ext uri="{FF2B5EF4-FFF2-40B4-BE49-F238E27FC236}">
                <a16:creationId xmlns:a16="http://schemas.microsoft.com/office/drawing/2014/main" xmlns="" id="{5E5A0457-8D94-42CC-AB5F-0ADD9E85F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73" y="530152"/>
            <a:ext cx="5124653" cy="482924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70A7596-6106-4EEC-BA6A-D68997ED562F}"/>
              </a:ext>
            </a:extLst>
          </p:cNvPr>
          <p:cNvSpPr txBox="1"/>
          <p:nvPr/>
        </p:nvSpPr>
        <p:spPr>
          <a:xfrm>
            <a:off x="914400" y="5560080"/>
            <a:ext cx="699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Principe de l’échelle de teinte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4B32D96-C911-4A7E-A790-7C5589C0C867}"/>
              </a:ext>
            </a:extLst>
          </p:cNvPr>
          <p:cNvSpPr txBox="1"/>
          <p:nvPr/>
        </p:nvSpPr>
        <p:spPr>
          <a:xfrm>
            <a:off x="7664450" y="6488668"/>
            <a:ext cx="504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>
                <a:hlinkClick r:id="rId3"/>
              </a:rPr>
              <a:t>http://webphysique.fr/echelle-teinte/</a:t>
            </a:r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D6FC490-6E94-4844-9063-82841953FF4C}"/>
              </a:ext>
            </a:extLst>
          </p:cNvPr>
          <p:cNvSpPr txBox="1"/>
          <p:nvPr/>
        </p:nvSpPr>
        <p:spPr>
          <a:xfrm>
            <a:off x="7327900" y="2105561"/>
            <a:ext cx="407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1. 2. 3. 4</a:t>
            </a:r>
            <a:r>
              <a:rPr lang="fr-FR" sz="2000" dirty="0"/>
              <a:t>. Echelle de teinte</a:t>
            </a:r>
          </a:p>
          <a:p>
            <a:pPr marL="342900" indent="-342900">
              <a:buAutoNum type="arabicPeriod"/>
            </a:pPr>
            <a:endParaRPr lang="fr-FR" sz="2000" dirty="0"/>
          </a:p>
          <a:p>
            <a:r>
              <a:rPr lang="fr-FR" sz="2000" dirty="0"/>
              <a:t>5. Solution de concentration inconnue </a:t>
            </a:r>
          </a:p>
        </p:txBody>
      </p:sp>
    </p:spTree>
    <p:extLst>
      <p:ext uri="{BB962C8B-B14F-4D97-AF65-F5344CB8AC3E}">
        <p14:creationId xmlns:p14="http://schemas.microsoft.com/office/powerpoint/2010/main" val="1820292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9F01245-1A78-4CDD-B3A6-EE7791B63F7A}"/>
              </a:ext>
            </a:extLst>
          </p:cNvPr>
          <p:cNvSpPr txBox="1"/>
          <p:nvPr/>
        </p:nvSpPr>
        <p:spPr>
          <a:xfrm>
            <a:off x="10229503" y="2006600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Indicateur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38AFDF-7CB0-4A13-A2A5-AC901EB97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7910" y="4193322"/>
            <a:ext cx="9176222" cy="41340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F590D32-BCC9-4B3C-82A9-1FD6D608B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937" y="5639064"/>
            <a:ext cx="5308873" cy="40705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8BD2D4B-CC4E-430A-89CA-E7BEAF2B1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937" y="717464"/>
            <a:ext cx="4934204" cy="40324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A3456E9-F77D-46A3-B757-52E220707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189" y="-154925"/>
            <a:ext cx="4289312" cy="315214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03A555C-5742-4EC9-A529-3CA24C7C1C8F}"/>
              </a:ext>
            </a:extLst>
          </p:cNvPr>
          <p:cNvSpPr txBox="1"/>
          <p:nvPr/>
        </p:nvSpPr>
        <p:spPr>
          <a:xfrm>
            <a:off x="6413500" y="2921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Colorimétrique</a:t>
            </a:r>
          </a:p>
        </p:txBody>
      </p:sp>
    </p:spTree>
    <p:extLst>
      <p:ext uri="{BB962C8B-B14F-4D97-AF65-F5344CB8AC3E}">
        <p14:creationId xmlns:p14="http://schemas.microsoft.com/office/powerpoint/2010/main" val="191702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="" id="{CDA15EFA-C515-4C04-9FAB-AC7FA1619757}"/>
                  </a:ext>
                </a:extLst>
              </p:cNvPr>
              <p:cNvSpPr txBox="1"/>
              <p:nvPr/>
            </p:nvSpPr>
            <p:spPr>
              <a:xfrm>
                <a:off x="2946400" y="3152671"/>
                <a:ext cx="5651500" cy="65229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60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fr-FR" sz="3600" i="0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36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36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fr-FR" sz="36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360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d>
                        <m:dPr>
                          <m:ctrlPr>
                            <a:rPr lang="fr-FR" sz="36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3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fr-FR" sz="3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  <m:r>
                        <a:rPr lang="fr-FR" sz="360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360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fr-FR" sz="36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3600" i="0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Mn</m:t>
                          </m:r>
                          <m:sSubSup>
                            <m:sSubSupPr>
                              <m:ctrlPr>
                                <a:rPr lang="fr-FR" sz="3600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fr-FR" sz="3600" i="0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3600" i="0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fr-FR" sz="3600" i="0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3600" b="0" i="0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fr-FR" sz="3600" dirty="0"/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A15EFA-C515-4C04-9FAB-AC7FA1619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0" y="3152671"/>
                <a:ext cx="5651500" cy="6522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CB0051B7-6C3F-462B-9E30-99342832ABA5}"/>
              </a:ext>
            </a:extLst>
          </p:cNvPr>
          <p:cNvCxnSpPr>
            <a:cxnSpLocks/>
          </p:cNvCxnSpPr>
          <p:nvPr/>
        </p:nvCxnSpPr>
        <p:spPr>
          <a:xfrm flipV="1">
            <a:off x="2527300" y="3664810"/>
            <a:ext cx="1473200" cy="1539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DD1421C1-9C7A-4A16-869A-88A383119AD2}"/>
                  </a:ext>
                </a:extLst>
              </p:cNvPr>
              <p:cNvSpPr txBox="1"/>
              <p:nvPr/>
            </p:nvSpPr>
            <p:spPr>
              <a:xfrm>
                <a:off x="1282700" y="5292244"/>
                <a:ext cx="2184400" cy="1291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fr-FR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240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24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40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400" i="0" dirty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fr-FR" sz="2400" i="0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fr-FR" sz="2400" i="0" dirty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400" dirty="0"/>
              </a:p>
              <a:p>
                <a:pPr algn="ctr"/>
                <a:r>
                  <a:rPr lang="fr-FR" sz="2400" dirty="0"/>
                  <a:t>Absorbance</a:t>
                </a: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D1421C1-9C7A-4A16-869A-88A383119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5292244"/>
                <a:ext cx="2184400" cy="12915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C26A7523-285C-4B71-8EF3-25B36E5B77EB}"/>
              </a:ext>
            </a:extLst>
          </p:cNvPr>
          <p:cNvCxnSpPr>
            <a:cxnSpLocks/>
          </p:cNvCxnSpPr>
          <p:nvPr/>
        </p:nvCxnSpPr>
        <p:spPr>
          <a:xfrm flipH="1" flipV="1">
            <a:off x="5219700" y="3664810"/>
            <a:ext cx="177800" cy="16274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981214FF-1E36-4860-86FF-BDAD34591833}"/>
              </a:ext>
            </a:extLst>
          </p:cNvPr>
          <p:cNvSpPr txBox="1"/>
          <p:nvPr/>
        </p:nvSpPr>
        <p:spPr>
          <a:xfrm>
            <a:off x="4419602" y="5492799"/>
            <a:ext cx="430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Coefficient d’extinction molaire en L/mol/cm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63DF35CC-E4BB-4964-AEFA-D6AD2F85552B}"/>
              </a:ext>
            </a:extLst>
          </p:cNvPr>
          <p:cNvCxnSpPr>
            <a:cxnSpLocks/>
          </p:cNvCxnSpPr>
          <p:nvPr/>
        </p:nvCxnSpPr>
        <p:spPr>
          <a:xfrm flipH="1">
            <a:off x="6096000" y="1899505"/>
            <a:ext cx="590550" cy="13676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86BBBA9-7057-4866-A30F-957B6B08982E}"/>
              </a:ext>
            </a:extLst>
          </p:cNvPr>
          <p:cNvSpPr txBox="1"/>
          <p:nvPr/>
        </p:nvSpPr>
        <p:spPr>
          <a:xfrm>
            <a:off x="5219700" y="1493708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Largeur de la cuve en cm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9AADFBE1-B163-4F76-97E2-8F9EF866B331}"/>
              </a:ext>
            </a:extLst>
          </p:cNvPr>
          <p:cNvCxnSpPr>
            <a:cxnSpLocks/>
          </p:cNvCxnSpPr>
          <p:nvPr/>
        </p:nvCxnSpPr>
        <p:spPr>
          <a:xfrm flipH="1">
            <a:off x="8029575" y="3059443"/>
            <a:ext cx="1168400" cy="408305"/>
          </a:xfrm>
          <a:prstGeom prst="straightConnector1">
            <a:avLst/>
          </a:prstGeom>
          <a:ln w="38100">
            <a:solidFill>
              <a:srgbClr val="C55A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31B46FCD-8C90-48CE-89C5-82E44CFBDF25}"/>
              </a:ext>
            </a:extLst>
          </p:cNvPr>
          <p:cNvSpPr txBox="1"/>
          <p:nvPr/>
        </p:nvSpPr>
        <p:spPr>
          <a:xfrm>
            <a:off x="9055100" y="2436197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Concentration en mol/L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27300" y="252740"/>
            <a:ext cx="691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rgbClr val="C00000"/>
                </a:solidFill>
              </a:rPr>
              <a:t>Loi de Beer-Lambert (1852)</a:t>
            </a:r>
            <a:endParaRPr lang="fr-FR" sz="280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5800" y="1114425"/>
            <a:ext cx="1129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smtClean="0"/>
              <a:t>Hypothèse: </a:t>
            </a:r>
            <a:r>
              <a:rPr lang="fr-FR" smtClean="0"/>
              <a:t>dans la solution de Dakin, seul le permanganate absorbe dans le visible.</a:t>
            </a:r>
            <a:endParaRPr lang="fr-FR" u="sng"/>
          </a:p>
        </p:txBody>
      </p:sp>
    </p:spTree>
    <p:extLst>
      <p:ext uri="{BB962C8B-B14F-4D97-AF65-F5344CB8AC3E}">
        <p14:creationId xmlns:p14="http://schemas.microsoft.com/office/powerpoint/2010/main" val="255537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jeulin.fr/media/catalog/product/cache/1/image/440x/9df78eab33525d08d6e5fb8d27136e95/i/m/img_701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3" y="1384299"/>
            <a:ext cx="5216525" cy="521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27300" y="514350"/>
            <a:ext cx="691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rgbClr val="C00000"/>
                </a:solidFill>
              </a:rPr>
              <a:t>Spectrophotomètre UV-visible</a:t>
            </a:r>
            <a:endParaRPr lang="fr-FR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6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3E1EF18-8DD0-4283-BE8E-51DCB15F3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332" y="1304816"/>
            <a:ext cx="8471335" cy="4248368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FE7BDE4C-8910-447D-9DE2-A97AB45F3736}"/>
              </a:ext>
            </a:extLst>
          </p:cNvPr>
          <p:cNvSpPr/>
          <p:nvPr/>
        </p:nvSpPr>
        <p:spPr>
          <a:xfrm>
            <a:off x="6874759" y="2356946"/>
            <a:ext cx="793500" cy="378465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832482F-8B62-4FC4-A7EC-995837A6BE1D}"/>
              </a:ext>
            </a:extLst>
          </p:cNvPr>
          <p:cNvSpPr txBox="1"/>
          <p:nvPr/>
        </p:nvSpPr>
        <p:spPr>
          <a:xfrm>
            <a:off x="5692119" y="362679"/>
            <a:ext cx="279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Choix de la longueur d’onde 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63194EBE-CFD2-4CF1-B512-15D262267C5A}"/>
              </a:ext>
            </a:extLst>
          </p:cNvPr>
          <p:cNvCxnSpPr>
            <a:cxnSpLocks/>
          </p:cNvCxnSpPr>
          <p:nvPr/>
        </p:nvCxnSpPr>
        <p:spPr>
          <a:xfrm flipH="1" flipV="1">
            <a:off x="6563360" y="1009010"/>
            <a:ext cx="311401" cy="15337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226AC848-702C-46F3-A84F-D452DD4269F6}"/>
              </a:ext>
            </a:extLst>
          </p:cNvPr>
          <p:cNvSpPr/>
          <p:nvPr/>
        </p:nvSpPr>
        <p:spPr>
          <a:xfrm>
            <a:off x="8017513" y="2258012"/>
            <a:ext cx="830910" cy="583441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5BB0328B-98B8-41FC-B2BB-722A9C7CA59C}"/>
              </a:ext>
            </a:extLst>
          </p:cNvPr>
          <p:cNvCxnSpPr>
            <a:cxnSpLocks/>
          </p:cNvCxnSpPr>
          <p:nvPr/>
        </p:nvCxnSpPr>
        <p:spPr>
          <a:xfrm>
            <a:off x="8848423" y="2542760"/>
            <a:ext cx="14832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2A9B5B4-728E-4E0E-903B-C2AD0ACFB414}"/>
              </a:ext>
            </a:extLst>
          </p:cNvPr>
          <p:cNvSpPr txBox="1"/>
          <p:nvPr/>
        </p:nvSpPr>
        <p:spPr>
          <a:xfrm>
            <a:off x="10354869" y="2258012"/>
            <a:ext cx="279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Blanc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F49EF6B-CEB7-473C-B0C0-4A9A50C7ABA0}"/>
              </a:ext>
            </a:extLst>
          </p:cNvPr>
          <p:cNvSpPr txBox="1"/>
          <p:nvPr/>
        </p:nvSpPr>
        <p:spPr>
          <a:xfrm>
            <a:off x="6080644" y="6403700"/>
            <a:ext cx="759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https://www.youtube.com/watch?v=dLEE0KhVCJE</a:t>
            </a:r>
          </a:p>
        </p:txBody>
      </p:sp>
    </p:spTree>
    <p:extLst>
      <p:ext uri="{BB962C8B-B14F-4D97-AF65-F5344CB8AC3E}">
        <p14:creationId xmlns:p14="http://schemas.microsoft.com/office/powerpoint/2010/main" val="300786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DAE0CA2-11BF-491A-BB6C-60C97564D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43" y="1444091"/>
            <a:ext cx="9049207" cy="418200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7C8D548-5E4C-46A4-8DEC-FA99921DB684}"/>
              </a:ext>
            </a:extLst>
          </p:cNvPr>
          <p:cNvSpPr txBox="1"/>
          <p:nvPr/>
        </p:nvSpPr>
        <p:spPr>
          <a:xfrm>
            <a:off x="6080644" y="6403700"/>
            <a:ext cx="759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https://www.youtube.com/watch?v=dLEE0KhVCJE</a:t>
            </a:r>
          </a:p>
        </p:txBody>
      </p:sp>
    </p:spTree>
    <p:extLst>
      <p:ext uri="{BB962C8B-B14F-4D97-AF65-F5344CB8AC3E}">
        <p14:creationId xmlns:p14="http://schemas.microsoft.com/office/powerpoint/2010/main" val="91077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495800D-DF7E-47A7-9F91-A60EFA6520B2}"/>
              </a:ext>
            </a:extLst>
          </p:cNvPr>
          <p:cNvSpPr txBox="1"/>
          <p:nvPr/>
        </p:nvSpPr>
        <p:spPr>
          <a:xfrm>
            <a:off x="3111500" y="5753100"/>
            <a:ext cx="58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Spectre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D05DD1F-6939-421E-8918-23834FC6D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15" y="333864"/>
            <a:ext cx="8601170" cy="59438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D192586-A4FD-4481-AA31-06C2AE8023B3}"/>
              </a:ext>
            </a:extLst>
          </p:cNvPr>
          <p:cNvSpPr txBox="1"/>
          <p:nvPr/>
        </p:nvSpPr>
        <p:spPr>
          <a:xfrm>
            <a:off x="3194050" y="6432972"/>
            <a:ext cx="989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>
                <a:hlinkClick r:id="rId3"/>
              </a:rPr>
              <a:t>http://dlecorgnechimie.fr/wp-content/uploads/2014/06/ae1EaudeDakinCorrige1.pdf</a:t>
            </a:r>
            <a:r>
              <a:rPr lang="fr-FR" dirty="0"/>
              <a:t>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F1730009-19F4-4FC6-96B4-D2CB90637DF9}"/>
              </a:ext>
            </a:extLst>
          </p:cNvPr>
          <p:cNvCxnSpPr/>
          <p:nvPr/>
        </p:nvCxnSpPr>
        <p:spPr>
          <a:xfrm>
            <a:off x="4940300" y="520700"/>
            <a:ext cx="0" cy="4572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8CD881B7-EBE5-4782-924B-32BB3E842A7D}"/>
                  </a:ext>
                </a:extLst>
              </p:cNvPr>
              <p:cNvSpPr txBox="1"/>
              <p:nvPr/>
            </p:nvSpPr>
            <p:spPr>
              <a:xfrm>
                <a:off x="4508500" y="365430"/>
                <a:ext cx="30098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fr-FR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520 </m:t>
                      </m:r>
                      <m:r>
                        <a:rPr lang="fr-FR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fr-FR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CD881B7-EBE5-4782-924B-32BB3E842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500" y="365430"/>
                <a:ext cx="30098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35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8FE4223-E5DE-4449-899A-25F70A3A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88" y="1400069"/>
            <a:ext cx="4115011" cy="40578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DFDCBCB-682C-4A53-B31F-83D5D2042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825" y="1432920"/>
            <a:ext cx="4095961" cy="423566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98FD4929-8C3A-41EE-8CB3-715F13852E87}"/>
              </a:ext>
            </a:extLst>
          </p:cNvPr>
          <p:cNvSpPr/>
          <p:nvPr/>
        </p:nvSpPr>
        <p:spPr>
          <a:xfrm>
            <a:off x="8498390" y="2290715"/>
            <a:ext cx="830910" cy="583441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38225A73-C752-478A-A624-95F9343A2F95}"/>
              </a:ext>
            </a:extLst>
          </p:cNvPr>
          <p:cNvCxnSpPr>
            <a:cxnSpLocks/>
          </p:cNvCxnSpPr>
          <p:nvPr/>
        </p:nvCxnSpPr>
        <p:spPr>
          <a:xfrm>
            <a:off x="9329300" y="2575463"/>
            <a:ext cx="14832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D34E868-4E0A-4A38-926A-1FA5CC059D15}"/>
              </a:ext>
            </a:extLst>
          </p:cNvPr>
          <p:cNvSpPr txBox="1"/>
          <p:nvPr/>
        </p:nvSpPr>
        <p:spPr>
          <a:xfrm>
            <a:off x="10835746" y="2290715"/>
            <a:ext cx="279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Lecture de </a:t>
            </a:r>
          </a:p>
          <a:p>
            <a:r>
              <a:rPr lang="fr-FR" dirty="0"/>
              <a:t>l’absorbance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BDC68CE-8F1F-4B3C-83A7-6EA116E1443F}"/>
              </a:ext>
            </a:extLst>
          </p:cNvPr>
          <p:cNvSpPr txBox="1"/>
          <p:nvPr/>
        </p:nvSpPr>
        <p:spPr>
          <a:xfrm>
            <a:off x="6080644" y="6403700"/>
            <a:ext cx="759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https://www.youtube.com/watch?v=dLEE0KhVCJE</a:t>
            </a:r>
          </a:p>
        </p:txBody>
      </p:sp>
    </p:spTree>
    <p:extLst>
      <p:ext uri="{BB962C8B-B14F-4D97-AF65-F5344CB8AC3E}">
        <p14:creationId xmlns:p14="http://schemas.microsoft.com/office/powerpoint/2010/main" val="27987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2CAF73C-A7EB-416D-AD3F-CA46FA3B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94" y="1288996"/>
            <a:ext cx="5949012" cy="338460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E1FC096-5811-4B0E-A4C1-9537860F7B58}"/>
              </a:ext>
            </a:extLst>
          </p:cNvPr>
          <p:cNvSpPr txBox="1"/>
          <p:nvPr/>
        </p:nvSpPr>
        <p:spPr>
          <a:xfrm>
            <a:off x="9918700" y="6324600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E. </a:t>
            </a:r>
            <a:r>
              <a:rPr lang="fr-FR" dirty="0" err="1"/>
              <a:t>Thibierge</a:t>
            </a:r>
            <a:r>
              <a:rPr lang="fr-FR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27300" y="514350"/>
            <a:ext cx="691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solidFill>
                  <a:srgbClr val="C00000"/>
                </a:solidFill>
              </a:rPr>
              <a:t>Cellule conductimétrique</a:t>
            </a:r>
            <a:endParaRPr lang="fr-FR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80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203</Words>
  <Application>Microsoft Office PowerPoint</Application>
  <PresentationFormat>Personnalisé</PresentationFormat>
  <Paragraphs>39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26</cp:revision>
  <dcterms:created xsi:type="dcterms:W3CDTF">2020-05-30T07:50:55Z</dcterms:created>
  <dcterms:modified xsi:type="dcterms:W3CDTF">2020-06-18T09:48:17Z</dcterms:modified>
</cp:coreProperties>
</file>