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2" r:id="rId4"/>
    <p:sldId id="285" r:id="rId5"/>
    <p:sldId id="265" r:id="rId6"/>
    <p:sldId id="267" r:id="rId7"/>
    <p:sldId id="286" r:id="rId8"/>
    <p:sldId id="266" r:id="rId9"/>
    <p:sldId id="270" r:id="rId10"/>
    <p:sldId id="268" r:id="rId11"/>
    <p:sldId id="273" r:id="rId12"/>
    <p:sldId id="274" r:id="rId13"/>
    <p:sldId id="269" r:id="rId14"/>
    <p:sldId id="276" r:id="rId15"/>
    <p:sldId id="275" r:id="rId16"/>
    <p:sldId id="279" r:id="rId17"/>
    <p:sldId id="280" r:id="rId18"/>
    <p:sldId id="281" r:id="rId19"/>
    <p:sldId id="282" r:id="rId20"/>
    <p:sldId id="278" r:id="rId21"/>
    <p:sldId id="283" r:id="rId22"/>
    <p:sldId id="258" r:id="rId23"/>
    <p:sldId id="259" r:id="rId24"/>
    <p:sldId id="260" r:id="rId25"/>
    <p:sldId id="261" r:id="rId26"/>
    <p:sldId id="256" r:id="rId27"/>
    <p:sldId id="257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2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9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8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3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7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8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09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2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A0B9-862E-4553-ABE7-FAB610E6AA11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BEFC-9E2F-4257-8964-AC9D9E792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4ADF43D-9201-46BF-A52A-372E01ED60B1}"/>
              </a:ext>
            </a:extLst>
          </p:cNvPr>
          <p:cNvSpPr txBox="1"/>
          <p:nvPr/>
        </p:nvSpPr>
        <p:spPr>
          <a:xfrm>
            <a:off x="4283968" y="638132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</a:t>
            </a:r>
            <a:r>
              <a:rPr lang="fr-FR" sz="1600"/>
              <a:t>: </a:t>
            </a:r>
            <a:r>
              <a:rPr lang="fr-FR" sz="1600" smtClean="0"/>
              <a:t>parapharmacieparadrug</a:t>
            </a:r>
            <a:endParaRPr lang="fr-FR" sz="1600" dirty="0"/>
          </a:p>
        </p:txBody>
      </p:sp>
      <p:pic>
        <p:nvPicPr>
          <p:cNvPr id="16" name="Image 15" descr="Une image contenant articles de toilette, lotion, assis&#10;&#10;Description générée automatiquement">
            <a:extLst>
              <a:ext uri="{FF2B5EF4-FFF2-40B4-BE49-F238E27FC236}">
                <a16:creationId xmlns:a16="http://schemas.microsoft.com/office/drawing/2014/main" xmlns="" id="{C439EB5D-900F-41F7-8853-4E08D9DF5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4" y="705243"/>
            <a:ext cx="4605035" cy="4605035"/>
          </a:xfrm>
          <a:prstGeom prst="rect">
            <a:avLst/>
          </a:prstGeom>
        </p:spPr>
      </p:pic>
      <p:pic>
        <p:nvPicPr>
          <p:cNvPr id="1026" name="Picture 2" descr="Wasserstoffperoxi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22370"/>
            <a:ext cx="2671980" cy="14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32039" y="155679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Eau oxygénée: peroxdyde d’hydrogène </a:t>
            </a:r>
            <a:r>
              <a:rPr lang="fr-FR"/>
              <a:t> </a:t>
            </a:r>
            <a:r>
              <a:rPr lang="fr-FR" smtClean="0"/>
              <a:t>H</a:t>
            </a:r>
            <a:r>
              <a:rPr lang="fr-FR" baseline="-25000" smtClean="0"/>
              <a:t>2</a:t>
            </a:r>
            <a:r>
              <a:rPr lang="fr-FR" smtClean="0"/>
              <a:t>O</a:t>
            </a:r>
            <a:r>
              <a:rPr lang="fr-FR" baseline="-25000" smtClean="0"/>
              <a:t>2</a:t>
            </a:r>
            <a:r>
              <a:rPr lang="fr-FR" smtClean="0"/>
              <a:t> en solution aqueuse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3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8A0B8CB-ED06-4C76-8D7E-C1CA56A3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8026679" cy="25429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3F68202-E769-40D1-8BBC-619A9875F0C8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8102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Evolution temporelle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1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F9814434-E3F0-490C-AB05-C3E9FB4F905C}"/>
                  </a:ext>
                </a:extLst>
              </p:cNvPr>
              <p:cNvSpPr txBox="1"/>
              <p:nvPr/>
            </p:nvSpPr>
            <p:spPr>
              <a:xfrm>
                <a:off x="683568" y="1844824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814434-E3F0-490C-AB05-C3E9FB4F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4824"/>
                <a:ext cx="7992888" cy="6331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xmlns="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649110"/>
                  </p:ext>
                </p:extLst>
              </p:nvPr>
            </p:nvGraphicFramePr>
            <p:xfrm>
              <a:off x="971600" y="3429000"/>
              <a:ext cx="7416825" cy="2026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xmlns="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xmlns="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xmlns="" val="423711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0" dirty="0"/>
                            <a:t>Solution d'iodure de potassium KI à </a:t>
                          </a:r>
                          <a14:m>
                            <m:oMath xmlns:m="http://schemas.openxmlformats.org/officeDocument/2006/math">
                              <m:r>
                                <a:rPr lang="fr-FR" b="0" dirty="0" smtClean="0">
                                  <a:latin typeface="Cambria Math" panose="02040503050406030204" pitchFamily="18" charset="0"/>
                                </a:rPr>
                                <m:t>0,4 </m:t>
                              </m:r>
                              <m:r>
                                <m:rPr>
                                  <m:sty m:val="p"/>
                                </m:rPr>
                                <a:rPr lang="fr-FR" b="0" dirty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fr-FR" b="0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dirty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 b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b="0" dirty="0"/>
                            <a:t> </a:t>
                          </a:r>
                        </a:p>
                        <a:p>
                          <a:pPr algn="ctr"/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err="1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849922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649110"/>
                  </p:ext>
                </p:extLst>
              </p:nvPr>
            </p:nvGraphicFramePr>
            <p:xfrm>
              <a:off x="971600" y="3429000"/>
              <a:ext cx="7416825" cy="2026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3711250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619" t="-3333" r="-68060" b="-13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619" t="-254098" r="-6806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54" t="-254098" r="-246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619" t="-360000" r="-6806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54" t="-360000" r="-246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619" t="-452459" r="-6806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54" t="-452459" r="-246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849922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D390D1E0-F4EF-4770-83E2-E66846BA0B13}"/>
                  </a:ext>
                </a:extLst>
              </p:cNvPr>
              <p:cNvSpPr txBox="1"/>
              <p:nvPr/>
            </p:nvSpPr>
            <p:spPr>
              <a:xfrm>
                <a:off x="2411760" y="6128429"/>
                <a:ext cx="5760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+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d'eau oxygénée H</a:t>
                </a:r>
                <a:r>
                  <a:rPr lang="pt-BR" baseline="-25000" dirty="0"/>
                  <a:t>2</a:t>
                </a:r>
                <a:r>
                  <a:rPr lang="pt-BR" dirty="0"/>
                  <a:t>O</a:t>
                </a:r>
                <a:r>
                  <a:rPr lang="pt-BR" baseline="-25000" dirty="0"/>
                  <a:t>2</a:t>
                </a:r>
                <a:r>
                  <a:rPr lang="pt-BR" dirty="0"/>
                  <a:t> à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0,06 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90D1E0-F4EF-4770-83E2-E66846B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128429"/>
                <a:ext cx="576064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52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8102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Influence de la concentration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2D4BA1A0-4280-4EC7-B2C1-10327944B1E3}"/>
                  </a:ext>
                </a:extLst>
              </p:cNvPr>
              <p:cNvSpPr txBox="1"/>
              <p:nvPr/>
            </p:nvSpPr>
            <p:spPr>
              <a:xfrm>
                <a:off x="1046144" y="923605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4BA1A0-4280-4EC7-B2C1-10327944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4" y="923605"/>
                <a:ext cx="7992888" cy="6331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0F34F13-4B1B-494F-A97F-7E7839AE3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0" y="1563639"/>
            <a:ext cx="3142702" cy="2227738"/>
          </a:xfrm>
          <a:prstGeom prst="rect">
            <a:avLst/>
          </a:prstGeom>
        </p:spPr>
      </p:pic>
      <p:pic>
        <p:nvPicPr>
          <p:cNvPr id="6" name="Image 5" descr="Une image contenant intérieur, table, assis, blanc&#10;&#10;Description générée automatiquement">
            <a:extLst>
              <a:ext uri="{FF2B5EF4-FFF2-40B4-BE49-F238E27FC236}">
                <a16:creationId xmlns:a16="http://schemas.microsoft.com/office/drawing/2014/main" xmlns="" id="{650FE1BA-B1E1-4B8A-9E53-BFD5631D2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9"/>
            <a:ext cx="3397171" cy="2241433"/>
          </a:xfrm>
          <a:prstGeom prst="rect">
            <a:avLst/>
          </a:prstGeom>
        </p:spPr>
      </p:pic>
      <p:pic>
        <p:nvPicPr>
          <p:cNvPr id="8" name="Image 7" descr="Une image contenant intérieur, assis, blanc, table&#10;&#10;Description générée automatiquement">
            <a:extLst>
              <a:ext uri="{FF2B5EF4-FFF2-40B4-BE49-F238E27FC236}">
                <a16:creationId xmlns:a16="http://schemas.microsoft.com/office/drawing/2014/main" xmlns="" id="{BDC52CEA-4210-4AEE-A805-137E921B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6" y="4021694"/>
            <a:ext cx="3344730" cy="2311399"/>
          </a:xfrm>
          <a:prstGeom prst="rect">
            <a:avLst/>
          </a:prstGeom>
        </p:spPr>
      </p:pic>
      <p:pic>
        <p:nvPicPr>
          <p:cNvPr id="10" name="Image 9" descr="Une image contenant intérieur, blanc, assis, table&#10;&#10;Description générée automatiquement">
            <a:extLst>
              <a:ext uri="{FF2B5EF4-FFF2-40B4-BE49-F238E27FC236}">
                <a16:creationId xmlns:a16="http://schemas.microsoft.com/office/drawing/2014/main" xmlns="" id="{FF8D5A1C-195F-4949-8B36-29EB349F3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27" y="3928849"/>
            <a:ext cx="3340100" cy="2311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A80FB9B-29B9-4DA9-91FC-60491087105F}"/>
              </a:ext>
            </a:extLst>
          </p:cNvPr>
          <p:cNvSpPr txBox="1"/>
          <p:nvPr/>
        </p:nvSpPr>
        <p:spPr>
          <a:xfrm>
            <a:off x="3779912" y="650429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http://e.m.c.2.free.fr/facteurs-cinetiques.htm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2411760" y="28707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Influence de la concentration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7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0BE090B-FAEE-4BEE-A3C9-27814759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5827949" cy="35996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0A15078-15F1-4143-B527-B2485E5A16DD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Sirius terminale S </a:t>
            </a:r>
          </a:p>
        </p:txBody>
      </p:sp>
    </p:spTree>
    <p:extLst>
      <p:ext uri="{BB962C8B-B14F-4D97-AF65-F5344CB8AC3E}">
        <p14:creationId xmlns:p14="http://schemas.microsoft.com/office/powerpoint/2010/main" val="393039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8C1B166-7498-4EE3-940C-7409BE76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5895257" cy="52137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46621B3-8238-4F63-8B90-B82A96508579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Sirius terminale 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B1A3FC7-5596-41CF-95F2-A8775695D440}"/>
              </a:ext>
            </a:extLst>
          </p:cNvPr>
          <p:cNvSpPr txBox="1"/>
          <p:nvPr/>
        </p:nvSpPr>
        <p:spPr>
          <a:xfrm>
            <a:off x="6300192" y="1916832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Eau oxygénée avec  </a:t>
            </a:r>
          </a:p>
          <a:p>
            <a:pPr marL="342900" indent="-342900">
              <a:buAutoNum type="arabicPeriod"/>
            </a:pPr>
            <a:r>
              <a:rPr lang="fr-FR" dirty="0"/>
              <a:t>Tube témoin</a:t>
            </a:r>
          </a:p>
          <a:p>
            <a:pPr marL="342900" indent="-342900">
              <a:buAutoNum type="arabicPeriod"/>
            </a:pPr>
            <a:r>
              <a:rPr lang="fr-FR" dirty="0"/>
              <a:t>Un fil de platine </a:t>
            </a:r>
          </a:p>
          <a:p>
            <a:pPr marL="342900" indent="-342900">
              <a:buAutoNum type="arabicPeriod"/>
            </a:pPr>
            <a:r>
              <a:rPr lang="fr-FR" dirty="0"/>
              <a:t>Du navet écrasé</a:t>
            </a:r>
          </a:p>
          <a:p>
            <a:pPr marL="342900" indent="-342900">
              <a:buAutoNum type="arabicPeriod"/>
            </a:pPr>
            <a:r>
              <a:rPr lang="fr-FR" dirty="0"/>
              <a:t>Dioxyde de </a:t>
            </a:r>
            <a:r>
              <a:rPr lang="fr-FR" dirty="0" err="1"/>
              <a:t>maganèse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Chlorure de fer III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6. Eau et chlorure de Fer III. 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E2AD62B4-6EAE-454B-979B-1A23B450053C}"/>
                  </a:ext>
                </a:extLst>
              </p:cNvPr>
              <p:cNvSpPr txBox="1"/>
              <p:nvPr/>
            </p:nvSpPr>
            <p:spPr>
              <a:xfrm>
                <a:off x="2987824" y="551828"/>
                <a:ext cx="3694601" cy="453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→2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2AD62B4-6EAE-454B-979B-1A23B450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51828"/>
                <a:ext cx="3694601" cy="453009"/>
              </a:xfrm>
              <a:prstGeom prst="rect">
                <a:avLst/>
              </a:prstGeom>
              <a:blipFill>
                <a:blip r:embed="rId3"/>
                <a:stretch>
                  <a:fillRect l="-825" r="-825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09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A1B7113-3A76-4F86-94AB-B86D5B7A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18" y="1505770"/>
            <a:ext cx="4921504" cy="193780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306C70A-6DD9-48AF-A6B2-B7B1F54367F0}"/>
              </a:ext>
            </a:extLst>
          </p:cNvPr>
          <p:cNvSpPr txBox="1"/>
          <p:nvPr/>
        </p:nvSpPr>
        <p:spPr>
          <a:xfrm>
            <a:off x="2699792" y="378904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/>
              <a:t>Fil de platine </a:t>
            </a:r>
          </a:p>
          <a:p>
            <a:pPr marL="342900" indent="-342900">
              <a:buAutoNum type="alphaLcPeriod"/>
            </a:pPr>
            <a:r>
              <a:rPr lang="fr-FR" dirty="0"/>
              <a:t>Panier en platine </a:t>
            </a:r>
          </a:p>
          <a:p>
            <a:pPr marL="342900" indent="-342900">
              <a:buAutoNum type="alphaLcPeriod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50DAAF3-BC1A-41D2-AE82-64BAD79574B9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BELIN terminale S </a:t>
            </a:r>
          </a:p>
        </p:txBody>
      </p:sp>
    </p:spTree>
    <p:extLst>
      <p:ext uri="{BB962C8B-B14F-4D97-AF65-F5344CB8AC3E}">
        <p14:creationId xmlns:p14="http://schemas.microsoft.com/office/powerpoint/2010/main" val="358856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6CB734A-69DB-4071-9BF5-A6CDFA4D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6681"/>
            <a:ext cx="6400755" cy="22322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8B7616F-9A28-42FD-A0BE-FB4755910383}"/>
              </a:ext>
            </a:extLst>
          </p:cNvPr>
          <p:cNvSpPr txBox="1"/>
          <p:nvPr/>
        </p:nvSpPr>
        <p:spPr>
          <a:xfrm>
            <a:off x="5868144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Nathan Terminale S</a:t>
            </a:r>
          </a:p>
        </p:txBody>
      </p:sp>
    </p:spTree>
    <p:extLst>
      <p:ext uri="{BB962C8B-B14F-4D97-AF65-F5344CB8AC3E}">
        <p14:creationId xmlns:p14="http://schemas.microsoft.com/office/powerpoint/2010/main" val="328632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xmlns="" id="{5EC23AAA-EB84-45E2-952D-82185539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23" y="1412776"/>
            <a:ext cx="585895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54713B-7C4E-4886-9109-4E593446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109014" cy="17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92B9E60-E97C-4477-8097-856ECAB1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48880"/>
            <a:ext cx="3708591" cy="4381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98F776D-204D-486A-9221-75B6087D44A0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BELIN terminale S </a:t>
            </a:r>
          </a:p>
        </p:txBody>
      </p:sp>
    </p:spTree>
    <p:extLst>
      <p:ext uri="{BB962C8B-B14F-4D97-AF65-F5344CB8AC3E}">
        <p14:creationId xmlns:p14="http://schemas.microsoft.com/office/powerpoint/2010/main" val="1543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A151157-65CE-484E-8FEE-1D2CD1D8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96752"/>
            <a:ext cx="2260716" cy="37720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96EA75-5967-47D0-A176-5D5C7E5A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13" y="5229200"/>
            <a:ext cx="3753717" cy="5831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F247E2B-2226-4D88-A27D-F5304043ECEC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BELIN terminale S </a:t>
            </a:r>
          </a:p>
        </p:txBody>
      </p:sp>
    </p:spTree>
    <p:extLst>
      <p:ext uri="{BB962C8B-B14F-4D97-AF65-F5344CB8AC3E}">
        <p14:creationId xmlns:p14="http://schemas.microsoft.com/office/powerpoint/2010/main" val="62957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CBC46AE-F9A6-4BB3-B990-AF35FDBF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93" y="1844437"/>
            <a:ext cx="5027414" cy="15898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7ABC62-C496-46E9-851B-B46FFF82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692696"/>
            <a:ext cx="2177769" cy="15898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8103B3A-678E-45BD-9322-FA420B79741D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5AF98DE-28D4-432E-A29A-700A5E3DAA5C}"/>
              </a:ext>
            </a:extLst>
          </p:cNvPr>
          <p:cNvSpPr txBox="1"/>
          <p:nvPr/>
        </p:nvSpPr>
        <p:spPr>
          <a:xfrm>
            <a:off x="2208882" y="366768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/>
              <a:t>Eau oxygénée </a:t>
            </a:r>
          </a:p>
          <a:p>
            <a:pPr marL="342900" indent="-342900">
              <a:buAutoNum type="alphaLcPeriod"/>
            </a:pPr>
            <a:r>
              <a:rPr lang="fr-FR" dirty="0"/>
              <a:t>Eau oxygénée avec une goutte d’extrait de navet </a:t>
            </a:r>
          </a:p>
        </p:txBody>
      </p:sp>
    </p:spTree>
    <p:extLst>
      <p:ext uri="{BB962C8B-B14F-4D97-AF65-F5344CB8AC3E}">
        <p14:creationId xmlns:p14="http://schemas.microsoft.com/office/powerpoint/2010/main" val="350514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4052657-A0F8-454C-B3E6-CCA4E980ADF4}"/>
              </a:ext>
            </a:extLst>
          </p:cNvPr>
          <p:cNvSpPr txBox="1"/>
          <p:nvPr/>
        </p:nvSpPr>
        <p:spPr>
          <a:xfrm>
            <a:off x="3707904" y="34290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293224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213D59B-1641-4DFE-B9D4-9E8DA8F22284}"/>
              </a:ext>
            </a:extLst>
          </p:cNvPr>
          <p:cNvSpPr txBox="1"/>
          <p:nvPr/>
        </p:nvSpPr>
        <p:spPr>
          <a:xfrm>
            <a:off x="4932040" y="609329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D653E2-30AF-4820-AF36-F256171D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56845"/>
            <a:ext cx="4229317" cy="46865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C9B0BC0-6B76-4847-9B43-8F0B6E93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64983"/>
            <a:ext cx="2788338" cy="26512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FE08023-04C2-4051-8D47-E5FE4F40353B}"/>
              </a:ext>
            </a:extLst>
          </p:cNvPr>
          <p:cNvSpPr txBox="1"/>
          <p:nvPr/>
        </p:nvSpPr>
        <p:spPr>
          <a:xfrm>
            <a:off x="272852" y="3429000"/>
            <a:ext cx="4659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L’acide sulfurique est un catalyseur fréquemment utilisé dans </a:t>
            </a:r>
            <a:r>
              <a:rPr lang="fr-FR" dirty="0" err="1"/>
              <a:t>l’indus</a:t>
            </a:r>
            <a:r>
              <a:rPr lang="fr-FR" dirty="0"/>
              <a:t>-</a:t>
            </a:r>
          </a:p>
          <a:p>
            <a:r>
              <a:rPr lang="fr-FR" dirty="0"/>
              <a:t>trie. Il sert par exemple à fabriquer le biodiesel, un carburant produit à parti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47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B43EFD4-5961-42CB-9EF4-A5F8D8AD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10" y="1412776"/>
            <a:ext cx="4921503" cy="45277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024F891-A0D5-4055-9BA6-6D1A8430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679" y="4404315"/>
            <a:ext cx="4921504" cy="19378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D79FC0-8070-4E7B-AA30-3A1B66A28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4704" y="2246591"/>
            <a:ext cx="5027414" cy="15898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0109E21-6F50-4A28-8C77-A8DCC55A7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-166483"/>
            <a:ext cx="2940201" cy="21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3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4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1929C5E-2A17-46A1-9B17-99F0E74D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05285"/>
            <a:ext cx="2870348" cy="53723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2E596DA-B70B-48C5-BC23-479BDE93FEA1}"/>
              </a:ext>
            </a:extLst>
          </p:cNvPr>
          <p:cNvSpPr txBox="1"/>
          <p:nvPr/>
        </p:nvSpPr>
        <p:spPr>
          <a:xfrm>
            <a:off x="6156176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Espace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FF639C1-4A5A-4D2E-B8BF-F9A6A010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628800"/>
            <a:ext cx="3739723" cy="44865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FA58A67-FC29-4966-9FCE-A3921689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2855"/>
            <a:ext cx="3600400" cy="31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60840" cy="57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26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9118"/>
            <a:ext cx="8168570" cy="37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70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7E0B24A-0096-45CF-8B51-FCCF7595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08" y="1797057"/>
            <a:ext cx="7066381" cy="32638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E27B9E7-EF29-4ABE-99E7-F8DEB019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1" y="692696"/>
            <a:ext cx="8181997" cy="6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4770DD25-E84B-4EE3-8DF2-DAFDAAA3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6963"/>
            <a:ext cx="5544616" cy="62789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6CF83C-EAF1-4CDC-B8E7-F67942A9CE19}"/>
              </a:ext>
            </a:extLst>
          </p:cNvPr>
          <p:cNvSpPr txBox="1"/>
          <p:nvPr/>
        </p:nvSpPr>
        <p:spPr>
          <a:xfrm>
            <a:off x="6156176" y="623731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Hachette Terminale 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807" y="636657"/>
            <a:ext cx="4170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smtClean="0">
                <a:solidFill>
                  <a:schemeClr val="accent2"/>
                </a:solidFill>
              </a:rPr>
              <a:t>Méthode de suivi chimique par titrage</a:t>
            </a:r>
            <a:endParaRPr lang="fr-FR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DDE6118-D368-4E5E-92C4-EBFD36C0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04664"/>
            <a:ext cx="3096344" cy="57686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87952E3-09B7-45D5-8146-D9AD4A5F2373}"/>
              </a:ext>
            </a:extLst>
          </p:cNvPr>
          <p:cNvSpPr txBox="1"/>
          <p:nvPr/>
        </p:nvSpPr>
        <p:spPr>
          <a:xfrm>
            <a:off x="6361210" y="6465189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1545370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667A227-6362-48AA-B064-535C2761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1" y="733286"/>
            <a:ext cx="2863997" cy="53914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1239F2-9D0E-4DF5-924A-86300C080346}"/>
              </a:ext>
            </a:extLst>
          </p:cNvPr>
          <p:cNvSpPr txBox="1"/>
          <p:nvPr/>
        </p:nvSpPr>
        <p:spPr>
          <a:xfrm>
            <a:off x="6588224" y="629634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 ESPACE terminale S </a:t>
            </a:r>
          </a:p>
        </p:txBody>
      </p:sp>
    </p:spTree>
    <p:extLst>
      <p:ext uri="{BB962C8B-B14F-4D97-AF65-F5344CB8AC3E}">
        <p14:creationId xmlns:p14="http://schemas.microsoft.com/office/powerpoint/2010/main" val="350680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547664" y="548680"/>
                <a:ext cx="6840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smtClean="0">
                    <a:solidFill>
                      <a:schemeClr val="accent2"/>
                    </a:solidFill>
                  </a:rPr>
                  <a:t>Spectre d’absorption du diiode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smtClean="0">
                    <a:solidFill>
                      <a:schemeClr val="accent2"/>
                    </a:solidFill>
                  </a:rPr>
                  <a:t>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400" smtClean="0">
                    <a:solidFill>
                      <a:schemeClr val="accent2"/>
                    </a:solidFill>
                  </a:rPr>
                  <a:t>mol/L en solution aqueuse avec un fort excès d’ions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fr-FR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fr-FR" sz="24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48680"/>
                <a:ext cx="684076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426"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5747638" y="63813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</a:t>
            </a:r>
            <a:r>
              <a:rPr lang="fr-FR"/>
              <a:t>: </a:t>
            </a:r>
            <a:r>
              <a:rPr lang="fr-FR" smtClean="0"/>
              <a:t>E. Thibierge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3826"/>
            <a:ext cx="7116298" cy="419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3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44C189C-F601-47A5-B43D-1D3776B6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6959958" cy="103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3A3CB3A0-0332-4C17-9FF7-EA49CB24EF37}"/>
                  </a:ext>
                </a:extLst>
              </p:cNvPr>
              <p:cNvSpPr txBox="1"/>
              <p:nvPr/>
            </p:nvSpPr>
            <p:spPr>
              <a:xfrm>
                <a:off x="-108520" y="2774527"/>
                <a:ext cx="8748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Compl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te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avec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eau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distill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tel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que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= 10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mL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A3CB3A0-0332-4C17-9FF7-EA49CB24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774527"/>
                <a:ext cx="874846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8102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Etalonnage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D981F9-76CA-41BC-B826-53EEE47AC7C3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364167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44C189C-F601-47A5-B43D-1D3776B6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6959958" cy="103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3A3CB3A0-0332-4C17-9FF7-EA49CB24EF37}"/>
                  </a:ext>
                </a:extLst>
              </p:cNvPr>
              <p:cNvSpPr txBox="1"/>
              <p:nvPr/>
            </p:nvSpPr>
            <p:spPr>
              <a:xfrm>
                <a:off x="-108520" y="2774527"/>
                <a:ext cx="8748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Compl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te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avec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eau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distill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tel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que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= 10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mL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A3CB3A0-0332-4C17-9FF7-EA49CB24E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774527"/>
                <a:ext cx="874846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F78B42F-5E27-4EEC-883B-30625A3B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359394"/>
            <a:ext cx="5725497" cy="26883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D981F9-76CA-41BC-B826-53EEE47AC7C3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8102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Etalonnage </a:t>
            </a:r>
          </a:p>
        </p:txBody>
      </p:sp>
    </p:spTree>
    <p:extLst>
      <p:ext uri="{BB962C8B-B14F-4D97-AF65-F5344CB8AC3E}">
        <p14:creationId xmlns:p14="http://schemas.microsoft.com/office/powerpoint/2010/main" val="180836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1259632" y="1124744"/>
                <a:ext cx="6768752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chemeClr val="accent2"/>
                    </a:solidFill>
                  </a:rPr>
                  <a:t>Protocole pour le suivi cinétique</a:t>
                </a:r>
              </a:p>
              <a:p>
                <a:endParaRPr lang="fr-FR">
                  <a:solidFill>
                    <a:schemeClr val="accent2"/>
                  </a:solidFill>
                </a:endParaRPr>
              </a:p>
              <a:p>
                <a:r>
                  <a:rPr lang="fr-FR" smtClean="0"/>
                  <a:t>1. Introduire </a:t>
                </a:r>
                <a:r>
                  <a:rPr lang="fr-FR"/>
                  <a:t>dans le bécher un </a:t>
                </a:r>
                <a:r>
                  <a:rPr lang="fr-FR"/>
                  <a:t>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mtClean="0"/>
                  <a:t>= </a:t>
                </a:r>
                <a:r>
                  <a:rPr lang="fr-FR"/>
                  <a:t>10,0 mL d’une </a:t>
                </a:r>
              </a:p>
              <a:p>
                <a:r>
                  <a:rPr lang="fr-FR"/>
                  <a:t>solution de peroxyde </a:t>
                </a:r>
                <a:r>
                  <a:rPr lang="fr-FR"/>
                  <a:t>d’hydrogène </a:t>
                </a:r>
                <a:r>
                  <a:rPr lang="fr-FR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mtClean="0"/>
                  <a:t> = 3,6 </a:t>
                </a:r>
                <a:r>
                  <a:rPr lang="fr-FR"/>
                  <a:t>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/>
                  <a:t> </a:t>
                </a:r>
                <a:r>
                  <a:rPr lang="fr-FR" smtClean="0"/>
                  <a:t>mol /L).</a:t>
                </a:r>
                <a:endParaRPr lang="fr-FR"/>
              </a:p>
              <a:p>
                <a:endParaRPr lang="fr-FR" smtClean="0"/>
              </a:p>
              <a:p>
                <a:r>
                  <a:rPr lang="fr-FR" smtClean="0"/>
                  <a:t>2. Ajouter </a:t>
                </a:r>
                <a:r>
                  <a:rPr lang="fr-FR"/>
                  <a:t>rapidement dans le bécher un </a:t>
                </a:r>
                <a:r>
                  <a:rPr lang="fr-FR"/>
                  <a:t>volume </a:t>
                </a:r>
                <a:r>
                  <a:rPr lang="fr-FR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mtClean="0"/>
                  <a:t>= </a:t>
                </a:r>
                <a:r>
                  <a:rPr lang="fr-FR"/>
                  <a:t>10,0 mL d’une solution acidifée d’iodure de </a:t>
                </a:r>
                <a:r>
                  <a:rPr lang="fr-FR"/>
                  <a:t>potassium </a:t>
                </a:r>
                <a:r>
                  <a:rPr lang="fr-FR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mtClean="0"/>
                  <a:t> = </a:t>
                </a:r>
                <a:r>
                  <a:rPr lang="fr-FR"/>
                  <a:t>2,5 </a:t>
                </a:r>
                <a:r>
                  <a:rPr lang="fr-FR"/>
                  <a:t>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mtClean="0"/>
                  <a:t> mol/L) </a:t>
                </a:r>
                <a:r>
                  <a:rPr lang="fr-FR"/>
                  <a:t>et déclencher </a:t>
                </a:r>
                <a:r>
                  <a:rPr lang="fr-FR"/>
                  <a:t>le </a:t>
                </a:r>
                <a:r>
                  <a:rPr lang="fr-FR" smtClean="0"/>
                  <a:t>chronomètre.</a:t>
                </a:r>
              </a:p>
              <a:p>
                <a:endParaRPr lang="fr-FR"/>
              </a:p>
              <a:p>
                <a:r>
                  <a:rPr lang="fr-FR" smtClean="0"/>
                  <a:t>3. Introduire </a:t>
                </a:r>
                <a:r>
                  <a:rPr lang="fr-FR"/>
                  <a:t>très rapidement une partie du mélange dans </a:t>
                </a:r>
              </a:p>
              <a:p>
                <a:r>
                  <a:rPr lang="fr-FR"/>
                  <a:t>la cuve du spectrophotomètre réglé à 440 nm. Relever </a:t>
                </a:r>
              </a:p>
              <a:p>
                <a:r>
                  <a:rPr lang="fr-FR"/>
                  <a:t>l’absorbance de la solution contenue dans la cuve pendant </a:t>
                </a:r>
              </a:p>
              <a:p>
                <a:r>
                  <a:rPr lang="fr-FR"/>
                  <a:t>40 minutes (la noter toutes les 30 secondes, puis espacer les </a:t>
                </a:r>
              </a:p>
              <a:p>
                <a:r>
                  <a:rPr lang="fr-FR" smtClean="0"/>
                  <a:t>mesures.</a:t>
                </a:r>
                <a:endParaRPr lang="fr-FR"/>
              </a:p>
              <a:p>
                <a:endParaRPr lang="fr-FR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24744"/>
                <a:ext cx="6768752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811" t="-7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74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480A3E6-9F99-4DFF-87C0-36B41AB256BA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8F4F64F-AA6C-4FFD-943F-DE1057B7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35" y="1765905"/>
            <a:ext cx="6768752" cy="36955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8102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Evolution temporelle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480A3E6-9F99-4DFF-87C0-36B41AB256BA}"/>
              </a:ext>
            </a:extLst>
          </p:cNvPr>
          <p:cNvSpPr txBox="1"/>
          <p:nvPr/>
        </p:nvSpPr>
        <p:spPr>
          <a:xfrm>
            <a:off x="6660232" y="62373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Belin Terminale 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8F4F64F-AA6C-4FFD-943F-DE1057B7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768752" cy="369552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9EDC8056-12DA-423A-A657-936DCDE88C94}"/>
              </a:ext>
            </a:extLst>
          </p:cNvPr>
          <p:cNvCxnSpPr/>
          <p:nvPr/>
        </p:nvCxnSpPr>
        <p:spPr>
          <a:xfrm>
            <a:off x="1547664" y="1700808"/>
            <a:ext cx="604867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C524AB33-53C5-4C85-B36A-43318D2A64F9}"/>
                  </a:ext>
                </a:extLst>
              </p:cNvPr>
              <p:cNvSpPr txBox="1"/>
              <p:nvPr/>
            </p:nvSpPr>
            <p:spPr>
              <a:xfrm>
                <a:off x="7848364" y="1505017"/>
                <a:ext cx="1152128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524AB33-53C5-4C85-B36A-43318D2A6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364" y="1505017"/>
                <a:ext cx="1152128" cy="491288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82D9A82A-BBDC-4A69-8A17-EA1C1250286A}"/>
                  </a:ext>
                </a:extLst>
              </p:cNvPr>
              <p:cNvSpPr txBox="1"/>
              <p:nvPr/>
            </p:nvSpPr>
            <p:spPr>
              <a:xfrm>
                <a:off x="7740352" y="2564904"/>
                <a:ext cx="1152128" cy="817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4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FR" sz="24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fr-FR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2D9A82A-BBDC-4A69-8A17-EA1C12502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564904"/>
                <a:ext cx="1152128" cy="817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EB58BFF6-C1B6-4299-8AD3-5133C1341243}"/>
              </a:ext>
            </a:extLst>
          </p:cNvPr>
          <p:cNvCxnSpPr/>
          <p:nvPr/>
        </p:nvCxnSpPr>
        <p:spPr>
          <a:xfrm>
            <a:off x="1547664" y="2780928"/>
            <a:ext cx="60486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69030464-2DA3-4AD3-AF89-2A537BD05587}"/>
              </a:ext>
            </a:extLst>
          </p:cNvPr>
          <p:cNvCxnSpPr>
            <a:cxnSpLocks/>
          </p:cNvCxnSpPr>
          <p:nvPr/>
        </p:nvCxnSpPr>
        <p:spPr>
          <a:xfrm flipV="1">
            <a:off x="2051720" y="2780928"/>
            <a:ext cx="0" cy="11605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1A0B552-6C1C-4A82-948D-3459E982A405}"/>
                  </a:ext>
                </a:extLst>
              </p:cNvPr>
              <p:cNvSpPr txBox="1"/>
              <p:nvPr/>
            </p:nvSpPr>
            <p:spPr>
              <a:xfrm>
                <a:off x="1259632" y="3861048"/>
                <a:ext cx="1800200" cy="65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fr-FR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1A0B552-6C1C-4A82-948D-3459E982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61048"/>
                <a:ext cx="1800200" cy="656270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63BA34D-7C8E-422B-B647-8E47407FD4D5}"/>
              </a:ext>
            </a:extLst>
          </p:cNvPr>
          <p:cNvSpPr txBox="1"/>
          <p:nvPr/>
        </p:nvSpPr>
        <p:spPr>
          <a:xfrm>
            <a:off x="1835696" y="28181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chemeClr val="accent2"/>
                </a:solidFill>
              </a:rPr>
              <a:t>Evolution temporelle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78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555</Words>
  <Application>Microsoft Office PowerPoint</Application>
  <PresentationFormat>Affichage à l'écran (4:3)</PresentationFormat>
  <Paragraphs>80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34</cp:revision>
  <dcterms:created xsi:type="dcterms:W3CDTF">2020-04-30T21:51:20Z</dcterms:created>
  <dcterms:modified xsi:type="dcterms:W3CDTF">2020-06-18T19:11:29Z</dcterms:modified>
</cp:coreProperties>
</file>