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4" r:id="rId2"/>
    <p:sldId id="265" r:id="rId3"/>
    <p:sldId id="257" r:id="rId4"/>
    <p:sldId id="258" r:id="rId5"/>
    <p:sldId id="259" r:id="rId6"/>
    <p:sldId id="262" r:id="rId7"/>
    <p:sldId id="263" r:id="rId8"/>
    <p:sldId id="260" r:id="rId9"/>
    <p:sldId id="266" r:id="rId10"/>
    <p:sldId id="267" r:id="rId11"/>
    <p:sldId id="269" r:id="rId12"/>
    <p:sldId id="270" r:id="rId13"/>
    <p:sldId id="271" r:id="rId14"/>
    <p:sldId id="261" r:id="rId15"/>
    <p:sldId id="268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04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2DAFD-8D83-4C2D-AD48-155E068D536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0A056-C60F-4D12-93C1-5CA02AEB66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016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0A056-C60F-4D12-93C1-5CA02AEB660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877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0A056-C60F-4D12-93C1-5CA02AEB660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92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24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59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3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368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63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39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1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24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00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77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85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DC97B-6431-48B5-AF44-11105E056D9D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7F4DC-AD55-43BD-A98A-49B2E94E75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52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ekipazofutbol.com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ps.prenhall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6224" y="1762194"/>
            <a:ext cx="1160160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416224" y="279932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Lumière </a:t>
            </a:r>
          </a:p>
          <a:p>
            <a:pPr algn="ctr"/>
            <a:r>
              <a:rPr lang="fr-FR" smtClean="0"/>
              <a:t>blanche</a:t>
            </a:r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987824" y="273145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Solution </a:t>
            </a:r>
          </a:p>
          <a:p>
            <a:pPr algn="ctr"/>
            <a:r>
              <a:rPr lang="fr-FR" smtClean="0"/>
              <a:t>colorée</a:t>
            </a: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856384" y="1978218"/>
            <a:ext cx="216024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6721921" y="2924944"/>
            <a:ext cx="855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Ecran</a:t>
            </a:r>
          </a:p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4943053" y="1602425"/>
            <a:ext cx="247650" cy="1057201"/>
          </a:xfrm>
          <a:custGeom>
            <a:avLst/>
            <a:gdLst>
              <a:gd name="connsiteX0" fmla="*/ 0 w 2304256"/>
              <a:gd name="connsiteY0" fmla="*/ 0 h 792088"/>
              <a:gd name="connsiteX1" fmla="*/ 2304256 w 2304256"/>
              <a:gd name="connsiteY1" fmla="*/ 0 h 792088"/>
              <a:gd name="connsiteX2" fmla="*/ 2304256 w 2304256"/>
              <a:gd name="connsiteY2" fmla="*/ 792088 h 792088"/>
              <a:gd name="connsiteX3" fmla="*/ 0 w 2304256"/>
              <a:gd name="connsiteY3" fmla="*/ 792088 h 792088"/>
              <a:gd name="connsiteX4" fmla="*/ 0 w 2304256"/>
              <a:gd name="connsiteY4" fmla="*/ 0 h 792088"/>
              <a:gd name="connsiteX0" fmla="*/ 0 w 2304256"/>
              <a:gd name="connsiteY0" fmla="*/ 266700 h 1058788"/>
              <a:gd name="connsiteX1" fmla="*/ 710406 w 2304256"/>
              <a:gd name="connsiteY1" fmla="*/ 0 h 1058788"/>
              <a:gd name="connsiteX2" fmla="*/ 2304256 w 2304256"/>
              <a:gd name="connsiteY2" fmla="*/ 1058788 h 1058788"/>
              <a:gd name="connsiteX3" fmla="*/ 0 w 2304256"/>
              <a:gd name="connsiteY3" fmla="*/ 1058788 h 1058788"/>
              <a:gd name="connsiteX4" fmla="*/ 0 w 2304256"/>
              <a:gd name="connsiteY4" fmla="*/ 266700 h 1058788"/>
              <a:gd name="connsiteX0" fmla="*/ 0 w 1046956"/>
              <a:gd name="connsiteY0" fmla="*/ 266700 h 1058788"/>
              <a:gd name="connsiteX1" fmla="*/ 710406 w 1046956"/>
              <a:gd name="connsiteY1" fmla="*/ 0 h 1058788"/>
              <a:gd name="connsiteX2" fmla="*/ 1046956 w 1046956"/>
              <a:gd name="connsiteY2" fmla="*/ 703188 h 1058788"/>
              <a:gd name="connsiteX3" fmla="*/ 0 w 1046956"/>
              <a:gd name="connsiteY3" fmla="*/ 1058788 h 1058788"/>
              <a:gd name="connsiteX4" fmla="*/ 0 w 1046956"/>
              <a:gd name="connsiteY4" fmla="*/ 266700 h 1058788"/>
              <a:gd name="connsiteX0" fmla="*/ 0 w 1046956"/>
              <a:gd name="connsiteY0" fmla="*/ 266700 h 1185788"/>
              <a:gd name="connsiteX1" fmla="*/ 710406 w 1046956"/>
              <a:gd name="connsiteY1" fmla="*/ 0 h 1185788"/>
              <a:gd name="connsiteX2" fmla="*/ 1046956 w 1046956"/>
              <a:gd name="connsiteY2" fmla="*/ 703188 h 1185788"/>
              <a:gd name="connsiteX3" fmla="*/ 95250 w 1046956"/>
              <a:gd name="connsiteY3" fmla="*/ 1185788 h 1185788"/>
              <a:gd name="connsiteX4" fmla="*/ 0 w 1046956"/>
              <a:gd name="connsiteY4" fmla="*/ 266700 h 1185788"/>
              <a:gd name="connsiteX0" fmla="*/ 63500 w 951706"/>
              <a:gd name="connsiteY0" fmla="*/ 355600 h 1185788"/>
              <a:gd name="connsiteX1" fmla="*/ 615156 w 951706"/>
              <a:gd name="connsiteY1" fmla="*/ 0 h 1185788"/>
              <a:gd name="connsiteX2" fmla="*/ 951706 w 951706"/>
              <a:gd name="connsiteY2" fmla="*/ 703188 h 1185788"/>
              <a:gd name="connsiteX3" fmla="*/ 0 w 951706"/>
              <a:gd name="connsiteY3" fmla="*/ 1185788 h 1185788"/>
              <a:gd name="connsiteX4" fmla="*/ 63500 w 951706"/>
              <a:gd name="connsiteY4" fmla="*/ 355600 h 1185788"/>
              <a:gd name="connsiteX0" fmla="*/ 63500 w 615156"/>
              <a:gd name="connsiteY0" fmla="*/ 355600 h 1185788"/>
              <a:gd name="connsiteX1" fmla="*/ 615156 w 615156"/>
              <a:gd name="connsiteY1" fmla="*/ 0 h 1185788"/>
              <a:gd name="connsiteX2" fmla="*/ 545306 w 615156"/>
              <a:gd name="connsiteY2" fmla="*/ 925438 h 1185788"/>
              <a:gd name="connsiteX3" fmla="*/ 0 w 615156"/>
              <a:gd name="connsiteY3" fmla="*/ 1185788 h 1185788"/>
              <a:gd name="connsiteX4" fmla="*/ 63500 w 615156"/>
              <a:gd name="connsiteY4" fmla="*/ 355600 h 1185788"/>
              <a:gd name="connsiteX0" fmla="*/ 63500 w 615156"/>
              <a:gd name="connsiteY0" fmla="*/ 355600 h 1198488"/>
              <a:gd name="connsiteX1" fmla="*/ 615156 w 615156"/>
              <a:gd name="connsiteY1" fmla="*/ 0 h 1198488"/>
              <a:gd name="connsiteX2" fmla="*/ 545306 w 615156"/>
              <a:gd name="connsiteY2" fmla="*/ 925438 h 1198488"/>
              <a:gd name="connsiteX3" fmla="*/ 0 w 615156"/>
              <a:gd name="connsiteY3" fmla="*/ 1198488 h 1198488"/>
              <a:gd name="connsiteX4" fmla="*/ 63500 w 615156"/>
              <a:gd name="connsiteY4" fmla="*/ 355600 h 1198488"/>
              <a:gd name="connsiteX0" fmla="*/ 63500 w 615156"/>
              <a:gd name="connsiteY0" fmla="*/ 355600 h 1408038"/>
              <a:gd name="connsiteX1" fmla="*/ 615156 w 615156"/>
              <a:gd name="connsiteY1" fmla="*/ 0 h 1408038"/>
              <a:gd name="connsiteX2" fmla="*/ 500856 w 615156"/>
              <a:gd name="connsiteY2" fmla="*/ 1408038 h 1408038"/>
              <a:gd name="connsiteX3" fmla="*/ 0 w 615156"/>
              <a:gd name="connsiteY3" fmla="*/ 1198488 h 1408038"/>
              <a:gd name="connsiteX4" fmla="*/ 63500 w 615156"/>
              <a:gd name="connsiteY4" fmla="*/ 355600 h 1408038"/>
              <a:gd name="connsiteX0" fmla="*/ 63500 w 596106"/>
              <a:gd name="connsiteY0" fmla="*/ 0 h 1052438"/>
              <a:gd name="connsiteX1" fmla="*/ 596106 w 596106"/>
              <a:gd name="connsiteY1" fmla="*/ 241300 h 1052438"/>
              <a:gd name="connsiteX2" fmla="*/ 500856 w 596106"/>
              <a:gd name="connsiteY2" fmla="*/ 1052438 h 1052438"/>
              <a:gd name="connsiteX3" fmla="*/ 0 w 596106"/>
              <a:gd name="connsiteY3" fmla="*/ 842888 h 1052438"/>
              <a:gd name="connsiteX4" fmla="*/ 63500 w 596106"/>
              <a:gd name="connsiteY4" fmla="*/ 0 h 1052438"/>
              <a:gd name="connsiteX0" fmla="*/ 63500 w 500856"/>
              <a:gd name="connsiteY0" fmla="*/ 184150 h 1236588"/>
              <a:gd name="connsiteX1" fmla="*/ 316706 w 500856"/>
              <a:gd name="connsiteY1" fmla="*/ 0 h 1236588"/>
              <a:gd name="connsiteX2" fmla="*/ 500856 w 500856"/>
              <a:gd name="connsiteY2" fmla="*/ 1236588 h 1236588"/>
              <a:gd name="connsiteX3" fmla="*/ 0 w 500856"/>
              <a:gd name="connsiteY3" fmla="*/ 1027038 h 1236588"/>
              <a:gd name="connsiteX4" fmla="*/ 63500 w 500856"/>
              <a:gd name="connsiteY4" fmla="*/ 184150 h 1236588"/>
              <a:gd name="connsiteX0" fmla="*/ 63500 w 316706"/>
              <a:gd name="connsiteY0" fmla="*/ 184150 h 1027038"/>
              <a:gd name="connsiteX1" fmla="*/ 316706 w 316706"/>
              <a:gd name="connsiteY1" fmla="*/ 0 h 1027038"/>
              <a:gd name="connsiteX2" fmla="*/ 253206 w 316706"/>
              <a:gd name="connsiteY2" fmla="*/ 849238 h 1027038"/>
              <a:gd name="connsiteX3" fmla="*/ 0 w 316706"/>
              <a:gd name="connsiteY3" fmla="*/ 1027038 h 1027038"/>
              <a:gd name="connsiteX4" fmla="*/ 63500 w 316706"/>
              <a:gd name="connsiteY4" fmla="*/ 184150 h 1027038"/>
              <a:gd name="connsiteX0" fmla="*/ 6350 w 259556"/>
              <a:gd name="connsiteY0" fmla="*/ 184150 h 1033388"/>
              <a:gd name="connsiteX1" fmla="*/ 259556 w 259556"/>
              <a:gd name="connsiteY1" fmla="*/ 0 h 1033388"/>
              <a:gd name="connsiteX2" fmla="*/ 196056 w 259556"/>
              <a:gd name="connsiteY2" fmla="*/ 849238 h 1033388"/>
              <a:gd name="connsiteX3" fmla="*/ 0 w 259556"/>
              <a:gd name="connsiteY3" fmla="*/ 1033388 h 1033388"/>
              <a:gd name="connsiteX4" fmla="*/ 6350 w 259556"/>
              <a:gd name="connsiteY4" fmla="*/ 184150 h 1033388"/>
              <a:gd name="connsiteX0" fmla="*/ 6350 w 259556"/>
              <a:gd name="connsiteY0" fmla="*/ 184150 h 1033388"/>
              <a:gd name="connsiteX1" fmla="*/ 259556 w 259556"/>
              <a:gd name="connsiteY1" fmla="*/ 0 h 1033388"/>
              <a:gd name="connsiteX2" fmla="*/ 253206 w 259556"/>
              <a:gd name="connsiteY2" fmla="*/ 813519 h 1033388"/>
              <a:gd name="connsiteX3" fmla="*/ 0 w 259556"/>
              <a:gd name="connsiteY3" fmla="*/ 1033388 h 1033388"/>
              <a:gd name="connsiteX4" fmla="*/ 6350 w 259556"/>
              <a:gd name="connsiteY4" fmla="*/ 184150 h 1033388"/>
              <a:gd name="connsiteX0" fmla="*/ 6350 w 253507"/>
              <a:gd name="connsiteY0" fmla="*/ 207963 h 1057201"/>
              <a:gd name="connsiteX1" fmla="*/ 247650 w 253507"/>
              <a:gd name="connsiteY1" fmla="*/ 0 h 1057201"/>
              <a:gd name="connsiteX2" fmla="*/ 253206 w 253507"/>
              <a:gd name="connsiteY2" fmla="*/ 837332 h 1057201"/>
              <a:gd name="connsiteX3" fmla="*/ 0 w 253507"/>
              <a:gd name="connsiteY3" fmla="*/ 1057201 h 1057201"/>
              <a:gd name="connsiteX4" fmla="*/ 6350 w 253507"/>
              <a:gd name="connsiteY4" fmla="*/ 207963 h 1057201"/>
              <a:gd name="connsiteX0" fmla="*/ 6350 w 247650"/>
              <a:gd name="connsiteY0" fmla="*/ 207963 h 1057201"/>
              <a:gd name="connsiteX1" fmla="*/ 247650 w 247650"/>
              <a:gd name="connsiteY1" fmla="*/ 0 h 1057201"/>
              <a:gd name="connsiteX2" fmla="*/ 243681 w 247650"/>
              <a:gd name="connsiteY2" fmla="*/ 842095 h 1057201"/>
              <a:gd name="connsiteX3" fmla="*/ 0 w 247650"/>
              <a:gd name="connsiteY3" fmla="*/ 1057201 h 1057201"/>
              <a:gd name="connsiteX4" fmla="*/ 6350 w 247650"/>
              <a:gd name="connsiteY4" fmla="*/ 207963 h 10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" h="1057201">
                <a:moveTo>
                  <a:pt x="6350" y="207963"/>
                </a:moveTo>
                <a:lnTo>
                  <a:pt x="247650" y="0"/>
                </a:lnTo>
                <a:cubicBezTo>
                  <a:pt x="245533" y="271173"/>
                  <a:pt x="245798" y="570922"/>
                  <a:pt x="243681" y="842095"/>
                </a:cubicBezTo>
                <a:lnTo>
                  <a:pt x="0" y="1057201"/>
                </a:lnTo>
                <a:cubicBezTo>
                  <a:pt x="2117" y="774122"/>
                  <a:pt x="4233" y="491042"/>
                  <a:pt x="6350" y="207963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3199832" y="2105466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H="1">
            <a:off x="3199832" y="2266374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riangle isocèle 25"/>
          <p:cNvSpPr>
            <a:spLocks noChangeAspect="1"/>
          </p:cNvSpPr>
          <p:nvPr/>
        </p:nvSpPr>
        <p:spPr>
          <a:xfrm rot="5400000">
            <a:off x="3419880" y="2068932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27" name="Triangle isocèle 26"/>
          <p:cNvSpPr>
            <a:spLocks noChangeAspect="1"/>
          </p:cNvSpPr>
          <p:nvPr/>
        </p:nvSpPr>
        <p:spPr>
          <a:xfrm rot="5400000">
            <a:off x="3419880" y="2234560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cxnSp>
        <p:nvCxnSpPr>
          <p:cNvPr id="30" name="Connecteur droit 29"/>
          <p:cNvCxnSpPr/>
          <p:nvPr/>
        </p:nvCxnSpPr>
        <p:spPr>
          <a:xfrm>
            <a:off x="5000080" y="1943937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5072088" y="1873670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5144096" y="1801662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5036304" y="1906210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5108304" y="1834202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5072088" y="2194242"/>
            <a:ext cx="2079624" cy="3706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5066878" y="2158238"/>
            <a:ext cx="2082899" cy="3600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5072088" y="2204864"/>
            <a:ext cx="2077689" cy="6151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5072088" y="2194242"/>
            <a:ext cx="2079624" cy="286291"/>
          </a:xfrm>
          <a:prstGeom prst="line">
            <a:avLst/>
          </a:prstGeom>
          <a:ln w="190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5072088" y="2204864"/>
            <a:ext cx="2077689" cy="16593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4601716" y="2727353"/>
            <a:ext cx="101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Réseau </a:t>
            </a:r>
          </a:p>
          <a:p>
            <a:pPr algn="ctr"/>
            <a:r>
              <a:rPr lang="fr-FR" smtClean="0"/>
              <a:t>dispersif</a:t>
            </a:r>
          </a:p>
          <a:p>
            <a:pPr algn="ctr"/>
            <a:endParaRPr lang="fr-FR"/>
          </a:p>
        </p:txBody>
      </p:sp>
      <p:cxnSp>
        <p:nvCxnSpPr>
          <p:cNvPr id="18" name="Connecteur droit 17"/>
          <p:cNvCxnSpPr/>
          <p:nvPr/>
        </p:nvCxnSpPr>
        <p:spPr>
          <a:xfrm>
            <a:off x="7149777" y="1434832"/>
            <a:ext cx="0" cy="1440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2051720" y="3933056"/>
            <a:ext cx="509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Principe de la spectroscopie</a:t>
            </a:r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860304" y="1916832"/>
            <a:ext cx="351656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3860304" y="2492896"/>
            <a:ext cx="3516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860304" y="1628800"/>
            <a:ext cx="0" cy="864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4211960" y="1628800"/>
            <a:ext cx="0" cy="864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>
            <a:off x="4347680" y="2105466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H="1">
            <a:off x="4347680" y="2266374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riangle isocèle 50"/>
          <p:cNvSpPr>
            <a:spLocks noChangeAspect="1"/>
          </p:cNvSpPr>
          <p:nvPr/>
        </p:nvSpPr>
        <p:spPr>
          <a:xfrm rot="5400000">
            <a:off x="4550583" y="2068932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52" name="Triangle isocèle 51"/>
          <p:cNvSpPr>
            <a:spLocks noChangeAspect="1"/>
          </p:cNvSpPr>
          <p:nvPr/>
        </p:nvSpPr>
        <p:spPr>
          <a:xfrm rot="5400000">
            <a:off x="4550583" y="2230374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776264" y="183420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Quartz-Iode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8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372200" y="515719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bac-s.net</a:t>
            </a:r>
            <a:endParaRPr lang="fr-FR"/>
          </a:p>
        </p:txBody>
      </p:sp>
      <p:pic>
        <p:nvPicPr>
          <p:cNvPr id="3074" name="Picture 2" descr="Résultat de recherche d'images pour &quot;table spectre infraroug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5648325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3528" y="2060848"/>
            <a:ext cx="5648325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4293096"/>
            <a:ext cx="5648325" cy="1800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372200" y="285293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groupements fonctionnels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4473116"/>
            <a:ext cx="5648325" cy="1800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18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7428957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915816" y="434893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Spectre de l’acide salycilique</a:t>
            </a:r>
            <a:endParaRPr lang="fr-FR"/>
          </a:p>
        </p:txBody>
      </p:sp>
      <p:pic>
        <p:nvPicPr>
          <p:cNvPr id="5" name="Picture 6" descr="Résultat de recherche d'images pour &quot;acide salicylique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1080120" cy="117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580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496" y="5013176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Acide acétylsalicylique</a:t>
            </a:r>
          </a:p>
          <a:p>
            <a:r>
              <a:rPr lang="fr-FR" smtClean="0"/>
              <a:t>(synthétisé en préparation)</a:t>
            </a:r>
            <a:endParaRPr lang="fr-F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842" y="788607"/>
            <a:ext cx="5158526" cy="243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339" y="3356992"/>
            <a:ext cx="5145532" cy="243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6356300" y="914351"/>
            <a:ext cx="0" cy="46085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218170" y="900000"/>
            <a:ext cx="0" cy="46085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093994" y="883127"/>
            <a:ext cx="0" cy="46085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5462146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C=O</a:t>
            </a:r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351900" y="10527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O-H</a:t>
            </a:r>
            <a:endParaRPr lang="fr-FR"/>
          </a:p>
        </p:txBody>
      </p:sp>
      <p:pic>
        <p:nvPicPr>
          <p:cNvPr id="23" name="Picture 6" descr="Résultat de recherche d'images pour &quot;acide acétyl salicylique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99936"/>
            <a:ext cx="1152128" cy="95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Résultat de recherche d'images pour &quot;acide salicylique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89" y="1270086"/>
            <a:ext cx="1080120" cy="117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428083" y="263691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Acide salicylique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30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131" y="520451"/>
            <a:ext cx="5250087" cy="2491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805962" y="587727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    Acide acétylsalicylique</a:t>
            </a:r>
          </a:p>
          <a:p>
            <a:r>
              <a:rPr lang="fr-FR" smtClean="0"/>
              <a:t>(synthétisé en préparation)</a:t>
            </a:r>
            <a:endParaRPr lang="fr-FR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339" y="3356992"/>
            <a:ext cx="5145532" cy="243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6326242" y="692696"/>
            <a:ext cx="0" cy="48245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218170" y="692696"/>
            <a:ext cx="0" cy="48158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5462146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C=O</a:t>
            </a:r>
            <a:endParaRPr lang="fr-FR"/>
          </a:p>
        </p:txBody>
      </p:sp>
      <p:pic>
        <p:nvPicPr>
          <p:cNvPr id="23" name="Picture 6" descr="Résultat de recherche d'images pour &quot;acide acétyl salicylique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1152128" cy="95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4021986" y="295045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Aspirine commerciale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712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583" y="1597817"/>
            <a:ext cx="720080" cy="9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62068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Spectre électromagnétique</a:t>
            </a:r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620564" y="1700808"/>
            <a:ext cx="75608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7884368" y="1916832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𝜆</m:t>
                    </m:r>
                  </m:oMath>
                </a14:m>
                <a:r>
                  <a:rPr lang="fr-FR" smtClean="0"/>
                  <a:t> (m) </a:t>
                </a:r>
                <a:endParaRPr lang="fr-FR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1916832"/>
                <a:ext cx="1224136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6"/>
          <p:cNvCxnSpPr/>
          <p:nvPr/>
        </p:nvCxnSpPr>
        <p:spPr>
          <a:xfrm>
            <a:off x="1675470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68358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40366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699806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6211974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2334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rayons X</a:t>
            </a:r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891494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UV</a:t>
            </a:r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268358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visible</a:t>
            </a:r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76370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IR</a:t>
            </a:r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4843822" y="115247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micro-ondes</a:t>
            </a:r>
          </a:p>
          <a:p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588224" y="1152476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ondes radio</a:t>
            </a:r>
          </a:p>
          <a:p>
            <a:endParaRPr lang="fr-FR" smtClean="0"/>
          </a:p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1547664" y="2636912"/>
                <a:ext cx="1944216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mtClean="0"/>
                  <a:t>UV-visible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 smtClean="0"/>
              </a:p>
              <a:p>
                <a:pPr algn="ctr"/>
                <a:r>
                  <a:rPr lang="fr-FR" smtClean="0"/>
                  <a:t>transitions électroniques</a:t>
                </a:r>
              </a:p>
              <a:p>
                <a:pPr algn="ctr"/>
                <a:endParaRPr lang="fr-FR" b="0" i="1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636912"/>
                <a:ext cx="1944216" cy="2585323"/>
              </a:xfrm>
              <a:prstGeom prst="rect">
                <a:avLst/>
              </a:prstGeom>
              <a:blipFill rotWithShape="1">
                <a:blip r:embed="rId4"/>
                <a:stretch>
                  <a:fillRect t="-1179" r="-3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3707904" y="2636912"/>
                <a:ext cx="187220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mtClean="0"/>
                  <a:t>IR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 smtClean="0"/>
              </a:p>
              <a:p>
                <a:pPr algn="ctr"/>
                <a:r>
                  <a:rPr lang="fr-FR" smtClean="0"/>
                  <a:t>vibrations des liaisons</a:t>
                </a:r>
              </a:p>
              <a:p>
                <a:pPr algn="ctr"/>
                <a:endParaRPr lang="fr-FR"/>
              </a:p>
              <a:p>
                <a:pPr algn="ctr"/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10−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pPr algn="ctr"/>
                <a:endParaRPr lang="fr-FR"/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636912"/>
                <a:ext cx="1872208" cy="2308324"/>
              </a:xfrm>
              <a:prstGeom prst="rect">
                <a:avLst/>
              </a:prstGeom>
              <a:blipFill rotWithShape="1">
                <a:blip r:embed="rId5"/>
                <a:stretch>
                  <a:fillRect t="-132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ZoneTexte 24"/>
          <p:cNvSpPr txBox="1"/>
          <p:nvPr/>
        </p:nvSpPr>
        <p:spPr>
          <a:xfrm>
            <a:off x="6012160" y="2564904"/>
            <a:ext cx="2232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Résonance magnétique nucléaire</a:t>
            </a:r>
          </a:p>
          <a:p>
            <a:pPr algn="ctr"/>
            <a:endParaRPr lang="fr-FR" smtClean="0"/>
          </a:p>
          <a:p>
            <a:pPr algn="ctr"/>
            <a:endParaRPr lang="fr-FR" smtClean="0"/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/>
          </a:p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-36512" y="2564904"/>
            <a:ext cx="1423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Spectro-scopie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Nature des transitions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Energie molaire</a:t>
            </a:r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6560368" y="34679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magnétique (noyaux)</a:t>
            </a:r>
          </a:p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/>
              <p:cNvSpPr txBox="1"/>
              <p:nvPr/>
            </p:nvSpPr>
            <p:spPr>
              <a:xfrm>
                <a:off x="6444208" y="4294837"/>
                <a:ext cx="16561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endParaRPr lang="fr-FR"/>
              </a:p>
            </p:txBody>
          </p:sp>
        </mc:Choice>
        <mc:Fallback xmlns=""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294837"/>
                <a:ext cx="1656184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/>
          <p:cNvCxnSpPr/>
          <p:nvPr/>
        </p:nvCxnSpPr>
        <p:spPr>
          <a:xfrm>
            <a:off x="1475656" y="2603812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635896" y="2599744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5796136" y="2564904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>
            <a:off x="1475656" y="1693689"/>
            <a:ext cx="199814" cy="9101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026" idx="3"/>
          </p:cNvCxnSpPr>
          <p:nvPr/>
        </p:nvCxnSpPr>
        <p:spPr>
          <a:xfrm>
            <a:off x="3403663" y="1645753"/>
            <a:ext cx="232233" cy="9580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701685" y="1687503"/>
            <a:ext cx="1094451" cy="8774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5796136" y="1700808"/>
            <a:ext cx="415838" cy="8989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/>
              <p:cNvSpPr txBox="1"/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−8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ZoneTexte 46"/>
              <p:cNvSpPr txBox="1"/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7" name="ZoneText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ZoneTexte 47"/>
              <p:cNvSpPr txBox="1"/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8" name="ZoneText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ZoneTexte 48"/>
              <p:cNvSpPr txBox="1"/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8⋅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4⋅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6012160" y="2636912"/>
            <a:ext cx="2304256" cy="2304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6831031" y="229071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III.</a:t>
            </a:r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2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.kartable.fr/uploads/finalImages/final_5641c27e49ab15.578163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0648"/>
            <a:ext cx="6120680" cy="596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64088" y="3140968"/>
            <a:ext cx="20882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275856" y="4365104"/>
            <a:ext cx="208823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259632" y="4797152"/>
            <a:ext cx="208823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368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9306" y="710655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Conclusion</a:t>
            </a:r>
          </a:p>
          <a:p>
            <a:endParaRPr lang="fr-FR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583" y="1597817"/>
            <a:ext cx="720080" cy="9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avec flèche 4"/>
          <p:cNvCxnSpPr/>
          <p:nvPr/>
        </p:nvCxnSpPr>
        <p:spPr>
          <a:xfrm>
            <a:off x="620564" y="1700808"/>
            <a:ext cx="75608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675470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68358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340366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4699806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6211974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1891494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UV</a:t>
            </a:r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68358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visible</a:t>
            </a:r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76370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IR</a:t>
            </a:r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588224" y="1152476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ondes radio</a:t>
            </a:r>
          </a:p>
          <a:p>
            <a:endParaRPr lang="fr-FR" smtClean="0"/>
          </a:p>
          <a:p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547664" y="2636912"/>
            <a:ext cx="19442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UV-visible</a:t>
            </a:r>
          </a:p>
          <a:p>
            <a:pPr algn="ctr"/>
            <a:endParaRPr lang="fr-FR" smtClean="0"/>
          </a:p>
          <a:p>
            <a:pPr algn="ctr"/>
            <a:endParaRPr lang="fr-FR" smtClean="0"/>
          </a:p>
          <a:p>
            <a:pPr algn="ctr"/>
            <a:r>
              <a:rPr lang="fr-FR" smtClean="0"/>
              <a:t>transitions électroniques</a:t>
            </a:r>
          </a:p>
          <a:p>
            <a:pPr algn="ctr"/>
            <a:endParaRPr lang="fr-FR" b="0" i="1">
              <a:latin typeface="Cambria Math"/>
            </a:endParaRPr>
          </a:p>
          <a:p>
            <a:pPr algn="ctr"/>
            <a:endParaRPr lang="fr-FR" smtClean="0"/>
          </a:p>
          <a:p>
            <a:pPr algn="ctr"/>
            <a:r>
              <a:rPr lang="fr-FR" smtClean="0"/>
              <a:t>Dosage de composés colorés</a:t>
            </a:r>
          </a:p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3707904" y="2636912"/>
            <a:ext cx="1872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IR</a:t>
            </a:r>
          </a:p>
          <a:p>
            <a:pPr algn="ctr"/>
            <a:endParaRPr lang="fr-FR" smtClean="0"/>
          </a:p>
          <a:p>
            <a:pPr algn="ctr"/>
            <a:endParaRPr lang="fr-FR" smtClean="0"/>
          </a:p>
          <a:p>
            <a:pPr algn="ctr"/>
            <a:r>
              <a:rPr lang="fr-FR" smtClean="0"/>
              <a:t>vibrations des liaisons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Identification de groupements fonctionnel OH, C=O, C=C …</a:t>
            </a:r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6012160" y="2564904"/>
            <a:ext cx="2232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Résonance magnétique nucléaire</a:t>
            </a:r>
          </a:p>
          <a:p>
            <a:pPr algn="ctr"/>
            <a:endParaRPr lang="fr-FR" smtClean="0"/>
          </a:p>
          <a:p>
            <a:pPr algn="ctr"/>
            <a:endParaRPr lang="fr-FR" smtClean="0"/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/>
          </a:p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-36512" y="2564904"/>
            <a:ext cx="14239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Spectro-scopie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Nature des transitions</a:t>
            </a:r>
          </a:p>
          <a:p>
            <a:pPr algn="ctr"/>
            <a:endParaRPr lang="fr-FR" smtClean="0"/>
          </a:p>
          <a:p>
            <a:pPr algn="ctr"/>
            <a:endParaRPr lang="fr-FR"/>
          </a:p>
          <a:p>
            <a:pPr algn="ctr"/>
            <a:r>
              <a:rPr lang="fr-FR" smtClean="0"/>
              <a:t>Utilisation</a:t>
            </a:r>
          </a:p>
          <a:p>
            <a:pPr algn="ctr"/>
            <a:r>
              <a:rPr lang="fr-FR" smtClean="0"/>
              <a:t>courante</a:t>
            </a:r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560368" y="34679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magnétique (noyaux)</a:t>
            </a:r>
          </a:p>
          <a:p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6200514" y="4407495"/>
            <a:ext cx="182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Détermination de l’arrangement spatial</a:t>
            </a:r>
            <a:endParaRPr lang="fr-FR"/>
          </a:p>
        </p:txBody>
      </p:sp>
      <p:cxnSp>
        <p:nvCxnSpPr>
          <p:cNvPr id="23" name="Connecteur droit 22"/>
          <p:cNvCxnSpPr/>
          <p:nvPr/>
        </p:nvCxnSpPr>
        <p:spPr>
          <a:xfrm>
            <a:off x="1475656" y="2603812"/>
            <a:ext cx="0" cy="30574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3635896" y="2599744"/>
            <a:ext cx="0" cy="15493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5796136" y="2564904"/>
            <a:ext cx="0" cy="15841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H="1">
            <a:off x="1475656" y="1693689"/>
            <a:ext cx="199814" cy="9101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3" idx="3"/>
          </p:cNvCxnSpPr>
          <p:nvPr/>
        </p:nvCxnSpPr>
        <p:spPr>
          <a:xfrm>
            <a:off x="3403663" y="1645753"/>
            <a:ext cx="232233" cy="9580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4701685" y="1687503"/>
            <a:ext cx="1094451" cy="8774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5796136" y="1700808"/>
            <a:ext cx="415838" cy="8989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ZoneTexte 29"/>
              <p:cNvSpPr txBox="1"/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−8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30" name="ZoneText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ZoneTexte 30"/>
              <p:cNvSpPr txBox="1"/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31" name="ZoneText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oneTexte 31"/>
              <p:cNvSpPr txBox="1"/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ZoneTexte 32"/>
              <p:cNvSpPr txBox="1"/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8⋅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33" name="ZoneText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ZoneTexte 33"/>
              <p:cNvSpPr txBox="1"/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4⋅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34" name="ZoneText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107504" y="4149080"/>
            <a:ext cx="8136904" cy="151216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5580112" y="4905164"/>
            <a:ext cx="432048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1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22808" y="1775054"/>
            <a:ext cx="1584176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250800" y="185768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Modification du rayonnement</a:t>
            </a:r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100856" y="287406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452612" y="1937362"/>
            <a:ext cx="171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Photodétecteur</a:t>
            </a:r>
          </a:p>
          <a:p>
            <a:endParaRPr lang="fr-FR"/>
          </a:p>
        </p:txBody>
      </p:sp>
      <p:cxnSp>
        <p:nvCxnSpPr>
          <p:cNvPr id="14" name="Connecteur droit 13"/>
          <p:cNvCxnSpPr/>
          <p:nvPr/>
        </p:nvCxnSpPr>
        <p:spPr>
          <a:xfrm flipH="1">
            <a:off x="1759672" y="2082202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1759672" y="2243110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isocèle 15"/>
          <p:cNvSpPr>
            <a:spLocks noChangeAspect="1"/>
          </p:cNvSpPr>
          <p:nvPr/>
        </p:nvSpPr>
        <p:spPr>
          <a:xfrm rot="5400000">
            <a:off x="1962575" y="2045668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7" name="Triangle isocèle 16"/>
          <p:cNvSpPr>
            <a:spLocks noChangeAspect="1"/>
          </p:cNvSpPr>
          <p:nvPr/>
        </p:nvSpPr>
        <p:spPr>
          <a:xfrm rot="5400000">
            <a:off x="1962575" y="2207110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17948" y="3176250"/>
            <a:ext cx="509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Principe de la spectroscopie</a:t>
            </a:r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6687598" y="2840740"/>
            <a:ext cx="1249836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smtClean="0"/>
              <a:t>Traitement</a:t>
            </a:r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251520" y="1772816"/>
            <a:ext cx="1431776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107504" y="185544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Source de</a:t>
            </a:r>
          </a:p>
          <a:p>
            <a:pPr algn="ctr"/>
            <a:r>
              <a:rPr lang="fr-FR" smtClean="0"/>
              <a:t>rayonnement</a:t>
            </a:r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6418508" y="1775054"/>
            <a:ext cx="165618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52"/>
          <p:cNvCxnSpPr/>
          <p:nvPr/>
        </p:nvCxnSpPr>
        <p:spPr>
          <a:xfrm flipH="1">
            <a:off x="4067944" y="2099620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>
            <a:off x="4067944" y="2260528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riangle isocèle 54"/>
          <p:cNvSpPr>
            <a:spLocks noChangeAspect="1"/>
          </p:cNvSpPr>
          <p:nvPr/>
        </p:nvSpPr>
        <p:spPr>
          <a:xfrm rot="5400000">
            <a:off x="4270847" y="2063086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56" name="Triangle isocèle 55"/>
          <p:cNvSpPr>
            <a:spLocks noChangeAspect="1"/>
          </p:cNvSpPr>
          <p:nvPr/>
        </p:nvSpPr>
        <p:spPr>
          <a:xfrm rot="5400000">
            <a:off x="4270847" y="2224528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44008" y="1848803"/>
            <a:ext cx="1325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Composé à caractériser</a:t>
            </a:r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4644008" y="1775054"/>
            <a:ext cx="136815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8" name="Connecteur droit 57"/>
          <p:cNvCxnSpPr/>
          <p:nvPr/>
        </p:nvCxnSpPr>
        <p:spPr>
          <a:xfrm flipH="1">
            <a:off x="6084168" y="2168860"/>
            <a:ext cx="254036" cy="27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riangle isocèle 58"/>
          <p:cNvSpPr>
            <a:spLocks noChangeAspect="1"/>
          </p:cNvSpPr>
          <p:nvPr/>
        </p:nvSpPr>
        <p:spPr>
          <a:xfrm rot="5400000">
            <a:off x="6156176" y="2135094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418508" y="2807528"/>
            <a:ext cx="1656184" cy="429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2" name="Connecteur droit 61"/>
          <p:cNvCxnSpPr>
            <a:stCxn id="51" idx="2"/>
            <a:endCxn id="60" idx="0"/>
          </p:cNvCxnSpPr>
          <p:nvPr/>
        </p:nvCxnSpPr>
        <p:spPr>
          <a:xfrm>
            <a:off x="7246600" y="2567142"/>
            <a:ext cx="0" cy="2403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46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necteur droit 41"/>
          <p:cNvCxnSpPr/>
          <p:nvPr/>
        </p:nvCxnSpPr>
        <p:spPr>
          <a:xfrm>
            <a:off x="5868144" y="2442806"/>
            <a:ext cx="1084312" cy="156585"/>
          </a:xfrm>
          <a:prstGeom prst="line">
            <a:avLst/>
          </a:prstGeom>
          <a:ln w="952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16488" y="2050226"/>
            <a:ext cx="351656" cy="5760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696224" y="1762194"/>
            <a:ext cx="1160160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416224" y="279932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Lumière </a:t>
            </a:r>
          </a:p>
          <a:p>
            <a:pPr algn="ctr"/>
            <a:r>
              <a:rPr lang="fr-FR" smtClean="0"/>
              <a:t>blanche</a:t>
            </a:r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H="1">
            <a:off x="5516488" y="2626290"/>
            <a:ext cx="3516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716016" y="281656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Solution </a:t>
            </a:r>
          </a:p>
          <a:p>
            <a:pPr algn="ctr"/>
            <a:r>
              <a:rPr lang="fr-FR" smtClean="0"/>
              <a:t>colorée</a:t>
            </a: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6384" y="1978218"/>
            <a:ext cx="216024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6444208" y="2942115"/>
            <a:ext cx="1719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Photodétecteur</a:t>
            </a:r>
          </a:p>
          <a:p>
            <a:endParaRPr lang="fr-FR"/>
          </a:p>
        </p:txBody>
      </p:sp>
      <p:sp>
        <p:nvSpPr>
          <p:cNvPr id="13" name="Rectangle 20"/>
          <p:cNvSpPr/>
          <p:nvPr/>
        </p:nvSpPr>
        <p:spPr>
          <a:xfrm>
            <a:off x="3735461" y="1602425"/>
            <a:ext cx="247650" cy="1057201"/>
          </a:xfrm>
          <a:custGeom>
            <a:avLst/>
            <a:gdLst>
              <a:gd name="connsiteX0" fmla="*/ 0 w 2304256"/>
              <a:gd name="connsiteY0" fmla="*/ 0 h 792088"/>
              <a:gd name="connsiteX1" fmla="*/ 2304256 w 2304256"/>
              <a:gd name="connsiteY1" fmla="*/ 0 h 792088"/>
              <a:gd name="connsiteX2" fmla="*/ 2304256 w 2304256"/>
              <a:gd name="connsiteY2" fmla="*/ 792088 h 792088"/>
              <a:gd name="connsiteX3" fmla="*/ 0 w 2304256"/>
              <a:gd name="connsiteY3" fmla="*/ 792088 h 792088"/>
              <a:gd name="connsiteX4" fmla="*/ 0 w 2304256"/>
              <a:gd name="connsiteY4" fmla="*/ 0 h 792088"/>
              <a:gd name="connsiteX0" fmla="*/ 0 w 2304256"/>
              <a:gd name="connsiteY0" fmla="*/ 266700 h 1058788"/>
              <a:gd name="connsiteX1" fmla="*/ 710406 w 2304256"/>
              <a:gd name="connsiteY1" fmla="*/ 0 h 1058788"/>
              <a:gd name="connsiteX2" fmla="*/ 2304256 w 2304256"/>
              <a:gd name="connsiteY2" fmla="*/ 1058788 h 1058788"/>
              <a:gd name="connsiteX3" fmla="*/ 0 w 2304256"/>
              <a:gd name="connsiteY3" fmla="*/ 1058788 h 1058788"/>
              <a:gd name="connsiteX4" fmla="*/ 0 w 2304256"/>
              <a:gd name="connsiteY4" fmla="*/ 266700 h 1058788"/>
              <a:gd name="connsiteX0" fmla="*/ 0 w 1046956"/>
              <a:gd name="connsiteY0" fmla="*/ 266700 h 1058788"/>
              <a:gd name="connsiteX1" fmla="*/ 710406 w 1046956"/>
              <a:gd name="connsiteY1" fmla="*/ 0 h 1058788"/>
              <a:gd name="connsiteX2" fmla="*/ 1046956 w 1046956"/>
              <a:gd name="connsiteY2" fmla="*/ 703188 h 1058788"/>
              <a:gd name="connsiteX3" fmla="*/ 0 w 1046956"/>
              <a:gd name="connsiteY3" fmla="*/ 1058788 h 1058788"/>
              <a:gd name="connsiteX4" fmla="*/ 0 w 1046956"/>
              <a:gd name="connsiteY4" fmla="*/ 266700 h 1058788"/>
              <a:gd name="connsiteX0" fmla="*/ 0 w 1046956"/>
              <a:gd name="connsiteY0" fmla="*/ 266700 h 1185788"/>
              <a:gd name="connsiteX1" fmla="*/ 710406 w 1046956"/>
              <a:gd name="connsiteY1" fmla="*/ 0 h 1185788"/>
              <a:gd name="connsiteX2" fmla="*/ 1046956 w 1046956"/>
              <a:gd name="connsiteY2" fmla="*/ 703188 h 1185788"/>
              <a:gd name="connsiteX3" fmla="*/ 95250 w 1046956"/>
              <a:gd name="connsiteY3" fmla="*/ 1185788 h 1185788"/>
              <a:gd name="connsiteX4" fmla="*/ 0 w 1046956"/>
              <a:gd name="connsiteY4" fmla="*/ 266700 h 1185788"/>
              <a:gd name="connsiteX0" fmla="*/ 63500 w 951706"/>
              <a:gd name="connsiteY0" fmla="*/ 355600 h 1185788"/>
              <a:gd name="connsiteX1" fmla="*/ 615156 w 951706"/>
              <a:gd name="connsiteY1" fmla="*/ 0 h 1185788"/>
              <a:gd name="connsiteX2" fmla="*/ 951706 w 951706"/>
              <a:gd name="connsiteY2" fmla="*/ 703188 h 1185788"/>
              <a:gd name="connsiteX3" fmla="*/ 0 w 951706"/>
              <a:gd name="connsiteY3" fmla="*/ 1185788 h 1185788"/>
              <a:gd name="connsiteX4" fmla="*/ 63500 w 951706"/>
              <a:gd name="connsiteY4" fmla="*/ 355600 h 1185788"/>
              <a:gd name="connsiteX0" fmla="*/ 63500 w 615156"/>
              <a:gd name="connsiteY0" fmla="*/ 355600 h 1185788"/>
              <a:gd name="connsiteX1" fmla="*/ 615156 w 615156"/>
              <a:gd name="connsiteY1" fmla="*/ 0 h 1185788"/>
              <a:gd name="connsiteX2" fmla="*/ 545306 w 615156"/>
              <a:gd name="connsiteY2" fmla="*/ 925438 h 1185788"/>
              <a:gd name="connsiteX3" fmla="*/ 0 w 615156"/>
              <a:gd name="connsiteY3" fmla="*/ 1185788 h 1185788"/>
              <a:gd name="connsiteX4" fmla="*/ 63500 w 615156"/>
              <a:gd name="connsiteY4" fmla="*/ 355600 h 1185788"/>
              <a:gd name="connsiteX0" fmla="*/ 63500 w 615156"/>
              <a:gd name="connsiteY0" fmla="*/ 355600 h 1198488"/>
              <a:gd name="connsiteX1" fmla="*/ 615156 w 615156"/>
              <a:gd name="connsiteY1" fmla="*/ 0 h 1198488"/>
              <a:gd name="connsiteX2" fmla="*/ 545306 w 615156"/>
              <a:gd name="connsiteY2" fmla="*/ 925438 h 1198488"/>
              <a:gd name="connsiteX3" fmla="*/ 0 w 615156"/>
              <a:gd name="connsiteY3" fmla="*/ 1198488 h 1198488"/>
              <a:gd name="connsiteX4" fmla="*/ 63500 w 615156"/>
              <a:gd name="connsiteY4" fmla="*/ 355600 h 1198488"/>
              <a:gd name="connsiteX0" fmla="*/ 63500 w 615156"/>
              <a:gd name="connsiteY0" fmla="*/ 355600 h 1408038"/>
              <a:gd name="connsiteX1" fmla="*/ 615156 w 615156"/>
              <a:gd name="connsiteY1" fmla="*/ 0 h 1408038"/>
              <a:gd name="connsiteX2" fmla="*/ 500856 w 615156"/>
              <a:gd name="connsiteY2" fmla="*/ 1408038 h 1408038"/>
              <a:gd name="connsiteX3" fmla="*/ 0 w 615156"/>
              <a:gd name="connsiteY3" fmla="*/ 1198488 h 1408038"/>
              <a:gd name="connsiteX4" fmla="*/ 63500 w 615156"/>
              <a:gd name="connsiteY4" fmla="*/ 355600 h 1408038"/>
              <a:gd name="connsiteX0" fmla="*/ 63500 w 596106"/>
              <a:gd name="connsiteY0" fmla="*/ 0 h 1052438"/>
              <a:gd name="connsiteX1" fmla="*/ 596106 w 596106"/>
              <a:gd name="connsiteY1" fmla="*/ 241300 h 1052438"/>
              <a:gd name="connsiteX2" fmla="*/ 500856 w 596106"/>
              <a:gd name="connsiteY2" fmla="*/ 1052438 h 1052438"/>
              <a:gd name="connsiteX3" fmla="*/ 0 w 596106"/>
              <a:gd name="connsiteY3" fmla="*/ 842888 h 1052438"/>
              <a:gd name="connsiteX4" fmla="*/ 63500 w 596106"/>
              <a:gd name="connsiteY4" fmla="*/ 0 h 1052438"/>
              <a:gd name="connsiteX0" fmla="*/ 63500 w 500856"/>
              <a:gd name="connsiteY0" fmla="*/ 184150 h 1236588"/>
              <a:gd name="connsiteX1" fmla="*/ 316706 w 500856"/>
              <a:gd name="connsiteY1" fmla="*/ 0 h 1236588"/>
              <a:gd name="connsiteX2" fmla="*/ 500856 w 500856"/>
              <a:gd name="connsiteY2" fmla="*/ 1236588 h 1236588"/>
              <a:gd name="connsiteX3" fmla="*/ 0 w 500856"/>
              <a:gd name="connsiteY3" fmla="*/ 1027038 h 1236588"/>
              <a:gd name="connsiteX4" fmla="*/ 63500 w 500856"/>
              <a:gd name="connsiteY4" fmla="*/ 184150 h 1236588"/>
              <a:gd name="connsiteX0" fmla="*/ 63500 w 316706"/>
              <a:gd name="connsiteY0" fmla="*/ 184150 h 1027038"/>
              <a:gd name="connsiteX1" fmla="*/ 316706 w 316706"/>
              <a:gd name="connsiteY1" fmla="*/ 0 h 1027038"/>
              <a:gd name="connsiteX2" fmla="*/ 253206 w 316706"/>
              <a:gd name="connsiteY2" fmla="*/ 849238 h 1027038"/>
              <a:gd name="connsiteX3" fmla="*/ 0 w 316706"/>
              <a:gd name="connsiteY3" fmla="*/ 1027038 h 1027038"/>
              <a:gd name="connsiteX4" fmla="*/ 63500 w 316706"/>
              <a:gd name="connsiteY4" fmla="*/ 184150 h 1027038"/>
              <a:gd name="connsiteX0" fmla="*/ 6350 w 259556"/>
              <a:gd name="connsiteY0" fmla="*/ 184150 h 1033388"/>
              <a:gd name="connsiteX1" fmla="*/ 259556 w 259556"/>
              <a:gd name="connsiteY1" fmla="*/ 0 h 1033388"/>
              <a:gd name="connsiteX2" fmla="*/ 196056 w 259556"/>
              <a:gd name="connsiteY2" fmla="*/ 849238 h 1033388"/>
              <a:gd name="connsiteX3" fmla="*/ 0 w 259556"/>
              <a:gd name="connsiteY3" fmla="*/ 1033388 h 1033388"/>
              <a:gd name="connsiteX4" fmla="*/ 6350 w 259556"/>
              <a:gd name="connsiteY4" fmla="*/ 184150 h 1033388"/>
              <a:gd name="connsiteX0" fmla="*/ 6350 w 259556"/>
              <a:gd name="connsiteY0" fmla="*/ 184150 h 1033388"/>
              <a:gd name="connsiteX1" fmla="*/ 259556 w 259556"/>
              <a:gd name="connsiteY1" fmla="*/ 0 h 1033388"/>
              <a:gd name="connsiteX2" fmla="*/ 253206 w 259556"/>
              <a:gd name="connsiteY2" fmla="*/ 813519 h 1033388"/>
              <a:gd name="connsiteX3" fmla="*/ 0 w 259556"/>
              <a:gd name="connsiteY3" fmla="*/ 1033388 h 1033388"/>
              <a:gd name="connsiteX4" fmla="*/ 6350 w 259556"/>
              <a:gd name="connsiteY4" fmla="*/ 184150 h 1033388"/>
              <a:gd name="connsiteX0" fmla="*/ 6350 w 253507"/>
              <a:gd name="connsiteY0" fmla="*/ 207963 h 1057201"/>
              <a:gd name="connsiteX1" fmla="*/ 247650 w 253507"/>
              <a:gd name="connsiteY1" fmla="*/ 0 h 1057201"/>
              <a:gd name="connsiteX2" fmla="*/ 253206 w 253507"/>
              <a:gd name="connsiteY2" fmla="*/ 837332 h 1057201"/>
              <a:gd name="connsiteX3" fmla="*/ 0 w 253507"/>
              <a:gd name="connsiteY3" fmla="*/ 1057201 h 1057201"/>
              <a:gd name="connsiteX4" fmla="*/ 6350 w 253507"/>
              <a:gd name="connsiteY4" fmla="*/ 207963 h 1057201"/>
              <a:gd name="connsiteX0" fmla="*/ 6350 w 247650"/>
              <a:gd name="connsiteY0" fmla="*/ 207963 h 1057201"/>
              <a:gd name="connsiteX1" fmla="*/ 247650 w 247650"/>
              <a:gd name="connsiteY1" fmla="*/ 0 h 1057201"/>
              <a:gd name="connsiteX2" fmla="*/ 243681 w 247650"/>
              <a:gd name="connsiteY2" fmla="*/ 842095 h 1057201"/>
              <a:gd name="connsiteX3" fmla="*/ 0 w 247650"/>
              <a:gd name="connsiteY3" fmla="*/ 1057201 h 1057201"/>
              <a:gd name="connsiteX4" fmla="*/ 6350 w 247650"/>
              <a:gd name="connsiteY4" fmla="*/ 207963 h 105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" h="1057201">
                <a:moveTo>
                  <a:pt x="6350" y="207963"/>
                </a:moveTo>
                <a:lnTo>
                  <a:pt x="247650" y="0"/>
                </a:lnTo>
                <a:cubicBezTo>
                  <a:pt x="245533" y="271173"/>
                  <a:pt x="245798" y="570922"/>
                  <a:pt x="243681" y="842095"/>
                </a:cubicBezTo>
                <a:lnTo>
                  <a:pt x="0" y="1057201"/>
                </a:lnTo>
                <a:cubicBezTo>
                  <a:pt x="2117" y="774122"/>
                  <a:pt x="4233" y="491042"/>
                  <a:pt x="6350" y="207963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/>
          <p:cNvCxnSpPr/>
          <p:nvPr/>
        </p:nvCxnSpPr>
        <p:spPr>
          <a:xfrm flipH="1">
            <a:off x="3140400" y="2105466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3140400" y="2266374"/>
            <a:ext cx="5080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isocèle 15"/>
          <p:cNvSpPr>
            <a:spLocks noChangeAspect="1"/>
          </p:cNvSpPr>
          <p:nvPr/>
        </p:nvSpPr>
        <p:spPr>
          <a:xfrm rot="5400000">
            <a:off x="3343303" y="2068932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17" name="Triangle isocèle 16"/>
          <p:cNvSpPr>
            <a:spLocks noChangeAspect="1"/>
          </p:cNvSpPr>
          <p:nvPr/>
        </p:nvSpPr>
        <p:spPr>
          <a:xfrm rot="5400000">
            <a:off x="3343303" y="2230374"/>
            <a:ext cx="72000" cy="720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cxnSp>
        <p:nvCxnSpPr>
          <p:cNvPr id="18" name="Connecteur droit 17"/>
          <p:cNvCxnSpPr/>
          <p:nvPr/>
        </p:nvCxnSpPr>
        <p:spPr>
          <a:xfrm>
            <a:off x="3792488" y="1943937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864496" y="1873670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3936504" y="1801662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3828712" y="1906210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3900712" y="1834202"/>
            <a:ext cx="0" cy="536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864496" y="2194242"/>
            <a:ext cx="1368152" cy="2485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3859286" y="2141968"/>
            <a:ext cx="1373362" cy="5227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3864496" y="2204864"/>
            <a:ext cx="1368152" cy="2551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864496" y="2194242"/>
            <a:ext cx="1643608" cy="206943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864496" y="2204864"/>
            <a:ext cx="1368152" cy="9751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5516488" y="1762194"/>
            <a:ext cx="0" cy="864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3360440" y="2803616"/>
            <a:ext cx="101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Réseau </a:t>
            </a:r>
          </a:p>
          <a:p>
            <a:pPr algn="ctr"/>
            <a:r>
              <a:rPr lang="fr-FR" smtClean="0"/>
              <a:t>dispersif</a:t>
            </a:r>
          </a:p>
          <a:p>
            <a:pPr algn="ctr"/>
            <a:endParaRPr lang="fr-FR"/>
          </a:p>
        </p:txBody>
      </p:sp>
      <p:cxnSp>
        <p:nvCxnSpPr>
          <p:cNvPr id="33" name="Connecteur droit 32"/>
          <p:cNvCxnSpPr/>
          <p:nvPr/>
        </p:nvCxnSpPr>
        <p:spPr>
          <a:xfrm>
            <a:off x="5868144" y="1762194"/>
            <a:ext cx="0" cy="864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1911037" y="3726946"/>
            <a:ext cx="509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Principe du spectrophotomètre UV-visible</a:t>
            </a:r>
            <a:endParaRPr lang="fr-FR"/>
          </a:p>
        </p:txBody>
      </p:sp>
      <p:cxnSp>
        <p:nvCxnSpPr>
          <p:cNvPr id="37" name="Connecteur droit 36"/>
          <p:cNvCxnSpPr/>
          <p:nvPr/>
        </p:nvCxnSpPr>
        <p:spPr>
          <a:xfrm>
            <a:off x="5223768" y="1474162"/>
            <a:ext cx="0" cy="864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227836" y="2401185"/>
            <a:ext cx="0" cy="2251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952456" y="2513737"/>
            <a:ext cx="164624" cy="1457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7" name="Connecteur droit 46"/>
          <p:cNvCxnSpPr>
            <a:stCxn id="44" idx="3"/>
          </p:cNvCxnSpPr>
          <p:nvPr/>
        </p:nvCxnSpPr>
        <p:spPr>
          <a:xfrm flipV="1">
            <a:off x="7117080" y="2347550"/>
            <a:ext cx="263232" cy="2390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7210596" y="1978218"/>
            <a:ext cx="12498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mtClean="0"/>
              <a:t>Traitement</a:t>
            </a:r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1412208" y="185994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Lampe à filament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6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583" y="1597817"/>
            <a:ext cx="720080" cy="9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62068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Spectre électromagnétique</a:t>
            </a:r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620564" y="1700808"/>
            <a:ext cx="75608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7884368" y="1916832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𝜆</m:t>
                    </m:r>
                  </m:oMath>
                </a14:m>
                <a:r>
                  <a:rPr lang="fr-FR" smtClean="0"/>
                  <a:t> (m) </a:t>
                </a:r>
                <a:endParaRPr lang="fr-FR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1916832"/>
                <a:ext cx="1224136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6"/>
          <p:cNvCxnSpPr/>
          <p:nvPr/>
        </p:nvCxnSpPr>
        <p:spPr>
          <a:xfrm>
            <a:off x="1675470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68358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40366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699806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6211974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2334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rayons X</a:t>
            </a:r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891494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UV</a:t>
            </a:r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268358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visible</a:t>
            </a:r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76370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IR</a:t>
            </a:r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4843822" y="115247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micro-ondes</a:t>
            </a:r>
          </a:p>
          <a:p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588224" y="1152476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ondes radio</a:t>
            </a:r>
          </a:p>
          <a:p>
            <a:endParaRPr lang="fr-FR" smtClean="0"/>
          </a:p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1547664" y="2636912"/>
                <a:ext cx="1944216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mtClean="0"/>
                  <a:t>UV-visible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 smtClean="0"/>
              </a:p>
              <a:p>
                <a:pPr algn="ctr"/>
                <a:r>
                  <a:rPr lang="fr-FR" smtClean="0"/>
                  <a:t>transitions électroniques</a:t>
                </a:r>
              </a:p>
              <a:p>
                <a:pPr algn="ctr"/>
                <a:endParaRPr lang="fr-FR" b="0" i="1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636912"/>
                <a:ext cx="1944216" cy="2585323"/>
              </a:xfrm>
              <a:prstGeom prst="rect">
                <a:avLst/>
              </a:prstGeom>
              <a:blipFill rotWithShape="1">
                <a:blip r:embed="rId4"/>
                <a:stretch>
                  <a:fillRect t="-1179" r="-3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3707904" y="2636912"/>
                <a:ext cx="187220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mtClean="0"/>
                  <a:t>IR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 smtClean="0"/>
              </a:p>
              <a:p>
                <a:pPr algn="ctr"/>
                <a:r>
                  <a:rPr lang="fr-FR" smtClean="0"/>
                  <a:t>vibrations des liaisons</a:t>
                </a:r>
              </a:p>
              <a:p>
                <a:pPr algn="ctr"/>
                <a:endParaRPr lang="fr-FR"/>
              </a:p>
              <a:p>
                <a:pPr algn="ctr"/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10−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pPr algn="ctr"/>
                <a:endParaRPr lang="fr-FR"/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636912"/>
                <a:ext cx="1872208" cy="2308324"/>
              </a:xfrm>
              <a:prstGeom prst="rect">
                <a:avLst/>
              </a:prstGeom>
              <a:blipFill rotWithShape="1">
                <a:blip r:embed="rId5"/>
                <a:stretch>
                  <a:fillRect t="-132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ZoneTexte 24"/>
          <p:cNvSpPr txBox="1"/>
          <p:nvPr/>
        </p:nvSpPr>
        <p:spPr>
          <a:xfrm>
            <a:off x="6012160" y="2564904"/>
            <a:ext cx="2232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Résonance magnétique nucléaire</a:t>
            </a:r>
          </a:p>
          <a:p>
            <a:pPr algn="ctr"/>
            <a:endParaRPr lang="fr-FR" smtClean="0"/>
          </a:p>
          <a:p>
            <a:pPr algn="ctr"/>
            <a:endParaRPr lang="fr-FR" smtClean="0"/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/>
          </a:p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-36512" y="2564904"/>
            <a:ext cx="1423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Spectro-scopie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Nature des transitions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Energie molaire</a:t>
            </a:r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6560368" y="34679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magnétique (noyaux)</a:t>
            </a:r>
          </a:p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/>
              <p:cNvSpPr txBox="1"/>
              <p:nvPr/>
            </p:nvSpPr>
            <p:spPr>
              <a:xfrm>
                <a:off x="6444208" y="4294837"/>
                <a:ext cx="16561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endParaRPr lang="fr-FR"/>
              </a:p>
            </p:txBody>
          </p:sp>
        </mc:Choice>
        <mc:Fallback xmlns=""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294837"/>
                <a:ext cx="1656184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/>
          <p:cNvCxnSpPr/>
          <p:nvPr/>
        </p:nvCxnSpPr>
        <p:spPr>
          <a:xfrm>
            <a:off x="1475656" y="2603812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635896" y="2599744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5796136" y="2564904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>
            <a:off x="1475656" y="1693689"/>
            <a:ext cx="199814" cy="9101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026" idx="3"/>
          </p:cNvCxnSpPr>
          <p:nvPr/>
        </p:nvCxnSpPr>
        <p:spPr>
          <a:xfrm>
            <a:off x="3403663" y="1645753"/>
            <a:ext cx="232233" cy="9580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701685" y="1687503"/>
            <a:ext cx="1094451" cy="8774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5796136" y="1700808"/>
            <a:ext cx="415838" cy="8989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/>
              <p:cNvSpPr txBox="1"/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−8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ZoneTexte 46"/>
              <p:cNvSpPr txBox="1"/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7" name="ZoneText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ZoneTexte 47"/>
              <p:cNvSpPr txBox="1"/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8" name="ZoneText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ZoneTexte 48"/>
              <p:cNvSpPr txBox="1"/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8⋅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4⋅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71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583" y="1597817"/>
            <a:ext cx="720080" cy="9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62068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Spectre électromagnétique</a:t>
            </a:r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620564" y="1700808"/>
            <a:ext cx="75608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7884368" y="1916832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𝜆</m:t>
                    </m:r>
                  </m:oMath>
                </a14:m>
                <a:r>
                  <a:rPr lang="fr-FR" smtClean="0"/>
                  <a:t> (m) </a:t>
                </a:r>
                <a:endParaRPr lang="fr-FR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1916832"/>
                <a:ext cx="1224136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6"/>
          <p:cNvCxnSpPr/>
          <p:nvPr/>
        </p:nvCxnSpPr>
        <p:spPr>
          <a:xfrm>
            <a:off x="1675470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68358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40366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699806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6211974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2334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rayons X</a:t>
            </a:r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891494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UV</a:t>
            </a:r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268358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visible</a:t>
            </a:r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76370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IR</a:t>
            </a:r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4843822" y="115247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micro-ondes</a:t>
            </a:r>
          </a:p>
          <a:p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588224" y="1152476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ondes radio</a:t>
            </a:r>
          </a:p>
          <a:p>
            <a:endParaRPr lang="fr-FR" smtClean="0"/>
          </a:p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1547664" y="2636912"/>
                <a:ext cx="1944216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mtClean="0"/>
                  <a:t>UV-visible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 smtClean="0"/>
              </a:p>
              <a:p>
                <a:pPr algn="ctr"/>
                <a:r>
                  <a:rPr lang="fr-FR" smtClean="0"/>
                  <a:t>transitions électroniques</a:t>
                </a:r>
              </a:p>
              <a:p>
                <a:pPr algn="ctr"/>
                <a:endParaRPr lang="fr-FR" b="0" i="1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636912"/>
                <a:ext cx="1944216" cy="2585323"/>
              </a:xfrm>
              <a:prstGeom prst="rect">
                <a:avLst/>
              </a:prstGeom>
              <a:blipFill rotWithShape="1">
                <a:blip r:embed="rId5"/>
                <a:stretch>
                  <a:fillRect t="-1179" r="-3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3707904" y="2636912"/>
                <a:ext cx="187220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mtClean="0"/>
                  <a:t>IR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 smtClean="0"/>
              </a:p>
              <a:p>
                <a:pPr algn="ctr"/>
                <a:r>
                  <a:rPr lang="fr-FR" smtClean="0"/>
                  <a:t>vibrations des liaisons</a:t>
                </a:r>
              </a:p>
              <a:p>
                <a:pPr algn="ctr"/>
                <a:endParaRPr lang="fr-FR"/>
              </a:p>
              <a:p>
                <a:pPr algn="ctr"/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10−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pPr algn="ctr"/>
                <a:endParaRPr lang="fr-FR"/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636912"/>
                <a:ext cx="1872208" cy="2308324"/>
              </a:xfrm>
              <a:prstGeom prst="rect">
                <a:avLst/>
              </a:prstGeom>
              <a:blipFill rotWithShape="1">
                <a:blip r:embed="rId6"/>
                <a:stretch>
                  <a:fillRect t="-132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ZoneTexte 24"/>
          <p:cNvSpPr txBox="1"/>
          <p:nvPr/>
        </p:nvSpPr>
        <p:spPr>
          <a:xfrm>
            <a:off x="6012160" y="2564904"/>
            <a:ext cx="2232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Résonance magnétique nucléaire</a:t>
            </a:r>
          </a:p>
          <a:p>
            <a:pPr algn="ctr"/>
            <a:endParaRPr lang="fr-FR" smtClean="0"/>
          </a:p>
          <a:p>
            <a:pPr algn="ctr"/>
            <a:endParaRPr lang="fr-FR" smtClean="0"/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/>
          </a:p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-36512" y="2564904"/>
            <a:ext cx="1423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Spectro-scopie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Nature des transitions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Energie molaire</a:t>
            </a:r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6560368" y="34679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magnétique (noyaux)</a:t>
            </a:r>
          </a:p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/>
              <p:cNvSpPr txBox="1"/>
              <p:nvPr/>
            </p:nvSpPr>
            <p:spPr>
              <a:xfrm>
                <a:off x="6444208" y="4294837"/>
                <a:ext cx="16561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endParaRPr lang="fr-FR"/>
              </a:p>
            </p:txBody>
          </p:sp>
        </mc:Choice>
        <mc:Fallback xmlns=""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294837"/>
                <a:ext cx="1656184" cy="646331"/>
              </a:xfrm>
              <a:prstGeom prst="rect">
                <a:avLst/>
              </a:prstGeom>
              <a:blipFill rotWithShape="1">
                <a:blip r:embed="rId7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/>
          <p:cNvCxnSpPr/>
          <p:nvPr/>
        </p:nvCxnSpPr>
        <p:spPr>
          <a:xfrm>
            <a:off x="1475656" y="2603812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635896" y="2599744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5796136" y="2564904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>
            <a:off x="1475656" y="1693689"/>
            <a:ext cx="199814" cy="9101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026" idx="3"/>
          </p:cNvCxnSpPr>
          <p:nvPr/>
        </p:nvCxnSpPr>
        <p:spPr>
          <a:xfrm>
            <a:off x="3403663" y="1645753"/>
            <a:ext cx="232233" cy="9580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701685" y="1687503"/>
            <a:ext cx="1094451" cy="8774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5796136" y="1700808"/>
            <a:ext cx="415838" cy="8989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/>
              <p:cNvSpPr txBox="1"/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−8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ZoneTexte 46"/>
              <p:cNvSpPr txBox="1"/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7" name="ZoneText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ZoneTexte 47"/>
              <p:cNvSpPr txBox="1"/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8" name="ZoneText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ZoneTexte 48"/>
              <p:cNvSpPr txBox="1"/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8⋅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4⋅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575563" y="2636912"/>
            <a:ext cx="1944216" cy="2304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394434" y="229071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I.</a:t>
            </a:r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84189" y="468449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Cercle chromatique</a:t>
            </a:r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716016" y="514790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>
                <a:hlinkClick r:id="rId2"/>
              </a:rPr>
              <a:t>https://www.ekipazofutbol.com/</a:t>
            </a:r>
            <a:endParaRPr lang="fr-FR"/>
          </a:p>
        </p:txBody>
      </p:sp>
      <p:pic>
        <p:nvPicPr>
          <p:cNvPr id="1026" name="Picture 2" descr="Résultat de recherche d'images pour &quot;cercle chromatiqu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609" y="404664"/>
            <a:ext cx="5105400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82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upload.wikimedia.org/wikipedia/commons/thumb/5/5a/Salicylat-Ion.svg/1200px-Salicylat-I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08720"/>
            <a:ext cx="936104" cy="103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Résultat de recherche d'images pour &quot;acide acétyl salicyliqu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39098"/>
            <a:ext cx="1152128" cy="95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195736" y="1109935"/>
                <a:ext cx="20162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smtClean="0"/>
                  <a:t>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400" b="0" i="0" smtClean="0">
                        <a:latin typeface="Cambria Math"/>
                      </a:rPr>
                      <m:t>H</m:t>
                    </m:r>
                    <m:sSup>
                      <m:sSupPr>
                        <m:ctrlPr>
                          <a:rPr lang="fr-FR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 sz="2400" b="0" i="0" smtClean="0">
                            <a:latin typeface="Cambria Math"/>
                          </a:rPr>
                          <m:t>O</m:t>
                        </m:r>
                      </m:e>
                      <m:sup>
                        <m:r>
                          <a:rPr lang="fr-FR" sz="2400" b="0" i="0" smtClean="0"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fr-FR" sz="2400" smtClean="0"/>
                  <a:t> </a:t>
                </a:r>
                <a:endParaRPr lang="fr-FR" sz="240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1109935"/>
                <a:ext cx="201622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4532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necteur droit avec flèche 3"/>
          <p:cNvCxnSpPr/>
          <p:nvPr/>
        </p:nvCxnSpPr>
        <p:spPr>
          <a:xfrm>
            <a:off x="3851920" y="1340767"/>
            <a:ext cx="504056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8" descr="Résultat de recherche d'images pour &quot;acide éthanoique formu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10" descr="Résultat de recherche d'images pour &quot;acide éthanoique formul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13" descr="https://fracademic.com/pictures/frwiki/65/Acetic-acid-2D-skeletal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16" descr="Résultat de recherche d'images pour &quot;acide éthanoique formula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723727"/>
            <a:ext cx="1300366" cy="1173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6660232" y="1088697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/>
              <a:t>+</a:t>
            </a:r>
            <a:endParaRPr lang="fr-FR" sz="2800"/>
          </a:p>
        </p:txBody>
      </p:sp>
      <p:sp>
        <p:nvSpPr>
          <p:cNvPr id="10" name="ZoneTexte 9"/>
          <p:cNvSpPr txBox="1"/>
          <p:nvPr/>
        </p:nvSpPr>
        <p:spPr>
          <a:xfrm>
            <a:off x="155575" y="21328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Acide acétylsalicylique</a:t>
            </a:r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4788024" y="21235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Ion salicylate</a:t>
            </a:r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7020272" y="21235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Acide éthanoique</a:t>
            </a:r>
            <a:endParaRPr lang="fr-FR"/>
          </a:p>
        </p:txBody>
      </p:sp>
      <p:pic>
        <p:nvPicPr>
          <p:cNvPr id="21" name="Picture 2" descr="https://upload.wikimedia.org/wikipedia/commons/thumb/5/5a/Salicylat-Ion.svg/1200px-Salicylat-I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89040"/>
            <a:ext cx="936104" cy="103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467544" y="500388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Ion salicylate</a:t>
            </a: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/>
              <p:cNvSpPr txBox="1"/>
              <p:nvPr/>
            </p:nvSpPr>
            <p:spPr>
              <a:xfrm>
                <a:off x="2348136" y="4149080"/>
                <a:ext cx="20162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smtClean="0"/>
                  <a:t>+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/>
                      </a:rPr>
                      <m:t>𝐹</m:t>
                    </m:r>
                    <m:sSup>
                      <m:sSupPr>
                        <m:ctrlPr>
                          <a:rPr lang="fr-FR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fr-FR" sz="2400" b="0" i="1" smtClean="0">
                            <a:latin typeface="Cambria Math"/>
                          </a:rPr>
                          <m:t>3+</m:t>
                        </m:r>
                      </m:sup>
                    </m:sSup>
                  </m:oMath>
                </a14:m>
                <a:endParaRPr lang="fr-FR" sz="2400"/>
              </a:p>
            </p:txBody>
          </p:sp>
        </mc:Choice>
        <mc:Fallback xmlns=""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136" y="4149080"/>
                <a:ext cx="2016224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4532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avec flèche 23"/>
          <p:cNvCxnSpPr/>
          <p:nvPr/>
        </p:nvCxnSpPr>
        <p:spPr>
          <a:xfrm>
            <a:off x="3824300" y="4379912"/>
            <a:ext cx="504056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https://upload.wikimedia.org/wikipedia/commons/thumb/5/5a/Salicylat-Ion.svg/1200px-Salicylat-Io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524" y="3836023"/>
            <a:ext cx="936104" cy="103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066424" y="4242370"/>
            <a:ext cx="22440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940152" y="40577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-</a:t>
            </a: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/>
              <p:cNvSpPr txBox="1"/>
              <p:nvPr/>
            </p:nvSpPr>
            <p:spPr>
              <a:xfrm>
                <a:off x="6804248" y="4149080"/>
                <a:ext cx="20162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smtClean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latin typeface="Cambria Math"/>
                          </a:rPr>
                          <m:t>𝐻</m:t>
                        </m:r>
                      </m:e>
                      <m:sup>
                        <m:r>
                          <a:rPr lang="fr-FR" sz="2400" b="0" i="1" smtClean="0"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fr-FR" sz="2400"/>
              </a:p>
            </p:txBody>
          </p:sp>
        </mc:Choice>
        <mc:Fallback xmlns=""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149080"/>
                <a:ext cx="2016224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4532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13"/>
          <p:cNvCxnSpPr/>
          <p:nvPr/>
        </p:nvCxnSpPr>
        <p:spPr>
          <a:xfrm flipV="1">
            <a:off x="6133579" y="4067388"/>
            <a:ext cx="144016" cy="16338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5909171" y="3836023"/>
            <a:ext cx="247005" cy="443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ZoneTexte 32"/>
              <p:cNvSpPr txBox="1"/>
              <p:nvPr/>
            </p:nvSpPr>
            <p:spPr>
              <a:xfrm>
                <a:off x="5364088" y="3778649"/>
                <a:ext cx="20162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400" b="0" i="1" smtClean="0">
                          <a:latin typeface="Cambria Math"/>
                        </a:rPr>
                        <m:t>𝐹</m:t>
                      </m:r>
                      <m:sSup>
                        <m:sSupPr>
                          <m:ctrlPr>
                            <a:rPr lang="fr-FR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fr-FR" sz="1400" b="0" i="1" smtClean="0">
                              <a:latin typeface="Cambria Math"/>
                            </a:rPr>
                            <m:t>3+</m:t>
                          </m:r>
                        </m:sup>
                      </m:sSup>
                    </m:oMath>
                  </m:oMathPara>
                </a14:m>
                <a:endParaRPr lang="fr-FR" sz="1400"/>
              </a:p>
            </p:txBody>
          </p:sp>
        </mc:Choice>
        <mc:Fallback xmlns="">
          <p:sp>
            <p:nvSpPr>
              <p:cNvPr id="33" name="ZoneText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778649"/>
                <a:ext cx="201622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/>
          <p:cNvSpPr txBox="1"/>
          <p:nvPr/>
        </p:nvSpPr>
        <p:spPr>
          <a:xfrm>
            <a:off x="5076056" y="500271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>
                <a:solidFill>
                  <a:srgbClr val="7030A0"/>
                </a:solidFill>
              </a:rPr>
              <a:t>Complexe    coloré violet</a:t>
            </a:r>
            <a:endParaRPr lang="fr-FR">
              <a:solidFill>
                <a:srgbClr val="7030A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80804" y="152833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excès  </a:t>
            </a:r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2555776" y="449952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excès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6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583" y="1597817"/>
            <a:ext cx="720080" cy="9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51720" y="62068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Spectre électromagnétique</a:t>
            </a:r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620564" y="1700808"/>
            <a:ext cx="75608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7884368" y="1916832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𝜆</m:t>
                    </m:r>
                  </m:oMath>
                </a14:m>
                <a:r>
                  <a:rPr lang="fr-FR" smtClean="0"/>
                  <a:t> (m) </a:t>
                </a:r>
                <a:endParaRPr lang="fr-FR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1916832"/>
                <a:ext cx="1224136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eur droit 6"/>
          <p:cNvCxnSpPr/>
          <p:nvPr/>
        </p:nvCxnSpPr>
        <p:spPr>
          <a:xfrm>
            <a:off x="1675470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68358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403662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699806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6211974" y="1556792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2334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rayons X</a:t>
            </a:r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891494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UV</a:t>
            </a:r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268358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visible</a:t>
            </a:r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763702" y="115247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IR</a:t>
            </a:r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4843822" y="115247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micro-ondes</a:t>
            </a:r>
          </a:p>
          <a:p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588224" y="1152476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ondes radio</a:t>
            </a:r>
          </a:p>
          <a:p>
            <a:endParaRPr lang="fr-FR" smtClean="0"/>
          </a:p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1547664" y="2636912"/>
                <a:ext cx="1944216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mtClean="0"/>
                  <a:t>UV-visible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 smtClean="0"/>
              </a:p>
              <a:p>
                <a:pPr algn="ctr"/>
                <a:r>
                  <a:rPr lang="fr-FR" smtClean="0"/>
                  <a:t>transitions électroniques</a:t>
                </a:r>
              </a:p>
              <a:p>
                <a:pPr algn="ctr"/>
                <a:endParaRPr lang="fr-FR" b="0" i="1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636912"/>
                <a:ext cx="1944216" cy="2585323"/>
              </a:xfrm>
              <a:prstGeom prst="rect">
                <a:avLst/>
              </a:prstGeom>
              <a:blipFill rotWithShape="1">
                <a:blip r:embed="rId4"/>
                <a:stretch>
                  <a:fillRect t="-1179" r="-3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/>
              <p:cNvSpPr txBox="1"/>
              <p:nvPr/>
            </p:nvSpPr>
            <p:spPr>
              <a:xfrm>
                <a:off x="3707904" y="2636912"/>
                <a:ext cx="187220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mtClean="0"/>
                  <a:t>IR</a:t>
                </a:r>
              </a:p>
              <a:p>
                <a:pPr algn="ctr"/>
                <a:endParaRPr lang="fr-FR" smtClean="0"/>
              </a:p>
              <a:p>
                <a:pPr algn="ctr"/>
                <a:endParaRPr lang="fr-FR" smtClean="0"/>
              </a:p>
              <a:p>
                <a:pPr algn="ctr"/>
                <a:r>
                  <a:rPr lang="fr-FR" smtClean="0"/>
                  <a:t>vibrations des liaisons</a:t>
                </a:r>
              </a:p>
              <a:p>
                <a:pPr algn="ctr"/>
                <a:endParaRPr lang="fr-FR"/>
              </a:p>
              <a:p>
                <a:pPr algn="ctr"/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10−</m:t>
                    </m:r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pPr algn="ctr"/>
                <a:endParaRPr lang="fr-FR"/>
              </a:p>
            </p:txBody>
          </p:sp>
        </mc:Choice>
        <mc:Fallback xmlns="">
          <p:sp>
            <p:nvSpPr>
              <p:cNvPr id="24" name="ZoneText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636912"/>
                <a:ext cx="1872208" cy="2308324"/>
              </a:xfrm>
              <a:prstGeom prst="rect">
                <a:avLst/>
              </a:prstGeom>
              <a:blipFill rotWithShape="1">
                <a:blip r:embed="rId5"/>
                <a:stretch>
                  <a:fillRect t="-132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ZoneTexte 24"/>
          <p:cNvSpPr txBox="1"/>
          <p:nvPr/>
        </p:nvSpPr>
        <p:spPr>
          <a:xfrm>
            <a:off x="6012160" y="2564904"/>
            <a:ext cx="2232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Résonance magnétique nucléaire</a:t>
            </a:r>
          </a:p>
          <a:p>
            <a:pPr algn="ctr"/>
            <a:endParaRPr lang="fr-FR" smtClean="0"/>
          </a:p>
          <a:p>
            <a:pPr algn="ctr"/>
            <a:endParaRPr lang="fr-FR" smtClean="0"/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 b="0" i="1" smtClean="0">
              <a:latin typeface="Cambria Math"/>
            </a:endParaRPr>
          </a:p>
          <a:p>
            <a:pPr algn="ctr"/>
            <a:endParaRPr lang="fr-FR"/>
          </a:p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-36512" y="2564904"/>
            <a:ext cx="1423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Spectro-scopie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Nature des transitions</a:t>
            </a:r>
          </a:p>
          <a:p>
            <a:pPr algn="ctr"/>
            <a:endParaRPr lang="fr-FR"/>
          </a:p>
          <a:p>
            <a:pPr algn="ctr"/>
            <a:r>
              <a:rPr lang="fr-FR" smtClean="0"/>
              <a:t>Energie molaire</a:t>
            </a:r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6560368" y="34679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magnétique (noyaux)</a:t>
            </a:r>
          </a:p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/>
              <p:cNvSpPr txBox="1"/>
              <p:nvPr/>
            </p:nvSpPr>
            <p:spPr>
              <a:xfrm>
                <a:off x="6444208" y="4294837"/>
                <a:ext cx="16561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fr-FR" smtClean="0"/>
                  <a:t> kJ/mol</a:t>
                </a:r>
              </a:p>
              <a:p>
                <a:endParaRPr lang="fr-FR"/>
              </a:p>
            </p:txBody>
          </p:sp>
        </mc:Choice>
        <mc:Fallback xmlns=""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294837"/>
                <a:ext cx="1656184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/>
          <p:cNvCxnSpPr/>
          <p:nvPr/>
        </p:nvCxnSpPr>
        <p:spPr>
          <a:xfrm>
            <a:off x="1475656" y="2603812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3635896" y="2599744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5796136" y="2564904"/>
            <a:ext cx="0" cy="2269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>
            <a:off x="1475656" y="1693689"/>
            <a:ext cx="199814" cy="9101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026" idx="3"/>
          </p:cNvCxnSpPr>
          <p:nvPr/>
        </p:nvCxnSpPr>
        <p:spPr>
          <a:xfrm>
            <a:off x="3403663" y="1645753"/>
            <a:ext cx="232233" cy="95805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701685" y="1687503"/>
            <a:ext cx="1094451" cy="8774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5796136" y="1700808"/>
            <a:ext cx="415838" cy="8989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/>
              <p:cNvSpPr txBox="1"/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−8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3" y="1848190"/>
                <a:ext cx="106391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ZoneTexte 46"/>
              <p:cNvSpPr txBox="1"/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7" name="ZoneText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337" y="1844824"/>
                <a:ext cx="106391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ZoneTexte 47"/>
              <p:cNvSpPr txBox="1"/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8" name="ZoneText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835532"/>
                <a:ext cx="106391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ZoneTexte 48"/>
              <p:cNvSpPr txBox="1"/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8⋅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848190"/>
                <a:ext cx="106391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oneTexte 49"/>
              <p:cNvSpPr txBox="1"/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4⋅</m:t>
                      </m:r>
                      <m:sSup>
                        <m:sSup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−7</m:t>
                          </m:r>
                        </m:sup>
                      </m:sSup>
                    </m:oMath>
                  </m:oMathPara>
                </a14:m>
                <a:endParaRPr lang="fr-FR"/>
              </a:p>
            </p:txBody>
          </p:sp>
        </mc:Choice>
        <mc:Fallback xmlns="">
          <p:sp>
            <p:nvSpPr>
              <p:cNvPr id="50" name="ZoneText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88" y="1838856"/>
                <a:ext cx="106391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3753129" y="2636912"/>
            <a:ext cx="1944216" cy="2304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4572000" y="229071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II.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763702" y="5157192"/>
            <a:ext cx="1933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>
                <a:solidFill>
                  <a:srgbClr val="FF0000"/>
                </a:solidFill>
              </a:rPr>
              <a:t>Caractérisation des groupements fonctionnels</a:t>
            </a:r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ps.prenhall.com/wps/media/objects/340/348272/Instructor_Resources/Chapter_12/Text_Images/FG12_0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940" b="65157"/>
          <a:stretch/>
        </p:blipFill>
        <p:spPr bwMode="auto">
          <a:xfrm>
            <a:off x="1403648" y="2492896"/>
            <a:ext cx="2025372" cy="99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ps.prenhall.com/wps/media/objects/340/348272/Instructor_Resources/Chapter_12/Text_Images/FG12_0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45" t="44688" r="19598" b="9917"/>
          <a:stretch/>
        </p:blipFill>
        <p:spPr bwMode="auto">
          <a:xfrm>
            <a:off x="4860032" y="2204864"/>
            <a:ext cx="2491740" cy="1302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763688" y="370774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Elongation</a:t>
            </a: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499992" y="370774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Cisaillement (déformation angulaire)</a:t>
            </a:r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148064" y="5157192"/>
            <a:ext cx="3995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>
                <a:hlinkClick r:id="rId4"/>
              </a:rPr>
              <a:t>http://wps.prenhall.com/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064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598</Words>
  <Application>Microsoft Office PowerPoint</Application>
  <PresentationFormat>Affichage à l'écran (4:3)</PresentationFormat>
  <Paragraphs>248</Paragraphs>
  <Slides>16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31</cp:revision>
  <dcterms:created xsi:type="dcterms:W3CDTF">2019-11-26T21:04:21Z</dcterms:created>
  <dcterms:modified xsi:type="dcterms:W3CDTF">2019-11-29T12:59:29Z</dcterms:modified>
</cp:coreProperties>
</file>