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6" r:id="rId2"/>
    <p:sldId id="311" r:id="rId3"/>
    <p:sldId id="305" r:id="rId4"/>
    <p:sldId id="313" r:id="rId5"/>
    <p:sldId id="308" r:id="rId6"/>
    <p:sldId id="310" r:id="rId7"/>
    <p:sldId id="275" r:id="rId8"/>
    <p:sldId id="312" r:id="rId9"/>
    <p:sldId id="276" r:id="rId10"/>
    <p:sldId id="279" r:id="rId11"/>
    <p:sldId id="277" r:id="rId12"/>
    <p:sldId id="309" r:id="rId13"/>
    <p:sldId id="282" r:id="rId14"/>
    <p:sldId id="283" r:id="rId15"/>
    <p:sldId id="280" r:id="rId16"/>
    <p:sldId id="284" r:id="rId17"/>
    <p:sldId id="287" r:id="rId18"/>
    <p:sldId id="301" r:id="rId19"/>
    <p:sldId id="285" r:id="rId20"/>
    <p:sldId id="271" r:id="rId21"/>
    <p:sldId id="261" r:id="rId22"/>
    <p:sldId id="292" r:id="rId23"/>
    <p:sldId id="314" r:id="rId24"/>
    <p:sldId id="294" r:id="rId25"/>
    <p:sldId id="315" r:id="rId26"/>
    <p:sldId id="289" r:id="rId27"/>
    <p:sldId id="319" r:id="rId28"/>
    <p:sldId id="295" r:id="rId29"/>
    <p:sldId id="302" r:id="rId30"/>
    <p:sldId id="321" r:id="rId31"/>
    <p:sldId id="272" r:id="rId32"/>
    <p:sldId id="273" r:id="rId33"/>
    <p:sldId id="274" r:id="rId34"/>
    <p:sldId id="264" r:id="rId35"/>
    <p:sldId id="265" r:id="rId36"/>
    <p:sldId id="262" r:id="rId37"/>
    <p:sldId id="263" r:id="rId38"/>
    <p:sldId id="266" r:id="rId39"/>
    <p:sldId id="267" r:id="rId40"/>
    <p:sldId id="269" r:id="rId41"/>
    <p:sldId id="270" r:id="rId42"/>
    <p:sldId id="286" r:id="rId43"/>
    <p:sldId id="307" r:id="rId44"/>
    <p:sldId id="316" r:id="rId45"/>
    <p:sldId id="318" r:id="rId46"/>
    <p:sldId id="320" r:id="rId47"/>
    <p:sldId id="322" r:id="rId48"/>
    <p:sldId id="323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4F81BD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2DAFD-8D83-4C2D-AD48-155E068D536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0A056-C60F-4D12-93C1-5CA02AEB66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01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0A056-C60F-4D12-93C1-5CA02AEB660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8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0A056-C60F-4D12-93C1-5CA02AEB6609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5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24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9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6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6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39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1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24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00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77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85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C97B-6431-48B5-AF44-11105E056D9D}" type="datetimeFigureOut">
              <a:rPr lang="fr-FR" smtClean="0"/>
              <a:t>18/06/2020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F4DC-AD55-43BD-A98A-49B2E94E7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2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00.png"/><Relationship Id="rId5" Type="http://schemas.openxmlformats.org/officeDocument/2006/relationships/image" Target="../media/image11.png"/><Relationship Id="rId10" Type="http://schemas.openxmlformats.org/officeDocument/2006/relationships/image" Target="../media/image90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ekipazofutbol.com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5.png"/><Relationship Id="rId7" Type="http://schemas.openxmlformats.org/officeDocument/2006/relationships/image" Target="../media/image1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41.png"/><Relationship Id="rId4" Type="http://schemas.openxmlformats.org/officeDocument/2006/relationships/image" Target="../media/image1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ps.prenhall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00.png"/><Relationship Id="rId5" Type="http://schemas.openxmlformats.org/officeDocument/2006/relationships/image" Target="../media/image11.png"/><Relationship Id="rId10" Type="http://schemas.openxmlformats.org/officeDocument/2006/relationships/image" Target="../media/image90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png"/><Relationship Id="rId7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00.png"/><Relationship Id="rId5" Type="http://schemas.openxmlformats.org/officeDocument/2006/relationships/image" Target="../media/image11.png"/><Relationship Id="rId10" Type="http://schemas.openxmlformats.org/officeDocument/2006/relationships/image" Target="../media/image90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2/27/Patentblau_V.svg/langfr-1280px-Patentblau_V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69614" cy="344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64088" y="5079384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molécule de bleu patenté V</a:t>
            </a:r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9" t="13807" r="17058" b="23306"/>
          <a:stretch/>
        </p:blipFill>
        <p:spPr bwMode="auto">
          <a:xfrm>
            <a:off x="1115616" y="1268760"/>
            <a:ext cx="2232455" cy="142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www.colorey.com/media/catalog/product/cache/3/image/450x300/4137793dd7223b9146d9dcb53ced065c/f/_/f.bl.5_-_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 b="28644"/>
          <a:stretch/>
        </p:blipFill>
        <p:spPr bwMode="auto">
          <a:xfrm>
            <a:off x="1460112" y="2852936"/>
            <a:ext cx="1543462" cy="203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08928" y="5190125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bleu patenté V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92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F386468-2441-4609-ABC7-1640BE66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25419" cy="50485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F5EE53-6055-4CB9-B432-3EB9306A94E4}"/>
              </a:ext>
            </a:extLst>
          </p:cNvPr>
          <p:cNvSpPr/>
          <p:nvPr/>
        </p:nvSpPr>
        <p:spPr>
          <a:xfrm>
            <a:off x="7158587" y="692696"/>
            <a:ext cx="1966832" cy="4680520"/>
          </a:xfrm>
          <a:prstGeom prst="rect">
            <a:avLst/>
          </a:prstGeom>
          <a:solidFill>
            <a:srgbClr val="C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538E885-E5D9-4CE9-80DD-819CDE453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8" y="3284984"/>
            <a:ext cx="1979712" cy="9898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04458" y="4437112"/>
            <a:ext cx="255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alcool benzylique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46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D5E91DB-B643-4326-AE57-23B2747A0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0" y="1124744"/>
            <a:ext cx="8350679" cy="27623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1273B0B-9179-453D-B7D8-32EFCD75ED7A}"/>
              </a:ext>
            </a:extLst>
          </p:cNvPr>
          <p:cNvSpPr txBox="1"/>
          <p:nvPr/>
        </p:nvSpPr>
        <p:spPr>
          <a:xfrm>
            <a:off x="4355976" y="6519446"/>
            <a:ext cx="566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https://www.lyceedadultes.fr/sitepedagogique</a:t>
            </a:r>
          </a:p>
        </p:txBody>
      </p:sp>
    </p:spTree>
    <p:extLst>
      <p:ext uri="{BB962C8B-B14F-4D97-AF65-F5344CB8AC3E}">
        <p14:creationId xmlns:p14="http://schemas.microsoft.com/office/powerpoint/2010/main" val="12514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F386468-2441-4609-ABC7-1640BE66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25419" cy="50485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F5EE53-6055-4CB9-B432-3EB9306A94E4}"/>
              </a:ext>
            </a:extLst>
          </p:cNvPr>
          <p:cNvSpPr/>
          <p:nvPr/>
        </p:nvSpPr>
        <p:spPr>
          <a:xfrm>
            <a:off x="7158587" y="692696"/>
            <a:ext cx="1966832" cy="4680520"/>
          </a:xfrm>
          <a:prstGeom prst="rect">
            <a:avLst/>
          </a:prstGeom>
          <a:solidFill>
            <a:srgbClr val="C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538E885-E5D9-4CE9-80DD-819CDE453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8" y="3284984"/>
            <a:ext cx="1979712" cy="9898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104458" y="4437112"/>
            <a:ext cx="255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alcool benzylique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62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F386468-2441-4609-ABC7-1640BE66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25419" cy="50485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F5EE53-6055-4CB9-B432-3EB9306A94E4}"/>
              </a:ext>
            </a:extLst>
          </p:cNvPr>
          <p:cNvSpPr/>
          <p:nvPr/>
        </p:nvSpPr>
        <p:spPr>
          <a:xfrm>
            <a:off x="7158587" y="692696"/>
            <a:ext cx="1966832" cy="4680520"/>
          </a:xfrm>
          <a:prstGeom prst="rect">
            <a:avLst/>
          </a:prstGeom>
          <a:solidFill>
            <a:srgbClr val="C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ED164E-746F-4BED-944E-2308E83B2144}"/>
              </a:ext>
            </a:extLst>
          </p:cNvPr>
          <p:cNvSpPr/>
          <p:nvPr/>
        </p:nvSpPr>
        <p:spPr>
          <a:xfrm>
            <a:off x="1619672" y="692696"/>
            <a:ext cx="1080120" cy="4680520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F67F08-6492-4B61-8946-C568EAF6B0D8}"/>
              </a:ext>
            </a:extLst>
          </p:cNvPr>
          <p:cNvSpPr/>
          <p:nvPr/>
        </p:nvSpPr>
        <p:spPr>
          <a:xfrm>
            <a:off x="6808364" y="692696"/>
            <a:ext cx="354339" cy="4680520"/>
          </a:xfrm>
          <a:prstGeom prst="rect">
            <a:avLst/>
          </a:prstGeom>
          <a:solidFill>
            <a:srgbClr val="92D05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F62C05-D144-4FBA-A785-FDB7A793507A}"/>
              </a:ext>
            </a:extLst>
          </p:cNvPr>
          <p:cNvSpPr/>
          <p:nvPr/>
        </p:nvSpPr>
        <p:spPr>
          <a:xfrm>
            <a:off x="2699792" y="692696"/>
            <a:ext cx="864096" cy="4680520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538E885-E5D9-4CE9-80DD-819CDE453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8" y="3284984"/>
            <a:ext cx="1979712" cy="9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A4D81FB-1DFA-4B82-8B3F-57FD19006696}"/>
              </a:ext>
            </a:extLst>
          </p:cNvPr>
          <p:cNvSpPr txBox="1"/>
          <p:nvPr/>
        </p:nvSpPr>
        <p:spPr>
          <a:xfrm>
            <a:off x="3779912" y="6488668"/>
            <a:ext cx="560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https://www.lyceedadultes.fr/sitepedagogique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EAB2EF3D-E11F-4CE2-BB1A-1CCD4648613B}"/>
              </a:ext>
            </a:extLst>
          </p:cNvPr>
          <p:cNvGrpSpPr/>
          <p:nvPr/>
        </p:nvGrpSpPr>
        <p:grpSpPr>
          <a:xfrm>
            <a:off x="1619672" y="1196752"/>
            <a:ext cx="5607338" cy="3988005"/>
            <a:chOff x="5220072" y="222679"/>
            <a:chExt cx="5607338" cy="398800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ED4F9BAB-7592-47DC-89C5-B687149CC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0072" y="222679"/>
              <a:ext cx="5607338" cy="398800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DDBCCD0-27A4-44E4-BB96-5D99771C74AD}"/>
                </a:ext>
              </a:extLst>
            </p:cNvPr>
            <p:cNvSpPr/>
            <p:nvPr/>
          </p:nvSpPr>
          <p:spPr>
            <a:xfrm flipV="1">
              <a:off x="5292081" y="724814"/>
              <a:ext cx="5472607" cy="227871"/>
            </a:xfrm>
            <a:prstGeom prst="rect">
              <a:avLst/>
            </a:prstGeom>
            <a:solidFill>
              <a:srgbClr val="4F81BD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4F81BD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1F0241-5746-4CA4-BF4C-0CF41451EA8A}"/>
                </a:ext>
              </a:extLst>
            </p:cNvPr>
            <p:cNvSpPr/>
            <p:nvPr/>
          </p:nvSpPr>
          <p:spPr>
            <a:xfrm>
              <a:off x="5323956" y="1446337"/>
              <a:ext cx="5440732" cy="422920"/>
            </a:xfrm>
            <a:prstGeom prst="rect">
              <a:avLst/>
            </a:prstGeom>
            <a:solidFill>
              <a:srgbClr val="FFC00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4F81BD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36B7D3C-2D72-48B2-9573-1683DCD1EE9F}"/>
                </a:ext>
              </a:extLst>
            </p:cNvPr>
            <p:cNvSpPr/>
            <p:nvPr/>
          </p:nvSpPr>
          <p:spPr>
            <a:xfrm>
              <a:off x="5292081" y="3499267"/>
              <a:ext cx="5472607" cy="266458"/>
            </a:xfrm>
            <a:prstGeom prst="rect">
              <a:avLst/>
            </a:prstGeom>
            <a:solidFill>
              <a:srgbClr val="92D050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4F81B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F386468-2441-4609-ABC7-1640BE66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25419" cy="50485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F5EE53-6055-4CB9-B432-3EB9306A94E4}"/>
              </a:ext>
            </a:extLst>
          </p:cNvPr>
          <p:cNvSpPr/>
          <p:nvPr/>
        </p:nvSpPr>
        <p:spPr>
          <a:xfrm>
            <a:off x="7158587" y="692696"/>
            <a:ext cx="1966832" cy="4680520"/>
          </a:xfrm>
          <a:prstGeom prst="rect">
            <a:avLst/>
          </a:prstGeom>
          <a:solidFill>
            <a:srgbClr val="C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ED164E-746F-4BED-944E-2308E83B2144}"/>
              </a:ext>
            </a:extLst>
          </p:cNvPr>
          <p:cNvSpPr/>
          <p:nvPr/>
        </p:nvSpPr>
        <p:spPr>
          <a:xfrm>
            <a:off x="1619672" y="692696"/>
            <a:ext cx="1080120" cy="4680520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F67F08-6492-4B61-8946-C568EAF6B0D8}"/>
              </a:ext>
            </a:extLst>
          </p:cNvPr>
          <p:cNvSpPr/>
          <p:nvPr/>
        </p:nvSpPr>
        <p:spPr>
          <a:xfrm>
            <a:off x="6804248" y="692696"/>
            <a:ext cx="354340" cy="4680520"/>
          </a:xfrm>
          <a:prstGeom prst="rect">
            <a:avLst/>
          </a:prstGeom>
          <a:solidFill>
            <a:srgbClr val="92D05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F62C05-D144-4FBA-A785-FDB7A793507A}"/>
              </a:ext>
            </a:extLst>
          </p:cNvPr>
          <p:cNvSpPr/>
          <p:nvPr/>
        </p:nvSpPr>
        <p:spPr>
          <a:xfrm>
            <a:off x="2699791" y="692696"/>
            <a:ext cx="864093" cy="4680520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538E885-E5D9-4CE9-80DD-819CDE453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8" y="3284984"/>
            <a:ext cx="1979712" cy="9898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6208D76-DDB2-4CF8-865B-F2301D433EBE}"/>
              </a:ext>
            </a:extLst>
          </p:cNvPr>
          <p:cNvSpPr txBox="1"/>
          <p:nvPr/>
        </p:nvSpPr>
        <p:spPr>
          <a:xfrm>
            <a:off x="1691680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79B894E-4DC1-440F-973C-6A23ECB999A3}"/>
              </a:ext>
            </a:extLst>
          </p:cNvPr>
          <p:cNvSpPr txBox="1"/>
          <p:nvPr/>
        </p:nvSpPr>
        <p:spPr>
          <a:xfrm>
            <a:off x="2880324" y="4149080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C-H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A62D3F1-699B-44A0-A42B-F1B74B909CDA}"/>
              </a:ext>
            </a:extLst>
          </p:cNvPr>
          <p:cNvSpPr txBox="1"/>
          <p:nvPr/>
        </p:nvSpPr>
        <p:spPr>
          <a:xfrm>
            <a:off x="6686886" y="4149080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C=C</a:t>
            </a:r>
          </a:p>
        </p:txBody>
      </p:sp>
    </p:spTree>
    <p:extLst>
      <p:ext uri="{BB962C8B-B14F-4D97-AF65-F5344CB8AC3E}">
        <p14:creationId xmlns:p14="http://schemas.microsoft.com/office/powerpoint/2010/main" val="26467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A4D81FB-1DFA-4B82-8B3F-57FD19006696}"/>
              </a:ext>
            </a:extLst>
          </p:cNvPr>
          <p:cNvSpPr txBox="1"/>
          <p:nvPr/>
        </p:nvSpPr>
        <p:spPr>
          <a:xfrm>
            <a:off x="3779912" y="6488668"/>
            <a:ext cx="560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https://www.lyceedadultes.fr/sitepedagogique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D4F9BAB-7592-47DC-89C5-B687149C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2"/>
            <a:ext cx="5607338" cy="39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24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2A473CB-430A-49EE-8EA6-AC76783F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692696"/>
            <a:ext cx="3130711" cy="503580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496FC35-2E4C-4811-8C9C-E2F79D0A6415}"/>
              </a:ext>
            </a:extLst>
          </p:cNvPr>
          <p:cNvSpPr txBox="1"/>
          <p:nvPr/>
        </p:nvSpPr>
        <p:spPr>
          <a:xfrm>
            <a:off x="6444208" y="6428075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Terminale S, Nathan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8D89A79-BF83-4256-A00E-F20DE683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12" y="1844824"/>
            <a:ext cx="370911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2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A0D21CD-48C5-4FB8-960F-BED8094D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48" y="3435106"/>
            <a:ext cx="7212700" cy="346354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6C57332-C5A0-4A87-A472-F3350C7C2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248" y="116631"/>
            <a:ext cx="7212700" cy="3463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A7A198-CBE8-436F-8DEF-FCD16D6A750A}"/>
              </a:ext>
            </a:extLst>
          </p:cNvPr>
          <p:cNvSpPr/>
          <p:nvPr/>
        </p:nvSpPr>
        <p:spPr>
          <a:xfrm>
            <a:off x="5663409" y="120126"/>
            <a:ext cx="2658539" cy="6552729"/>
          </a:xfrm>
          <a:prstGeom prst="rect">
            <a:avLst/>
          </a:prstGeom>
          <a:solidFill>
            <a:srgbClr val="C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D1CEED-E54C-4DCD-8D43-A879418BCD52}"/>
              </a:ext>
            </a:extLst>
          </p:cNvPr>
          <p:cNvSpPr/>
          <p:nvPr/>
        </p:nvSpPr>
        <p:spPr>
          <a:xfrm>
            <a:off x="1979712" y="144457"/>
            <a:ext cx="288032" cy="6528397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9DCF2E-34C8-45EB-9834-C86D2C0D8BA0}"/>
              </a:ext>
            </a:extLst>
          </p:cNvPr>
          <p:cNvSpPr/>
          <p:nvPr/>
        </p:nvSpPr>
        <p:spPr>
          <a:xfrm>
            <a:off x="4781041" y="116631"/>
            <a:ext cx="288032" cy="6552729"/>
          </a:xfrm>
          <a:prstGeom prst="rect">
            <a:avLst/>
          </a:prstGeom>
          <a:solidFill>
            <a:srgbClr val="92D05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29D328-684F-422C-8A6F-04DEA3EE0AE2}"/>
              </a:ext>
            </a:extLst>
          </p:cNvPr>
          <p:cNvSpPr/>
          <p:nvPr/>
        </p:nvSpPr>
        <p:spPr>
          <a:xfrm>
            <a:off x="2639357" y="144457"/>
            <a:ext cx="420475" cy="6528397"/>
          </a:xfrm>
          <a:prstGeom prst="rect">
            <a:avLst/>
          </a:prstGeom>
          <a:solidFill>
            <a:srgbClr val="FFC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67FF57C-3CC5-4DDD-AC14-E0A85CF1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" y="764704"/>
            <a:ext cx="9144000" cy="34648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E6261F-68CD-4B94-9CC2-1EA356C58487}"/>
              </a:ext>
            </a:extLst>
          </p:cNvPr>
          <p:cNvSpPr/>
          <p:nvPr/>
        </p:nvSpPr>
        <p:spPr>
          <a:xfrm>
            <a:off x="2195736" y="729757"/>
            <a:ext cx="216024" cy="3304825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C6B709-D8C1-44A7-9BCA-BB0DE2E3DE47}"/>
              </a:ext>
            </a:extLst>
          </p:cNvPr>
          <p:cNvSpPr/>
          <p:nvPr/>
        </p:nvSpPr>
        <p:spPr>
          <a:xfrm>
            <a:off x="5684648" y="746601"/>
            <a:ext cx="216024" cy="3304825"/>
          </a:xfrm>
          <a:prstGeom prst="rect">
            <a:avLst/>
          </a:prstGeom>
          <a:solidFill>
            <a:srgbClr val="C0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B0AC580-D201-4B93-B9E5-9416647208F1}"/>
              </a:ext>
            </a:extLst>
          </p:cNvPr>
          <p:cNvSpPr txBox="1"/>
          <p:nvPr/>
        </p:nvSpPr>
        <p:spPr>
          <a:xfrm>
            <a:off x="5220072" y="592673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acétylsalicylique</a:t>
            </a:r>
          </a:p>
        </p:txBody>
      </p:sp>
      <p:pic>
        <p:nvPicPr>
          <p:cNvPr id="7" name="Picture 6" descr="Résultat de recherche d'images pour &quot;acide acétyl salicylique&quot;">
            <a:extLst>
              <a:ext uri="{FF2B5EF4-FFF2-40B4-BE49-F238E27FC236}">
                <a16:creationId xmlns:a16="http://schemas.microsoft.com/office/drawing/2014/main" xmlns="" id="{6D69552D-1F65-48C3-AE0C-A53DC917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72" y="4687594"/>
            <a:ext cx="1152128" cy="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 de recherche d'images pour &quot;acide salicylique&quot;">
            <a:extLst>
              <a:ext uri="{FF2B5EF4-FFF2-40B4-BE49-F238E27FC236}">
                <a16:creationId xmlns:a16="http://schemas.microsoft.com/office/drawing/2014/main" xmlns="" id="{A92F4B79-3C77-4D0B-B322-D90BC36C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75294"/>
            <a:ext cx="1080120" cy="11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7E139B8-68C0-479B-AC75-7A6FE397C7C4}"/>
              </a:ext>
            </a:extLst>
          </p:cNvPr>
          <p:cNvSpPr txBox="1"/>
          <p:nvPr/>
        </p:nvSpPr>
        <p:spPr>
          <a:xfrm>
            <a:off x="1853219" y="6017499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salicylique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47AB726-7600-4B1F-88D4-E8206403D838}"/>
              </a:ext>
            </a:extLst>
          </p:cNvPr>
          <p:cNvSpPr txBox="1"/>
          <p:nvPr/>
        </p:nvSpPr>
        <p:spPr>
          <a:xfrm>
            <a:off x="2915816" y="220200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26562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>
            <a:off x="5724128" y="3003489"/>
            <a:ext cx="1084312" cy="156585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72472" y="2610909"/>
            <a:ext cx="35165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52208" y="2322877"/>
            <a:ext cx="116016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72208" y="336000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Lumière </a:t>
            </a:r>
          </a:p>
          <a:p>
            <a:pPr algn="ctr"/>
            <a:r>
              <a:rPr lang="fr-FR" smtClean="0"/>
              <a:t>blanche</a:t>
            </a:r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5372472" y="3186973"/>
            <a:ext cx="351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572000" y="337724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Solution </a:t>
            </a:r>
          </a:p>
          <a:p>
            <a:pPr algn="ctr"/>
            <a:r>
              <a:rPr lang="fr-FR" smtClean="0"/>
              <a:t>colorée</a:t>
            </a: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712368" y="2538901"/>
            <a:ext cx="216024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300192" y="3502798"/>
            <a:ext cx="171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Photodétecteur</a:t>
            </a:r>
          </a:p>
          <a:p>
            <a:endParaRPr lang="fr-FR"/>
          </a:p>
        </p:txBody>
      </p:sp>
      <p:sp>
        <p:nvSpPr>
          <p:cNvPr id="13" name="Rectangle 20"/>
          <p:cNvSpPr/>
          <p:nvPr/>
        </p:nvSpPr>
        <p:spPr>
          <a:xfrm>
            <a:off x="3591445" y="2163108"/>
            <a:ext cx="247650" cy="1057201"/>
          </a:xfrm>
          <a:custGeom>
            <a:avLst/>
            <a:gdLst>
              <a:gd name="connsiteX0" fmla="*/ 0 w 2304256"/>
              <a:gd name="connsiteY0" fmla="*/ 0 h 792088"/>
              <a:gd name="connsiteX1" fmla="*/ 2304256 w 2304256"/>
              <a:gd name="connsiteY1" fmla="*/ 0 h 792088"/>
              <a:gd name="connsiteX2" fmla="*/ 2304256 w 2304256"/>
              <a:gd name="connsiteY2" fmla="*/ 792088 h 792088"/>
              <a:gd name="connsiteX3" fmla="*/ 0 w 2304256"/>
              <a:gd name="connsiteY3" fmla="*/ 792088 h 792088"/>
              <a:gd name="connsiteX4" fmla="*/ 0 w 2304256"/>
              <a:gd name="connsiteY4" fmla="*/ 0 h 792088"/>
              <a:gd name="connsiteX0" fmla="*/ 0 w 2304256"/>
              <a:gd name="connsiteY0" fmla="*/ 266700 h 1058788"/>
              <a:gd name="connsiteX1" fmla="*/ 710406 w 2304256"/>
              <a:gd name="connsiteY1" fmla="*/ 0 h 1058788"/>
              <a:gd name="connsiteX2" fmla="*/ 2304256 w 2304256"/>
              <a:gd name="connsiteY2" fmla="*/ 1058788 h 1058788"/>
              <a:gd name="connsiteX3" fmla="*/ 0 w 2304256"/>
              <a:gd name="connsiteY3" fmla="*/ 1058788 h 1058788"/>
              <a:gd name="connsiteX4" fmla="*/ 0 w 2304256"/>
              <a:gd name="connsiteY4" fmla="*/ 266700 h 1058788"/>
              <a:gd name="connsiteX0" fmla="*/ 0 w 1046956"/>
              <a:gd name="connsiteY0" fmla="*/ 266700 h 1058788"/>
              <a:gd name="connsiteX1" fmla="*/ 710406 w 1046956"/>
              <a:gd name="connsiteY1" fmla="*/ 0 h 1058788"/>
              <a:gd name="connsiteX2" fmla="*/ 1046956 w 1046956"/>
              <a:gd name="connsiteY2" fmla="*/ 703188 h 1058788"/>
              <a:gd name="connsiteX3" fmla="*/ 0 w 1046956"/>
              <a:gd name="connsiteY3" fmla="*/ 1058788 h 1058788"/>
              <a:gd name="connsiteX4" fmla="*/ 0 w 1046956"/>
              <a:gd name="connsiteY4" fmla="*/ 266700 h 1058788"/>
              <a:gd name="connsiteX0" fmla="*/ 0 w 1046956"/>
              <a:gd name="connsiteY0" fmla="*/ 266700 h 1185788"/>
              <a:gd name="connsiteX1" fmla="*/ 710406 w 1046956"/>
              <a:gd name="connsiteY1" fmla="*/ 0 h 1185788"/>
              <a:gd name="connsiteX2" fmla="*/ 1046956 w 1046956"/>
              <a:gd name="connsiteY2" fmla="*/ 703188 h 1185788"/>
              <a:gd name="connsiteX3" fmla="*/ 95250 w 1046956"/>
              <a:gd name="connsiteY3" fmla="*/ 1185788 h 1185788"/>
              <a:gd name="connsiteX4" fmla="*/ 0 w 1046956"/>
              <a:gd name="connsiteY4" fmla="*/ 266700 h 1185788"/>
              <a:gd name="connsiteX0" fmla="*/ 63500 w 951706"/>
              <a:gd name="connsiteY0" fmla="*/ 355600 h 1185788"/>
              <a:gd name="connsiteX1" fmla="*/ 615156 w 951706"/>
              <a:gd name="connsiteY1" fmla="*/ 0 h 1185788"/>
              <a:gd name="connsiteX2" fmla="*/ 951706 w 951706"/>
              <a:gd name="connsiteY2" fmla="*/ 703188 h 1185788"/>
              <a:gd name="connsiteX3" fmla="*/ 0 w 951706"/>
              <a:gd name="connsiteY3" fmla="*/ 1185788 h 1185788"/>
              <a:gd name="connsiteX4" fmla="*/ 63500 w 951706"/>
              <a:gd name="connsiteY4" fmla="*/ 355600 h 1185788"/>
              <a:gd name="connsiteX0" fmla="*/ 63500 w 615156"/>
              <a:gd name="connsiteY0" fmla="*/ 355600 h 1185788"/>
              <a:gd name="connsiteX1" fmla="*/ 615156 w 615156"/>
              <a:gd name="connsiteY1" fmla="*/ 0 h 1185788"/>
              <a:gd name="connsiteX2" fmla="*/ 545306 w 615156"/>
              <a:gd name="connsiteY2" fmla="*/ 925438 h 1185788"/>
              <a:gd name="connsiteX3" fmla="*/ 0 w 615156"/>
              <a:gd name="connsiteY3" fmla="*/ 1185788 h 1185788"/>
              <a:gd name="connsiteX4" fmla="*/ 63500 w 615156"/>
              <a:gd name="connsiteY4" fmla="*/ 355600 h 1185788"/>
              <a:gd name="connsiteX0" fmla="*/ 63500 w 615156"/>
              <a:gd name="connsiteY0" fmla="*/ 355600 h 1198488"/>
              <a:gd name="connsiteX1" fmla="*/ 615156 w 615156"/>
              <a:gd name="connsiteY1" fmla="*/ 0 h 1198488"/>
              <a:gd name="connsiteX2" fmla="*/ 545306 w 615156"/>
              <a:gd name="connsiteY2" fmla="*/ 925438 h 1198488"/>
              <a:gd name="connsiteX3" fmla="*/ 0 w 615156"/>
              <a:gd name="connsiteY3" fmla="*/ 1198488 h 1198488"/>
              <a:gd name="connsiteX4" fmla="*/ 63500 w 615156"/>
              <a:gd name="connsiteY4" fmla="*/ 355600 h 1198488"/>
              <a:gd name="connsiteX0" fmla="*/ 63500 w 615156"/>
              <a:gd name="connsiteY0" fmla="*/ 355600 h 1408038"/>
              <a:gd name="connsiteX1" fmla="*/ 615156 w 615156"/>
              <a:gd name="connsiteY1" fmla="*/ 0 h 1408038"/>
              <a:gd name="connsiteX2" fmla="*/ 500856 w 615156"/>
              <a:gd name="connsiteY2" fmla="*/ 1408038 h 1408038"/>
              <a:gd name="connsiteX3" fmla="*/ 0 w 615156"/>
              <a:gd name="connsiteY3" fmla="*/ 1198488 h 1408038"/>
              <a:gd name="connsiteX4" fmla="*/ 63500 w 615156"/>
              <a:gd name="connsiteY4" fmla="*/ 355600 h 1408038"/>
              <a:gd name="connsiteX0" fmla="*/ 63500 w 596106"/>
              <a:gd name="connsiteY0" fmla="*/ 0 h 1052438"/>
              <a:gd name="connsiteX1" fmla="*/ 596106 w 596106"/>
              <a:gd name="connsiteY1" fmla="*/ 241300 h 1052438"/>
              <a:gd name="connsiteX2" fmla="*/ 500856 w 596106"/>
              <a:gd name="connsiteY2" fmla="*/ 1052438 h 1052438"/>
              <a:gd name="connsiteX3" fmla="*/ 0 w 596106"/>
              <a:gd name="connsiteY3" fmla="*/ 842888 h 1052438"/>
              <a:gd name="connsiteX4" fmla="*/ 63500 w 596106"/>
              <a:gd name="connsiteY4" fmla="*/ 0 h 1052438"/>
              <a:gd name="connsiteX0" fmla="*/ 63500 w 500856"/>
              <a:gd name="connsiteY0" fmla="*/ 184150 h 1236588"/>
              <a:gd name="connsiteX1" fmla="*/ 316706 w 500856"/>
              <a:gd name="connsiteY1" fmla="*/ 0 h 1236588"/>
              <a:gd name="connsiteX2" fmla="*/ 500856 w 500856"/>
              <a:gd name="connsiteY2" fmla="*/ 1236588 h 1236588"/>
              <a:gd name="connsiteX3" fmla="*/ 0 w 500856"/>
              <a:gd name="connsiteY3" fmla="*/ 1027038 h 1236588"/>
              <a:gd name="connsiteX4" fmla="*/ 63500 w 500856"/>
              <a:gd name="connsiteY4" fmla="*/ 184150 h 1236588"/>
              <a:gd name="connsiteX0" fmla="*/ 63500 w 316706"/>
              <a:gd name="connsiteY0" fmla="*/ 184150 h 1027038"/>
              <a:gd name="connsiteX1" fmla="*/ 316706 w 316706"/>
              <a:gd name="connsiteY1" fmla="*/ 0 h 1027038"/>
              <a:gd name="connsiteX2" fmla="*/ 253206 w 316706"/>
              <a:gd name="connsiteY2" fmla="*/ 849238 h 1027038"/>
              <a:gd name="connsiteX3" fmla="*/ 0 w 316706"/>
              <a:gd name="connsiteY3" fmla="*/ 1027038 h 1027038"/>
              <a:gd name="connsiteX4" fmla="*/ 63500 w 316706"/>
              <a:gd name="connsiteY4" fmla="*/ 184150 h 1027038"/>
              <a:gd name="connsiteX0" fmla="*/ 6350 w 259556"/>
              <a:gd name="connsiteY0" fmla="*/ 184150 h 1033388"/>
              <a:gd name="connsiteX1" fmla="*/ 259556 w 259556"/>
              <a:gd name="connsiteY1" fmla="*/ 0 h 1033388"/>
              <a:gd name="connsiteX2" fmla="*/ 196056 w 259556"/>
              <a:gd name="connsiteY2" fmla="*/ 849238 h 1033388"/>
              <a:gd name="connsiteX3" fmla="*/ 0 w 259556"/>
              <a:gd name="connsiteY3" fmla="*/ 1033388 h 1033388"/>
              <a:gd name="connsiteX4" fmla="*/ 6350 w 259556"/>
              <a:gd name="connsiteY4" fmla="*/ 184150 h 1033388"/>
              <a:gd name="connsiteX0" fmla="*/ 6350 w 259556"/>
              <a:gd name="connsiteY0" fmla="*/ 184150 h 1033388"/>
              <a:gd name="connsiteX1" fmla="*/ 259556 w 259556"/>
              <a:gd name="connsiteY1" fmla="*/ 0 h 1033388"/>
              <a:gd name="connsiteX2" fmla="*/ 253206 w 259556"/>
              <a:gd name="connsiteY2" fmla="*/ 813519 h 1033388"/>
              <a:gd name="connsiteX3" fmla="*/ 0 w 259556"/>
              <a:gd name="connsiteY3" fmla="*/ 1033388 h 1033388"/>
              <a:gd name="connsiteX4" fmla="*/ 6350 w 259556"/>
              <a:gd name="connsiteY4" fmla="*/ 184150 h 1033388"/>
              <a:gd name="connsiteX0" fmla="*/ 6350 w 253507"/>
              <a:gd name="connsiteY0" fmla="*/ 207963 h 1057201"/>
              <a:gd name="connsiteX1" fmla="*/ 247650 w 253507"/>
              <a:gd name="connsiteY1" fmla="*/ 0 h 1057201"/>
              <a:gd name="connsiteX2" fmla="*/ 253206 w 253507"/>
              <a:gd name="connsiteY2" fmla="*/ 837332 h 1057201"/>
              <a:gd name="connsiteX3" fmla="*/ 0 w 253507"/>
              <a:gd name="connsiteY3" fmla="*/ 1057201 h 1057201"/>
              <a:gd name="connsiteX4" fmla="*/ 6350 w 253507"/>
              <a:gd name="connsiteY4" fmla="*/ 207963 h 1057201"/>
              <a:gd name="connsiteX0" fmla="*/ 6350 w 247650"/>
              <a:gd name="connsiteY0" fmla="*/ 207963 h 1057201"/>
              <a:gd name="connsiteX1" fmla="*/ 247650 w 247650"/>
              <a:gd name="connsiteY1" fmla="*/ 0 h 1057201"/>
              <a:gd name="connsiteX2" fmla="*/ 243681 w 247650"/>
              <a:gd name="connsiteY2" fmla="*/ 842095 h 1057201"/>
              <a:gd name="connsiteX3" fmla="*/ 0 w 247650"/>
              <a:gd name="connsiteY3" fmla="*/ 1057201 h 1057201"/>
              <a:gd name="connsiteX4" fmla="*/ 6350 w 247650"/>
              <a:gd name="connsiteY4" fmla="*/ 207963 h 10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1057201">
                <a:moveTo>
                  <a:pt x="6350" y="207963"/>
                </a:moveTo>
                <a:lnTo>
                  <a:pt x="247650" y="0"/>
                </a:lnTo>
                <a:cubicBezTo>
                  <a:pt x="245533" y="271173"/>
                  <a:pt x="245798" y="570922"/>
                  <a:pt x="243681" y="842095"/>
                </a:cubicBezTo>
                <a:lnTo>
                  <a:pt x="0" y="1057201"/>
                </a:lnTo>
                <a:cubicBezTo>
                  <a:pt x="2117" y="774122"/>
                  <a:pt x="4233" y="491042"/>
                  <a:pt x="6350" y="20796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2996384" y="2666149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2996384" y="2827057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isocèle 15"/>
          <p:cNvSpPr>
            <a:spLocks noChangeAspect="1"/>
          </p:cNvSpPr>
          <p:nvPr/>
        </p:nvSpPr>
        <p:spPr>
          <a:xfrm rot="5400000">
            <a:off x="3199287" y="2629615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Triangle isocèle 16"/>
          <p:cNvSpPr>
            <a:spLocks noChangeAspect="1"/>
          </p:cNvSpPr>
          <p:nvPr/>
        </p:nvSpPr>
        <p:spPr>
          <a:xfrm rot="5400000">
            <a:off x="3199287" y="2791057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3648472" y="2504620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720480" y="2434353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792488" y="2362345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684696" y="2466893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756696" y="2394885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720480" y="2754925"/>
            <a:ext cx="1368152" cy="2485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3715270" y="2702651"/>
            <a:ext cx="1373362" cy="5227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720480" y="2765547"/>
            <a:ext cx="1368152" cy="255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720480" y="2754925"/>
            <a:ext cx="1643608" cy="20694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720480" y="2765547"/>
            <a:ext cx="1368152" cy="975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372472" y="2322877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216424" y="3364299"/>
            <a:ext cx="101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Réseau </a:t>
            </a:r>
          </a:p>
          <a:p>
            <a:pPr algn="ctr"/>
            <a:r>
              <a:rPr lang="fr-FR" smtClean="0"/>
              <a:t>dispersif</a:t>
            </a:r>
          </a:p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>
            <a:off x="5724128" y="2322877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079752" y="2034845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083820" y="2961868"/>
            <a:ext cx="0" cy="225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808440" y="3074420"/>
            <a:ext cx="164624" cy="145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/>
          <p:cNvCxnSpPr>
            <a:stCxn id="44" idx="3"/>
          </p:cNvCxnSpPr>
          <p:nvPr/>
        </p:nvCxnSpPr>
        <p:spPr>
          <a:xfrm flipV="1">
            <a:off x="6973064" y="2908233"/>
            <a:ext cx="263232" cy="239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066580" y="2538901"/>
            <a:ext cx="124983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mtClean="0"/>
              <a:t>Traitement</a:t>
            </a:r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1268192" y="24206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Lampe à filament</a:t>
            </a:r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/>
              <p:cNvSpPr txBox="1"/>
              <p:nvPr/>
            </p:nvSpPr>
            <p:spPr>
              <a:xfrm>
                <a:off x="6022464" y="4427247"/>
                <a:ext cx="2088232" cy="657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𝐴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fr-FR"/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464" y="4427247"/>
                <a:ext cx="2088232" cy="6579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/>
          <p:cNvSpPr txBox="1"/>
          <p:nvPr/>
        </p:nvSpPr>
        <p:spPr>
          <a:xfrm>
            <a:off x="1920959" y="836712"/>
            <a:ext cx="50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Principe du spectrophotomètre UV-visible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6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54" y="548680"/>
            <a:ext cx="5149664" cy="2225327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34705" y="594928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   Acide acétylsalicylique</a:t>
            </a:r>
          </a:p>
          <a:p>
            <a:pPr algn="ctr"/>
            <a:r>
              <a:rPr lang="fr-FR" dirty="0"/>
              <a:t>(synthétisé en TP)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62146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C=O</a:t>
            </a:r>
          </a:p>
        </p:txBody>
      </p:sp>
      <p:pic>
        <p:nvPicPr>
          <p:cNvPr id="23" name="Picture 6" descr="Résultat de recherche d'images pour &quot;acide acétyl salicyl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1152128" cy="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021986" y="29504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Aspirine commerciale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99EF8DEE-1995-4F79-A994-40947DF2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86" y="3424225"/>
            <a:ext cx="5250087" cy="24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6B5C3C4-4467-407B-BB12-7A6F9926F9BE}"/>
              </a:ext>
            </a:extLst>
          </p:cNvPr>
          <p:cNvSpPr txBox="1"/>
          <p:nvPr/>
        </p:nvSpPr>
        <p:spPr>
          <a:xfrm>
            <a:off x="2915816" y="220200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106712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83" y="1597817"/>
            <a:ext cx="720080" cy="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Spectre électromagnétique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20564" y="1700808"/>
            <a:ext cx="75608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884368" y="191683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fr-FR"/>
                  <a:t> (m) 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916832"/>
                <a:ext cx="122413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1675470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683582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403662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699806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211974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2334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rayons 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91494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UV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8358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visible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6370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IR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43822" y="1152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micro-ondes</a:t>
            </a:r>
          </a:p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588224" y="115247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ondes radio</a:t>
            </a:r>
          </a:p>
          <a:p>
            <a:endParaRPr lang="fr-FR"/>
          </a:p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1547664" y="2636912"/>
                <a:ext cx="194421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/>
                  <a:t>UV-visible</a:t>
                </a:r>
              </a:p>
              <a:p>
                <a:pPr algn="ctr"/>
                <a:endParaRPr lang="fr-FR"/>
              </a:p>
              <a:p>
                <a:pPr algn="ctr"/>
                <a:endParaRPr lang="fr-FR"/>
              </a:p>
              <a:p>
                <a:pPr algn="ctr"/>
                <a:r>
                  <a:rPr lang="fr-FR" smtClean="0"/>
                  <a:t>Electronique</a:t>
                </a:r>
              </a:p>
              <a:p>
                <a:pPr algn="ctr"/>
                <a:endParaRPr lang="fr-FR"/>
              </a:p>
              <a:p>
                <a:pPr algn="ctr"/>
                <a:endParaRPr lang="fr-FR" b="0" i="1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/>
                  <a:t> kJ/mol</a:t>
                </a:r>
              </a:p>
              <a:p>
                <a:pPr algn="ctr"/>
                <a:endParaRPr lang="fr-FR"/>
              </a:p>
              <a:p>
                <a:pPr algn="ctr"/>
                <a:endParaRPr lang="fr-FR"/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36912"/>
                <a:ext cx="1944216" cy="2585323"/>
              </a:xfrm>
              <a:prstGeom prst="rect">
                <a:avLst/>
              </a:prstGeom>
              <a:blipFill rotWithShape="1">
                <a:blip r:embed="rId4"/>
                <a:stretch>
                  <a:fillRect t="-1179" r="-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3707904" y="2636912"/>
                <a:ext cx="18722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/>
                  <a:t>IR</a:t>
                </a:r>
              </a:p>
              <a:p>
                <a:pPr algn="ctr"/>
                <a:endParaRPr lang="fr-FR"/>
              </a:p>
              <a:p>
                <a:pPr algn="ctr"/>
                <a:endParaRPr lang="fr-FR"/>
              </a:p>
              <a:p>
                <a:pPr algn="ctr"/>
                <a:r>
                  <a:rPr lang="fr-FR"/>
                  <a:t>V</a:t>
                </a:r>
                <a:r>
                  <a:rPr lang="fr-FR" smtClean="0"/>
                  <a:t>ibrations </a:t>
                </a:r>
                <a:r>
                  <a:rPr lang="fr-FR"/>
                  <a:t>des liaisons</a:t>
                </a:r>
              </a:p>
              <a:p>
                <a:pPr algn="ctr"/>
                <a:endParaRPr lang="fr-FR"/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10−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/>
                  <a:t> kJ/mol</a:t>
                </a:r>
              </a:p>
              <a:p>
                <a:pPr algn="ctr"/>
                <a:endParaRPr lang="fr-FR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636912"/>
                <a:ext cx="1872208" cy="2308324"/>
              </a:xfrm>
              <a:prstGeom prst="rect">
                <a:avLst/>
              </a:prstGeom>
              <a:blipFill rotWithShape="1">
                <a:blip r:embed="rId5"/>
                <a:stretch>
                  <a:fillRect t="-13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6012160" y="2564904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Résonance magnétique nucléaire</a:t>
            </a:r>
          </a:p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 b="0" i="1">
              <a:latin typeface="Cambria Math"/>
            </a:endParaRPr>
          </a:p>
          <a:p>
            <a:pPr algn="ctr"/>
            <a:endParaRPr lang="fr-FR" b="0" i="1">
              <a:latin typeface="Cambria Math"/>
            </a:endParaRPr>
          </a:p>
          <a:p>
            <a:pPr algn="ctr"/>
            <a:endParaRPr lang="fr-FR"/>
          </a:p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-36512" y="2564904"/>
            <a:ext cx="1423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Spectro-scopie</a:t>
            </a:r>
          </a:p>
          <a:p>
            <a:pPr algn="ctr"/>
            <a:endParaRPr lang="fr-FR"/>
          </a:p>
          <a:p>
            <a:pPr algn="ctr"/>
            <a:r>
              <a:rPr lang="fr-FR"/>
              <a:t>Nature des transitions</a:t>
            </a:r>
          </a:p>
          <a:p>
            <a:pPr algn="ctr"/>
            <a:endParaRPr lang="fr-FR"/>
          </a:p>
          <a:p>
            <a:pPr algn="ctr"/>
            <a:r>
              <a:rPr lang="fr-FR"/>
              <a:t>Energie molaire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084168" y="3467908"/>
            <a:ext cx="242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</a:t>
            </a:r>
            <a:r>
              <a:rPr lang="fr-FR" smtClean="0"/>
              <a:t>agnétique </a:t>
            </a:r>
            <a:r>
              <a:rPr lang="fr-FR"/>
              <a:t>(noyaux)</a:t>
            </a:r>
          </a:p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444208" y="4294837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fr-FR"/>
                  <a:t> kJ/mol</a:t>
                </a:r>
              </a:p>
              <a:p>
                <a:endParaRPr lang="fr-FR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94837"/>
                <a:ext cx="1656184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1475656" y="2603812"/>
            <a:ext cx="0" cy="226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635896" y="2599744"/>
            <a:ext cx="0" cy="226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96136" y="2564904"/>
            <a:ext cx="0" cy="226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475656" y="1693689"/>
            <a:ext cx="199814" cy="9101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026" idx="3"/>
          </p:cNvCxnSpPr>
          <p:nvPr/>
        </p:nvCxnSpPr>
        <p:spPr>
          <a:xfrm>
            <a:off x="3403663" y="1645753"/>
            <a:ext cx="232233" cy="9580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701685" y="1687503"/>
            <a:ext cx="1094451" cy="8774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5796136" y="1700808"/>
            <a:ext cx="415838" cy="8989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827583" y="1848190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1848190"/>
                <a:ext cx="10639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5740337" y="1844824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7" y="1844824"/>
                <a:ext cx="106391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4211960" y="1835532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35532"/>
                <a:ext cx="106391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2771800" y="1848190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8⋅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48190"/>
                <a:ext cx="106391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1904988" y="1838856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4⋅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88" y="1838856"/>
                <a:ext cx="106391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6012160" y="2603812"/>
            <a:ext cx="2304256" cy="2337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8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4D56BE0-B559-4109-B4B3-81630AB0E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6" t="9076" r="47382" b="9243"/>
          <a:stretch/>
        </p:blipFill>
        <p:spPr>
          <a:xfrm>
            <a:off x="179512" y="1052736"/>
            <a:ext cx="2938993" cy="27363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E410461-D703-42E1-B82B-0A614979D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80728"/>
            <a:ext cx="4074078" cy="340378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85F0DFA-747F-49BE-B5E9-D3B031D9FEBD}"/>
              </a:ext>
            </a:extLst>
          </p:cNvPr>
          <p:cNvSpPr txBox="1"/>
          <p:nvPr/>
        </p:nvSpPr>
        <p:spPr>
          <a:xfrm>
            <a:off x="6660232" y="645333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TermS</a:t>
            </a:r>
            <a:r>
              <a:rPr lang="fr-FR" sz="1600" dirty="0"/>
              <a:t> Nathan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2889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erso.ens-lyon.fr/vincent.martos/Agr%c3%a9gation/LC/LC08%20Caract%c3%a9risations%20par%20spectroscopie%20en%20synth%c3%a8se%20organique/spectre_rmn_ethanol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5" y="1772816"/>
            <a:ext cx="8044500" cy="31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7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B1C44D3-1689-4A68-9C77-AB40371A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53" y="1052736"/>
            <a:ext cx="9144000" cy="38453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48E76C6-6D51-49CF-97A2-BF5134A50B9F}"/>
              </a:ext>
            </a:extLst>
          </p:cNvPr>
          <p:cNvSpPr txBox="1"/>
          <p:nvPr/>
        </p:nvSpPr>
        <p:spPr>
          <a:xfrm>
            <a:off x="6660232" y="645333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TermS</a:t>
            </a:r>
            <a:r>
              <a:rPr lang="fr-FR" sz="1600" dirty="0"/>
              <a:t> Belin</a:t>
            </a:r>
          </a:p>
        </p:txBody>
      </p:sp>
    </p:spTree>
    <p:extLst>
      <p:ext uri="{BB962C8B-B14F-4D97-AF65-F5344CB8AC3E}">
        <p14:creationId xmlns:p14="http://schemas.microsoft.com/office/powerpoint/2010/main" val="13963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rso.ens-lyon.fr/vincent.martos/Agr%c3%a9gation/LC/LC08%20Caract%c3%a9risations%20par%20spectroscopie%20en%20synth%c3%a8se%20organique/spectre_rmn_ethanol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8384267" cy="410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86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4848C87-02F1-422C-9DCF-71133FE0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5" y="260648"/>
            <a:ext cx="9144000" cy="34688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162FF4C-2C06-449A-856A-1B65136E6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97" t="3011"/>
          <a:stretch/>
        </p:blipFill>
        <p:spPr>
          <a:xfrm>
            <a:off x="179512" y="3717517"/>
            <a:ext cx="2914494" cy="26642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240436F-BAD4-4323-BB27-0F4887843022}"/>
              </a:ext>
            </a:extLst>
          </p:cNvPr>
          <p:cNvSpPr txBox="1"/>
          <p:nvPr/>
        </p:nvSpPr>
        <p:spPr>
          <a:xfrm>
            <a:off x="6660232" y="645333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TermS</a:t>
            </a:r>
            <a:r>
              <a:rPr lang="fr-FR" sz="1600" dirty="0"/>
              <a:t> Belin</a:t>
            </a:r>
          </a:p>
        </p:txBody>
      </p:sp>
    </p:spTree>
    <p:extLst>
      <p:ext uri="{BB962C8B-B14F-4D97-AF65-F5344CB8AC3E}">
        <p14:creationId xmlns:p14="http://schemas.microsoft.com/office/powerpoint/2010/main" val="9053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69DDF6E-589E-4157-B056-CCAC4AD6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024"/>
            <a:ext cx="9144000" cy="4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47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8DDCADF-8543-42EA-82AC-5CE35C9B0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70" y="1628800"/>
            <a:ext cx="7789060" cy="28976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57C799C-C921-47BB-B292-EE9B7F3744AF}"/>
              </a:ext>
            </a:extLst>
          </p:cNvPr>
          <p:cNvSpPr txBox="1"/>
          <p:nvPr/>
        </p:nvSpPr>
        <p:spPr>
          <a:xfrm>
            <a:off x="6660232" y="645333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TermS</a:t>
            </a:r>
            <a:r>
              <a:rPr lang="fr-FR" sz="1600" dirty="0"/>
              <a:t> Belin</a:t>
            </a:r>
          </a:p>
        </p:txBody>
      </p:sp>
    </p:spTree>
    <p:extLst>
      <p:ext uri="{BB962C8B-B14F-4D97-AF65-F5344CB8AC3E}">
        <p14:creationId xmlns:p14="http://schemas.microsoft.com/office/powerpoint/2010/main" val="2130017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E36625F-AD23-4CC0-A41C-CF05A9F7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36712"/>
            <a:ext cx="7436232" cy="50739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27784" y="3189001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C00000"/>
                </a:solidFill>
              </a:rPr>
              <a:t>acide acétylsalicylique</a:t>
            </a:r>
            <a:endParaRPr lang="fr-FR" sz="160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79712" y="457010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C00000"/>
                </a:solidFill>
              </a:rPr>
              <a:t>acide salicylique</a:t>
            </a:r>
            <a:endParaRPr lang="fr-FR" sz="1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49624"/>
            <a:ext cx="4182556" cy="35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640"/>
            <a:ext cx="4469897" cy="350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www.colorey.com/media/catalog/product/cache/3/image/450x300/4137793dd7223b9146d9dcb53ced065c/f/_/f.y.4_-_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8" b="23201"/>
          <a:stretch/>
        </p:blipFill>
        <p:spPr bwMode="auto">
          <a:xfrm>
            <a:off x="5113278" y="620687"/>
            <a:ext cx="1203532" cy="1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s://www.colorey.com/media/catalog/product/cache/3/image/450x300/4137793dd7223b9146d9dcb53ced065c/f/_/f.bl.5_-_w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0" b="28644"/>
          <a:stretch/>
        </p:blipFill>
        <p:spPr bwMode="auto">
          <a:xfrm>
            <a:off x="6444208" y="620687"/>
            <a:ext cx="1289870" cy="17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infocalories.fr/images/sirop-menth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7"/>
            <a:ext cx="1335356" cy="17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77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rso.ens-lyon.fr/vincent.martos/Agr%c3%a9gation/LC/LC08%20Caract%c3%a9risations%20par%20spectroscopie%20en%20synth%c3%a8se%20organique/spectre_rmn_ethanol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8384267" cy="410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56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9306" y="71065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Conclusion</a:t>
            </a:r>
          </a:p>
          <a:p>
            <a:endParaRPr lang="fr-FR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83" y="1597817"/>
            <a:ext cx="720080" cy="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620564" y="1700808"/>
            <a:ext cx="75608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675470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683582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403662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699806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211974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891494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UV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8358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visible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6370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IR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88224" y="115247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ondes radio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547664" y="2636912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UV-visible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mtClean="0"/>
              <a:t>Electronique</a:t>
            </a:r>
            <a:endParaRPr lang="fr-FR" dirty="0"/>
          </a:p>
          <a:p>
            <a:pPr algn="ctr"/>
            <a:endParaRPr lang="fr-FR" b="0" i="1" dirty="0">
              <a:latin typeface="Cambria Math"/>
            </a:endParaRPr>
          </a:p>
          <a:p>
            <a:pPr algn="ctr"/>
            <a:endParaRPr lang="fr-FR" dirty="0"/>
          </a:p>
          <a:p>
            <a:pPr algn="ctr"/>
            <a:endParaRPr lang="fr-FR" smtClean="0"/>
          </a:p>
          <a:p>
            <a:pPr algn="ctr"/>
            <a:r>
              <a:rPr lang="fr-FR" smtClean="0"/>
              <a:t>Dosage </a:t>
            </a:r>
            <a:r>
              <a:rPr lang="fr-FR" dirty="0"/>
              <a:t>de composés colorés</a:t>
            </a:r>
          </a:p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707904" y="2636912"/>
            <a:ext cx="1872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IR</a:t>
            </a:r>
          </a:p>
          <a:p>
            <a:pPr algn="ctr"/>
            <a:endParaRPr lang="fr-FR"/>
          </a:p>
          <a:p>
            <a:pPr algn="ctr"/>
            <a:endParaRPr lang="fr-FR"/>
          </a:p>
          <a:p>
            <a:pPr algn="ctr"/>
            <a:r>
              <a:rPr lang="fr-FR"/>
              <a:t>V</a:t>
            </a:r>
            <a:r>
              <a:rPr lang="fr-FR" smtClean="0"/>
              <a:t>ibrations </a:t>
            </a:r>
            <a:r>
              <a:rPr lang="fr-FR"/>
              <a:t>des liaisons</a:t>
            </a:r>
          </a:p>
          <a:p>
            <a:pPr algn="ctr"/>
            <a:endParaRPr lang="fr-FR"/>
          </a:p>
          <a:p>
            <a:pPr algn="ctr"/>
            <a:r>
              <a:rPr lang="fr-FR"/>
              <a:t>Identification de groupements </a:t>
            </a:r>
            <a:r>
              <a:rPr lang="fr-FR" smtClean="0"/>
              <a:t>fonctionnels </a:t>
            </a:r>
            <a:r>
              <a:rPr lang="fr-FR"/>
              <a:t>OH, C=O, C=C …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012160" y="2564904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Résonance magnétique nucléaire</a:t>
            </a:r>
          </a:p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 b="0" i="1">
              <a:latin typeface="Cambria Math"/>
            </a:endParaRPr>
          </a:p>
          <a:p>
            <a:pPr algn="ctr"/>
            <a:endParaRPr lang="fr-FR" b="0" i="1">
              <a:latin typeface="Cambria Math"/>
            </a:endParaRPr>
          </a:p>
          <a:p>
            <a:pPr algn="ctr"/>
            <a:endParaRPr lang="fr-FR"/>
          </a:p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-36512" y="2564904"/>
            <a:ext cx="1423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Spectro-scopie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Nature des transitions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Utilisation</a:t>
            </a:r>
          </a:p>
          <a:p>
            <a:pPr algn="ctr"/>
            <a:r>
              <a:rPr lang="fr-FR" dirty="0"/>
              <a:t>courante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084168" y="3467908"/>
            <a:ext cx="242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</a:t>
            </a:r>
            <a:r>
              <a:rPr lang="fr-FR" smtClean="0"/>
              <a:t>agnétique </a:t>
            </a:r>
            <a:r>
              <a:rPr lang="fr-FR"/>
              <a:t>(noyaux)</a:t>
            </a:r>
          </a:p>
          <a:p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200514" y="4407495"/>
            <a:ext cx="182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Détermination de l’arrangement spatial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475656" y="2603812"/>
            <a:ext cx="0" cy="30574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635896" y="2599744"/>
            <a:ext cx="0" cy="15493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796136" y="2564904"/>
            <a:ext cx="0" cy="15841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1475656" y="1693689"/>
            <a:ext cx="199814" cy="9101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3" idx="3"/>
          </p:cNvCxnSpPr>
          <p:nvPr/>
        </p:nvCxnSpPr>
        <p:spPr>
          <a:xfrm>
            <a:off x="3403663" y="1645753"/>
            <a:ext cx="232233" cy="9580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701685" y="1687503"/>
            <a:ext cx="1094451" cy="8774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5796136" y="1700808"/>
            <a:ext cx="415838" cy="8989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27583" y="1848190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1848190"/>
                <a:ext cx="106391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5740337" y="1844824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7" y="1844824"/>
                <a:ext cx="106391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4211960" y="1835532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35532"/>
                <a:ext cx="106391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2771800" y="1848190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8⋅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48190"/>
                <a:ext cx="106391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904988" y="1838856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4⋅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88" y="1838856"/>
                <a:ext cx="10639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07504" y="4149080"/>
            <a:ext cx="8136904" cy="151216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5580112" y="4905164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632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246AF3-4581-4594-80B8-34D1B6E03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Annexe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06C9197-D5F7-45D1-8405-BF7DEDCA4F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041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6224" y="1762194"/>
            <a:ext cx="116016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16224" y="279932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Lumière </a:t>
            </a:r>
          </a:p>
          <a:p>
            <a:pPr algn="ctr"/>
            <a:r>
              <a:rPr lang="fr-FR"/>
              <a:t>blanche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87824" y="273145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Solution </a:t>
            </a:r>
          </a:p>
          <a:p>
            <a:pPr algn="ctr"/>
            <a:r>
              <a:rPr lang="fr-FR"/>
              <a:t>colorée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6384" y="1978218"/>
            <a:ext cx="216024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721921" y="2924944"/>
            <a:ext cx="85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Ecran</a:t>
            </a:r>
          </a:p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943053" y="1602425"/>
            <a:ext cx="247650" cy="1057201"/>
          </a:xfrm>
          <a:custGeom>
            <a:avLst/>
            <a:gdLst>
              <a:gd name="connsiteX0" fmla="*/ 0 w 2304256"/>
              <a:gd name="connsiteY0" fmla="*/ 0 h 792088"/>
              <a:gd name="connsiteX1" fmla="*/ 2304256 w 2304256"/>
              <a:gd name="connsiteY1" fmla="*/ 0 h 792088"/>
              <a:gd name="connsiteX2" fmla="*/ 2304256 w 2304256"/>
              <a:gd name="connsiteY2" fmla="*/ 792088 h 792088"/>
              <a:gd name="connsiteX3" fmla="*/ 0 w 2304256"/>
              <a:gd name="connsiteY3" fmla="*/ 792088 h 792088"/>
              <a:gd name="connsiteX4" fmla="*/ 0 w 2304256"/>
              <a:gd name="connsiteY4" fmla="*/ 0 h 792088"/>
              <a:gd name="connsiteX0" fmla="*/ 0 w 2304256"/>
              <a:gd name="connsiteY0" fmla="*/ 266700 h 1058788"/>
              <a:gd name="connsiteX1" fmla="*/ 710406 w 2304256"/>
              <a:gd name="connsiteY1" fmla="*/ 0 h 1058788"/>
              <a:gd name="connsiteX2" fmla="*/ 2304256 w 2304256"/>
              <a:gd name="connsiteY2" fmla="*/ 1058788 h 1058788"/>
              <a:gd name="connsiteX3" fmla="*/ 0 w 2304256"/>
              <a:gd name="connsiteY3" fmla="*/ 1058788 h 1058788"/>
              <a:gd name="connsiteX4" fmla="*/ 0 w 2304256"/>
              <a:gd name="connsiteY4" fmla="*/ 266700 h 1058788"/>
              <a:gd name="connsiteX0" fmla="*/ 0 w 1046956"/>
              <a:gd name="connsiteY0" fmla="*/ 266700 h 1058788"/>
              <a:gd name="connsiteX1" fmla="*/ 710406 w 1046956"/>
              <a:gd name="connsiteY1" fmla="*/ 0 h 1058788"/>
              <a:gd name="connsiteX2" fmla="*/ 1046956 w 1046956"/>
              <a:gd name="connsiteY2" fmla="*/ 703188 h 1058788"/>
              <a:gd name="connsiteX3" fmla="*/ 0 w 1046956"/>
              <a:gd name="connsiteY3" fmla="*/ 1058788 h 1058788"/>
              <a:gd name="connsiteX4" fmla="*/ 0 w 1046956"/>
              <a:gd name="connsiteY4" fmla="*/ 266700 h 1058788"/>
              <a:gd name="connsiteX0" fmla="*/ 0 w 1046956"/>
              <a:gd name="connsiteY0" fmla="*/ 266700 h 1185788"/>
              <a:gd name="connsiteX1" fmla="*/ 710406 w 1046956"/>
              <a:gd name="connsiteY1" fmla="*/ 0 h 1185788"/>
              <a:gd name="connsiteX2" fmla="*/ 1046956 w 1046956"/>
              <a:gd name="connsiteY2" fmla="*/ 703188 h 1185788"/>
              <a:gd name="connsiteX3" fmla="*/ 95250 w 1046956"/>
              <a:gd name="connsiteY3" fmla="*/ 1185788 h 1185788"/>
              <a:gd name="connsiteX4" fmla="*/ 0 w 1046956"/>
              <a:gd name="connsiteY4" fmla="*/ 266700 h 1185788"/>
              <a:gd name="connsiteX0" fmla="*/ 63500 w 951706"/>
              <a:gd name="connsiteY0" fmla="*/ 355600 h 1185788"/>
              <a:gd name="connsiteX1" fmla="*/ 615156 w 951706"/>
              <a:gd name="connsiteY1" fmla="*/ 0 h 1185788"/>
              <a:gd name="connsiteX2" fmla="*/ 951706 w 951706"/>
              <a:gd name="connsiteY2" fmla="*/ 703188 h 1185788"/>
              <a:gd name="connsiteX3" fmla="*/ 0 w 951706"/>
              <a:gd name="connsiteY3" fmla="*/ 1185788 h 1185788"/>
              <a:gd name="connsiteX4" fmla="*/ 63500 w 951706"/>
              <a:gd name="connsiteY4" fmla="*/ 355600 h 1185788"/>
              <a:gd name="connsiteX0" fmla="*/ 63500 w 615156"/>
              <a:gd name="connsiteY0" fmla="*/ 355600 h 1185788"/>
              <a:gd name="connsiteX1" fmla="*/ 615156 w 615156"/>
              <a:gd name="connsiteY1" fmla="*/ 0 h 1185788"/>
              <a:gd name="connsiteX2" fmla="*/ 545306 w 615156"/>
              <a:gd name="connsiteY2" fmla="*/ 925438 h 1185788"/>
              <a:gd name="connsiteX3" fmla="*/ 0 w 615156"/>
              <a:gd name="connsiteY3" fmla="*/ 1185788 h 1185788"/>
              <a:gd name="connsiteX4" fmla="*/ 63500 w 615156"/>
              <a:gd name="connsiteY4" fmla="*/ 355600 h 1185788"/>
              <a:gd name="connsiteX0" fmla="*/ 63500 w 615156"/>
              <a:gd name="connsiteY0" fmla="*/ 355600 h 1198488"/>
              <a:gd name="connsiteX1" fmla="*/ 615156 w 615156"/>
              <a:gd name="connsiteY1" fmla="*/ 0 h 1198488"/>
              <a:gd name="connsiteX2" fmla="*/ 545306 w 615156"/>
              <a:gd name="connsiteY2" fmla="*/ 925438 h 1198488"/>
              <a:gd name="connsiteX3" fmla="*/ 0 w 615156"/>
              <a:gd name="connsiteY3" fmla="*/ 1198488 h 1198488"/>
              <a:gd name="connsiteX4" fmla="*/ 63500 w 615156"/>
              <a:gd name="connsiteY4" fmla="*/ 355600 h 1198488"/>
              <a:gd name="connsiteX0" fmla="*/ 63500 w 615156"/>
              <a:gd name="connsiteY0" fmla="*/ 355600 h 1408038"/>
              <a:gd name="connsiteX1" fmla="*/ 615156 w 615156"/>
              <a:gd name="connsiteY1" fmla="*/ 0 h 1408038"/>
              <a:gd name="connsiteX2" fmla="*/ 500856 w 615156"/>
              <a:gd name="connsiteY2" fmla="*/ 1408038 h 1408038"/>
              <a:gd name="connsiteX3" fmla="*/ 0 w 615156"/>
              <a:gd name="connsiteY3" fmla="*/ 1198488 h 1408038"/>
              <a:gd name="connsiteX4" fmla="*/ 63500 w 615156"/>
              <a:gd name="connsiteY4" fmla="*/ 355600 h 1408038"/>
              <a:gd name="connsiteX0" fmla="*/ 63500 w 596106"/>
              <a:gd name="connsiteY0" fmla="*/ 0 h 1052438"/>
              <a:gd name="connsiteX1" fmla="*/ 596106 w 596106"/>
              <a:gd name="connsiteY1" fmla="*/ 241300 h 1052438"/>
              <a:gd name="connsiteX2" fmla="*/ 500856 w 596106"/>
              <a:gd name="connsiteY2" fmla="*/ 1052438 h 1052438"/>
              <a:gd name="connsiteX3" fmla="*/ 0 w 596106"/>
              <a:gd name="connsiteY3" fmla="*/ 842888 h 1052438"/>
              <a:gd name="connsiteX4" fmla="*/ 63500 w 596106"/>
              <a:gd name="connsiteY4" fmla="*/ 0 h 1052438"/>
              <a:gd name="connsiteX0" fmla="*/ 63500 w 500856"/>
              <a:gd name="connsiteY0" fmla="*/ 184150 h 1236588"/>
              <a:gd name="connsiteX1" fmla="*/ 316706 w 500856"/>
              <a:gd name="connsiteY1" fmla="*/ 0 h 1236588"/>
              <a:gd name="connsiteX2" fmla="*/ 500856 w 500856"/>
              <a:gd name="connsiteY2" fmla="*/ 1236588 h 1236588"/>
              <a:gd name="connsiteX3" fmla="*/ 0 w 500856"/>
              <a:gd name="connsiteY3" fmla="*/ 1027038 h 1236588"/>
              <a:gd name="connsiteX4" fmla="*/ 63500 w 500856"/>
              <a:gd name="connsiteY4" fmla="*/ 184150 h 1236588"/>
              <a:gd name="connsiteX0" fmla="*/ 63500 w 316706"/>
              <a:gd name="connsiteY0" fmla="*/ 184150 h 1027038"/>
              <a:gd name="connsiteX1" fmla="*/ 316706 w 316706"/>
              <a:gd name="connsiteY1" fmla="*/ 0 h 1027038"/>
              <a:gd name="connsiteX2" fmla="*/ 253206 w 316706"/>
              <a:gd name="connsiteY2" fmla="*/ 849238 h 1027038"/>
              <a:gd name="connsiteX3" fmla="*/ 0 w 316706"/>
              <a:gd name="connsiteY3" fmla="*/ 1027038 h 1027038"/>
              <a:gd name="connsiteX4" fmla="*/ 63500 w 316706"/>
              <a:gd name="connsiteY4" fmla="*/ 184150 h 1027038"/>
              <a:gd name="connsiteX0" fmla="*/ 6350 w 259556"/>
              <a:gd name="connsiteY0" fmla="*/ 184150 h 1033388"/>
              <a:gd name="connsiteX1" fmla="*/ 259556 w 259556"/>
              <a:gd name="connsiteY1" fmla="*/ 0 h 1033388"/>
              <a:gd name="connsiteX2" fmla="*/ 196056 w 259556"/>
              <a:gd name="connsiteY2" fmla="*/ 849238 h 1033388"/>
              <a:gd name="connsiteX3" fmla="*/ 0 w 259556"/>
              <a:gd name="connsiteY3" fmla="*/ 1033388 h 1033388"/>
              <a:gd name="connsiteX4" fmla="*/ 6350 w 259556"/>
              <a:gd name="connsiteY4" fmla="*/ 184150 h 1033388"/>
              <a:gd name="connsiteX0" fmla="*/ 6350 w 259556"/>
              <a:gd name="connsiteY0" fmla="*/ 184150 h 1033388"/>
              <a:gd name="connsiteX1" fmla="*/ 259556 w 259556"/>
              <a:gd name="connsiteY1" fmla="*/ 0 h 1033388"/>
              <a:gd name="connsiteX2" fmla="*/ 253206 w 259556"/>
              <a:gd name="connsiteY2" fmla="*/ 813519 h 1033388"/>
              <a:gd name="connsiteX3" fmla="*/ 0 w 259556"/>
              <a:gd name="connsiteY3" fmla="*/ 1033388 h 1033388"/>
              <a:gd name="connsiteX4" fmla="*/ 6350 w 259556"/>
              <a:gd name="connsiteY4" fmla="*/ 184150 h 1033388"/>
              <a:gd name="connsiteX0" fmla="*/ 6350 w 253507"/>
              <a:gd name="connsiteY0" fmla="*/ 207963 h 1057201"/>
              <a:gd name="connsiteX1" fmla="*/ 247650 w 253507"/>
              <a:gd name="connsiteY1" fmla="*/ 0 h 1057201"/>
              <a:gd name="connsiteX2" fmla="*/ 253206 w 253507"/>
              <a:gd name="connsiteY2" fmla="*/ 837332 h 1057201"/>
              <a:gd name="connsiteX3" fmla="*/ 0 w 253507"/>
              <a:gd name="connsiteY3" fmla="*/ 1057201 h 1057201"/>
              <a:gd name="connsiteX4" fmla="*/ 6350 w 253507"/>
              <a:gd name="connsiteY4" fmla="*/ 207963 h 1057201"/>
              <a:gd name="connsiteX0" fmla="*/ 6350 w 247650"/>
              <a:gd name="connsiteY0" fmla="*/ 207963 h 1057201"/>
              <a:gd name="connsiteX1" fmla="*/ 247650 w 247650"/>
              <a:gd name="connsiteY1" fmla="*/ 0 h 1057201"/>
              <a:gd name="connsiteX2" fmla="*/ 243681 w 247650"/>
              <a:gd name="connsiteY2" fmla="*/ 842095 h 1057201"/>
              <a:gd name="connsiteX3" fmla="*/ 0 w 247650"/>
              <a:gd name="connsiteY3" fmla="*/ 1057201 h 1057201"/>
              <a:gd name="connsiteX4" fmla="*/ 6350 w 247650"/>
              <a:gd name="connsiteY4" fmla="*/ 207963 h 10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1057201">
                <a:moveTo>
                  <a:pt x="6350" y="207963"/>
                </a:moveTo>
                <a:lnTo>
                  <a:pt x="247650" y="0"/>
                </a:lnTo>
                <a:cubicBezTo>
                  <a:pt x="245533" y="271173"/>
                  <a:pt x="245798" y="570922"/>
                  <a:pt x="243681" y="842095"/>
                </a:cubicBezTo>
                <a:lnTo>
                  <a:pt x="0" y="1057201"/>
                </a:lnTo>
                <a:cubicBezTo>
                  <a:pt x="2117" y="774122"/>
                  <a:pt x="4233" y="491042"/>
                  <a:pt x="6350" y="20796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3199832" y="2105466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3199832" y="2266374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isocèle 25"/>
          <p:cNvSpPr>
            <a:spLocks noChangeAspect="1"/>
          </p:cNvSpPr>
          <p:nvPr/>
        </p:nvSpPr>
        <p:spPr>
          <a:xfrm rot="5400000">
            <a:off x="3419880" y="2068932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7" name="Triangle isocèle 26"/>
          <p:cNvSpPr>
            <a:spLocks noChangeAspect="1"/>
          </p:cNvSpPr>
          <p:nvPr/>
        </p:nvSpPr>
        <p:spPr>
          <a:xfrm rot="5400000">
            <a:off x="3419880" y="2234560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5000080" y="1943937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072088" y="1873670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5144096" y="1801662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036304" y="1906210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108304" y="1834202"/>
            <a:ext cx="0" cy="53659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072088" y="2194242"/>
            <a:ext cx="2079624" cy="3706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5066878" y="2158238"/>
            <a:ext cx="2082899" cy="360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072088" y="2204864"/>
            <a:ext cx="2077689" cy="615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072088" y="2194242"/>
            <a:ext cx="2079624" cy="286291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5072088" y="2204864"/>
            <a:ext cx="2077689" cy="1659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4601716" y="2727353"/>
            <a:ext cx="101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Réseau </a:t>
            </a:r>
          </a:p>
          <a:p>
            <a:pPr algn="ctr"/>
            <a:r>
              <a:rPr lang="fr-FR"/>
              <a:t>dispersif</a:t>
            </a:r>
          </a:p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7149777" y="1434832"/>
            <a:ext cx="0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2051720" y="3933056"/>
            <a:ext cx="50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Principe de la spectroscopie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60304" y="1916832"/>
            <a:ext cx="351656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3860304" y="2492896"/>
            <a:ext cx="351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60304" y="16288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211960" y="1628800"/>
            <a:ext cx="0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4347680" y="2105466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4347680" y="2266374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iangle isocèle 50"/>
          <p:cNvSpPr>
            <a:spLocks noChangeAspect="1"/>
          </p:cNvSpPr>
          <p:nvPr/>
        </p:nvSpPr>
        <p:spPr>
          <a:xfrm rot="5400000">
            <a:off x="4550583" y="2068932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2" name="Triangle isocèle 51"/>
          <p:cNvSpPr>
            <a:spLocks noChangeAspect="1"/>
          </p:cNvSpPr>
          <p:nvPr/>
        </p:nvSpPr>
        <p:spPr>
          <a:xfrm rot="5400000">
            <a:off x="4550583" y="2230374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776264" y="183420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Quartz-Iode</a:t>
            </a:r>
          </a:p>
        </p:txBody>
      </p:sp>
    </p:spTree>
    <p:extLst>
      <p:ext uri="{BB962C8B-B14F-4D97-AF65-F5344CB8AC3E}">
        <p14:creationId xmlns:p14="http://schemas.microsoft.com/office/powerpoint/2010/main" val="1195024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2808" y="1775054"/>
            <a:ext cx="158417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50800" y="18576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Modification du rayonnement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100856" y="287406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52612" y="1937362"/>
            <a:ext cx="171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Photodétecteur</a:t>
            </a:r>
          </a:p>
          <a:p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1759672" y="2082202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1759672" y="2243110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isocèle 15"/>
          <p:cNvSpPr>
            <a:spLocks noChangeAspect="1"/>
          </p:cNvSpPr>
          <p:nvPr/>
        </p:nvSpPr>
        <p:spPr>
          <a:xfrm rot="5400000">
            <a:off x="1962575" y="2045668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Triangle isocèle 16"/>
          <p:cNvSpPr>
            <a:spLocks noChangeAspect="1"/>
          </p:cNvSpPr>
          <p:nvPr/>
        </p:nvSpPr>
        <p:spPr>
          <a:xfrm rot="5400000">
            <a:off x="1962575" y="2207110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517948" y="3176250"/>
            <a:ext cx="50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Principe de la spectroscopie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687598" y="2840740"/>
            <a:ext cx="12498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/>
              <a:t>Traitement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51520" y="1772816"/>
            <a:ext cx="143177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107504" y="18554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Source de</a:t>
            </a:r>
          </a:p>
          <a:p>
            <a:pPr algn="ctr"/>
            <a:r>
              <a:rPr lang="fr-FR"/>
              <a:t>rayonnement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418508" y="1775054"/>
            <a:ext cx="165618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4067944" y="2099620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4067944" y="2260528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riangle isocèle 54"/>
          <p:cNvSpPr>
            <a:spLocks noChangeAspect="1"/>
          </p:cNvSpPr>
          <p:nvPr/>
        </p:nvSpPr>
        <p:spPr>
          <a:xfrm rot="5400000">
            <a:off x="4270847" y="2063086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6" name="Triangle isocèle 55"/>
          <p:cNvSpPr>
            <a:spLocks noChangeAspect="1"/>
          </p:cNvSpPr>
          <p:nvPr/>
        </p:nvSpPr>
        <p:spPr>
          <a:xfrm rot="5400000">
            <a:off x="4270847" y="2224528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44008" y="1848803"/>
            <a:ext cx="132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Composé à caractériser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644008" y="1775054"/>
            <a:ext cx="136815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6084168" y="2168860"/>
            <a:ext cx="254036" cy="27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iangle isocèle 58"/>
          <p:cNvSpPr>
            <a:spLocks noChangeAspect="1"/>
          </p:cNvSpPr>
          <p:nvPr/>
        </p:nvSpPr>
        <p:spPr>
          <a:xfrm rot="5400000">
            <a:off x="6156176" y="2135094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18508" y="2807528"/>
            <a:ext cx="1656184" cy="429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61"/>
          <p:cNvCxnSpPr>
            <a:stCxn id="51" idx="2"/>
            <a:endCxn id="60" idx="0"/>
          </p:cNvCxnSpPr>
          <p:nvPr/>
        </p:nvCxnSpPr>
        <p:spPr>
          <a:xfrm>
            <a:off x="7246600" y="2567142"/>
            <a:ext cx="0" cy="2403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662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84189" y="468449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Cercle chromatique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16016" y="51479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</a:t>
            </a:r>
            <a:r>
              <a:rPr lang="fr-FR">
                <a:hlinkClick r:id="rId2"/>
              </a:rPr>
              <a:t>https://www.ekipazofutbol.com/</a:t>
            </a:r>
            <a:endParaRPr lang="fr-FR"/>
          </a:p>
        </p:txBody>
      </p:sp>
      <p:pic>
        <p:nvPicPr>
          <p:cNvPr id="1026" name="Picture 2" descr="Résultat de recherche d'images pour &quot;cercle chromat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09" y="404664"/>
            <a:ext cx="5105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57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5/5a/Salicylat-Ion.svg/1200px-Salicylat-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936104" cy="10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ésultat de recherche d'images pour &quot;acide acétyl salicyl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39098"/>
            <a:ext cx="1152128" cy="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195736" y="1109935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/>
                      </a:rPr>
                      <m:t>H</m:t>
                    </m:r>
                    <m:sSup>
                      <m:sSup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/>
                          </a:rPr>
                          <m:t>O</m:t>
                        </m:r>
                      </m:e>
                      <m:sup>
                        <m:r>
                          <a:rPr lang="fr-FR" sz="2400" b="0" i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fr-FR" sz="2400"/>
                  <a:t> </a:t>
                </a: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109935"/>
                <a:ext cx="201622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532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/>
          <p:cNvCxnSpPr/>
          <p:nvPr/>
        </p:nvCxnSpPr>
        <p:spPr>
          <a:xfrm>
            <a:off x="3851920" y="1340767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8" descr="Résultat de recherche d'images pour &quot;acide éthanoique formu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0" descr="Résultat de recherche d'images pour &quot;acide éthanoique formul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3" descr="https://fracademic.com/pictures/frwiki/65/Acetic-acid-2D-skeletal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6" descr="Résultat de recherche d'images pour &quot;acide éthanoique formula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723727"/>
            <a:ext cx="1300366" cy="11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60232" y="108869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/>
              <a:t>+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5575" y="21328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Acide acétylsalicylique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788024" y="21235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Ion salicylate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020272" y="21235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Acide éthanoique</a:t>
            </a:r>
          </a:p>
        </p:txBody>
      </p:sp>
      <p:pic>
        <p:nvPicPr>
          <p:cNvPr id="21" name="Picture 2" descr="https://upload.wikimedia.org/wikipedia/commons/thumb/5/5a/Salicylat-Ion.svg/1200px-Salicylat-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936104" cy="10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67544" y="50038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Ion salicylate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2348136" y="4149080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/>
                  <a:t>+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𝐹</m:t>
                    </m:r>
                    <m:sSup>
                      <m:sSup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sz="2400" b="0" i="1" smtClean="0">
                            <a:latin typeface="Cambria Math"/>
                          </a:rPr>
                          <m:t>3+</m:t>
                        </m:r>
                      </m:sup>
                    </m:sSup>
                  </m:oMath>
                </a14:m>
                <a:endParaRPr lang="fr-FR" sz="240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136" y="4149080"/>
                <a:ext cx="201622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532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/>
          <p:cNvCxnSpPr/>
          <p:nvPr/>
        </p:nvCxnSpPr>
        <p:spPr>
          <a:xfrm>
            <a:off x="3824300" y="437991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https://upload.wikimedia.org/wikipedia/commons/thumb/5/5a/Salicylat-Ion.svg/1200px-Salicylat-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24" y="3836023"/>
            <a:ext cx="936104" cy="10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66424" y="4242370"/>
            <a:ext cx="2244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940152" y="40577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804248" y="4149080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400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fr-FR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fr-FR" sz="240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149080"/>
                <a:ext cx="201622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4532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 flipV="1">
            <a:off x="6133579" y="4067388"/>
            <a:ext cx="144016" cy="1633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909171" y="3836023"/>
            <a:ext cx="247005" cy="443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364088" y="3778649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/>
                        </a:rPr>
                        <m:t>𝐹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/>
                            </a:rPr>
                            <m:t>3+</m:t>
                          </m:r>
                        </m:sup>
                      </m:sSup>
                    </m:oMath>
                  </m:oMathPara>
                </a14:m>
                <a:endParaRPr lang="fr-FR" sz="140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778649"/>
                <a:ext cx="201622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5076056" y="500271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7030A0"/>
                </a:solidFill>
              </a:rPr>
              <a:t>Complexe    coloré violet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80804" y="152833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excès 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555776" y="44995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excès</a:t>
            </a:r>
          </a:p>
        </p:txBody>
      </p:sp>
    </p:spTree>
    <p:extLst>
      <p:ext uri="{BB962C8B-B14F-4D97-AF65-F5344CB8AC3E}">
        <p14:creationId xmlns:p14="http://schemas.microsoft.com/office/powerpoint/2010/main" val="3714538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s.prenhall.com/wps/media/objects/340/348272/Instructor_Resources/Chapter_12/Text_Images/FG12_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40" b="65157"/>
          <a:stretch/>
        </p:blipFill>
        <p:spPr bwMode="auto">
          <a:xfrm>
            <a:off x="1403648" y="2492896"/>
            <a:ext cx="2025372" cy="9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ps.prenhall.com/wps/media/objects/340/348272/Instructor_Resources/Chapter_12/Text_Images/FG12_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5" t="44688" r="19598" b="9917"/>
          <a:stretch/>
        </p:blipFill>
        <p:spPr bwMode="auto">
          <a:xfrm>
            <a:off x="4860032" y="2204864"/>
            <a:ext cx="2491740" cy="13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63688" y="370774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Elongation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99992" y="37077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Cisaillement (déformation angulaire)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48064" y="5157192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</a:t>
            </a:r>
            <a:r>
              <a:rPr lang="fr-FR">
                <a:hlinkClick r:id="rId4"/>
              </a:rPr>
              <a:t>http://wps.prenhall.com/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637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72200" y="51571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bac-s.net</a:t>
            </a:r>
          </a:p>
        </p:txBody>
      </p:sp>
      <p:pic>
        <p:nvPicPr>
          <p:cNvPr id="3074" name="Picture 2" descr="Résultat de recherche d'images pour &quot;table spectre infrarou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6483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2060848"/>
            <a:ext cx="564832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293096"/>
            <a:ext cx="5648325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72200" y="28529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groupements fonctionnels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4473116"/>
            <a:ext cx="5648325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83" y="1597817"/>
            <a:ext cx="720080" cy="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Spectre électromagnétique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20564" y="1700808"/>
            <a:ext cx="75608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884368" y="191683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fr-FR"/>
                  <a:t> (m) 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916832"/>
                <a:ext cx="122413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1675470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683582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403662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699806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211974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2334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rayons 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91494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UV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8358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visible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6370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IR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43822" y="1152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micro-ondes</a:t>
            </a:r>
          </a:p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588224" y="115247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ondes radio</a:t>
            </a:r>
          </a:p>
          <a:p>
            <a:endParaRPr lang="fr-FR"/>
          </a:p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1547664" y="2636912"/>
                <a:ext cx="194421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/>
                  <a:t>UV-visible</a:t>
                </a:r>
              </a:p>
              <a:p>
                <a:pPr algn="ctr"/>
                <a:endParaRPr lang="fr-FR"/>
              </a:p>
              <a:p>
                <a:pPr algn="ctr"/>
                <a:endParaRPr lang="fr-FR"/>
              </a:p>
              <a:p>
                <a:pPr algn="ctr"/>
                <a:r>
                  <a:rPr lang="fr-FR" smtClean="0"/>
                  <a:t>Electronique</a:t>
                </a:r>
              </a:p>
              <a:p>
                <a:pPr algn="ctr"/>
                <a:endParaRPr lang="fr-FR"/>
              </a:p>
              <a:p>
                <a:pPr algn="ctr"/>
                <a:endParaRPr lang="fr-FR" b="0" i="1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/>
                  <a:t> kJ/mol</a:t>
                </a:r>
              </a:p>
              <a:p>
                <a:pPr algn="ctr"/>
                <a:endParaRPr lang="fr-FR"/>
              </a:p>
              <a:p>
                <a:pPr algn="ctr"/>
                <a:endParaRPr lang="fr-FR"/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36912"/>
                <a:ext cx="1944216" cy="2585323"/>
              </a:xfrm>
              <a:prstGeom prst="rect">
                <a:avLst/>
              </a:prstGeom>
              <a:blipFill rotWithShape="1">
                <a:blip r:embed="rId4"/>
                <a:stretch>
                  <a:fillRect t="-1179" r="-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3707904" y="2636912"/>
                <a:ext cx="18722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/>
                  <a:t>IR</a:t>
                </a:r>
              </a:p>
              <a:p>
                <a:pPr algn="ctr"/>
                <a:endParaRPr lang="fr-FR"/>
              </a:p>
              <a:p>
                <a:pPr algn="ctr"/>
                <a:endParaRPr lang="fr-FR"/>
              </a:p>
              <a:p>
                <a:pPr algn="ctr"/>
                <a:r>
                  <a:rPr lang="fr-FR"/>
                  <a:t>V</a:t>
                </a:r>
                <a:r>
                  <a:rPr lang="fr-FR" smtClean="0"/>
                  <a:t>ibrations </a:t>
                </a:r>
                <a:r>
                  <a:rPr lang="fr-FR"/>
                  <a:t>des liaisons</a:t>
                </a:r>
              </a:p>
              <a:p>
                <a:pPr algn="ctr"/>
                <a:endParaRPr lang="fr-FR"/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10−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/>
                  <a:t> kJ/mol</a:t>
                </a:r>
              </a:p>
              <a:p>
                <a:pPr algn="ctr"/>
                <a:endParaRPr lang="fr-FR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636912"/>
                <a:ext cx="1872208" cy="2308324"/>
              </a:xfrm>
              <a:prstGeom prst="rect">
                <a:avLst/>
              </a:prstGeom>
              <a:blipFill rotWithShape="1">
                <a:blip r:embed="rId5"/>
                <a:stretch>
                  <a:fillRect t="-13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6012160" y="2564904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Résonance magnétique nucléaire</a:t>
            </a:r>
          </a:p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 b="0" i="1">
              <a:latin typeface="Cambria Math"/>
            </a:endParaRPr>
          </a:p>
          <a:p>
            <a:pPr algn="ctr"/>
            <a:endParaRPr lang="fr-FR" b="0" i="1">
              <a:latin typeface="Cambria Math"/>
            </a:endParaRPr>
          </a:p>
          <a:p>
            <a:pPr algn="ctr"/>
            <a:endParaRPr lang="fr-FR"/>
          </a:p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-36512" y="2564904"/>
            <a:ext cx="1423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Spectro-scopie</a:t>
            </a:r>
          </a:p>
          <a:p>
            <a:pPr algn="ctr"/>
            <a:endParaRPr lang="fr-FR"/>
          </a:p>
          <a:p>
            <a:pPr algn="ctr"/>
            <a:r>
              <a:rPr lang="fr-FR"/>
              <a:t>Nature des transitions</a:t>
            </a:r>
          </a:p>
          <a:p>
            <a:pPr algn="ctr"/>
            <a:endParaRPr lang="fr-FR"/>
          </a:p>
          <a:p>
            <a:pPr algn="ctr"/>
            <a:r>
              <a:rPr lang="fr-FR"/>
              <a:t>Energie molaire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084168" y="3467908"/>
            <a:ext cx="242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</a:t>
            </a:r>
            <a:r>
              <a:rPr lang="fr-FR" smtClean="0"/>
              <a:t>agnétique </a:t>
            </a:r>
            <a:r>
              <a:rPr lang="fr-FR"/>
              <a:t>(noyaux)</a:t>
            </a:r>
          </a:p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444208" y="4294837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fr-FR"/>
                  <a:t> kJ/mol</a:t>
                </a:r>
              </a:p>
              <a:p>
                <a:endParaRPr lang="fr-FR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94837"/>
                <a:ext cx="1656184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1475656" y="2603812"/>
            <a:ext cx="0" cy="226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635896" y="2599744"/>
            <a:ext cx="0" cy="226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96136" y="2564904"/>
            <a:ext cx="0" cy="226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475656" y="1693689"/>
            <a:ext cx="199814" cy="9101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026" idx="3"/>
          </p:cNvCxnSpPr>
          <p:nvPr/>
        </p:nvCxnSpPr>
        <p:spPr>
          <a:xfrm>
            <a:off x="3403663" y="1645753"/>
            <a:ext cx="232233" cy="9580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701685" y="1687503"/>
            <a:ext cx="1094451" cy="8774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5796136" y="1700808"/>
            <a:ext cx="415838" cy="8989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827583" y="1848190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1848190"/>
                <a:ext cx="10639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5740337" y="1844824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7" y="1844824"/>
                <a:ext cx="106391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4211960" y="1835532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35532"/>
                <a:ext cx="106391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2771800" y="1848190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8⋅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48190"/>
                <a:ext cx="106391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1904988" y="1838856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4⋅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88" y="1838856"/>
                <a:ext cx="106391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575563" y="2636912"/>
            <a:ext cx="1944216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431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42895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15816" y="43489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Spectre de l’acide salycilique</a:t>
            </a:r>
          </a:p>
        </p:txBody>
      </p:sp>
      <p:pic>
        <p:nvPicPr>
          <p:cNvPr id="5" name="Picture 6" descr="Résultat de recherche d'images pour &quot;acide salicyliq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1080120" cy="11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30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496" y="501317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Acide acétylsalicylique</a:t>
            </a:r>
          </a:p>
          <a:p>
            <a:r>
              <a:rPr lang="fr-FR"/>
              <a:t>(synthétisé en préparation)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42" y="788607"/>
            <a:ext cx="5158526" cy="2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39" y="3356992"/>
            <a:ext cx="5145532" cy="2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6356300" y="914351"/>
            <a:ext cx="0" cy="4608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218170" y="900000"/>
            <a:ext cx="0" cy="4608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093994" y="883127"/>
            <a:ext cx="0" cy="4608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462146" y="50131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C=O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351900" y="10527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O-H</a:t>
            </a:r>
          </a:p>
        </p:txBody>
      </p:sp>
      <p:pic>
        <p:nvPicPr>
          <p:cNvPr id="23" name="Picture 6" descr="Résultat de recherche d'images pour &quot;acide acétyl salicyliq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99936"/>
            <a:ext cx="1152128" cy="9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acide salicyliqu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9" y="1270086"/>
            <a:ext cx="1080120" cy="117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28083" y="26369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Acide salicylique</a:t>
            </a:r>
          </a:p>
        </p:txBody>
      </p:sp>
    </p:spTree>
    <p:extLst>
      <p:ext uri="{BB962C8B-B14F-4D97-AF65-F5344CB8AC3E}">
        <p14:creationId xmlns:p14="http://schemas.microsoft.com/office/powerpoint/2010/main" val="2268216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024C95ED-F9DB-4DDD-8631-AC02EDCECC06}"/>
              </a:ext>
            </a:extLst>
          </p:cNvPr>
          <p:cNvGrpSpPr/>
          <p:nvPr/>
        </p:nvGrpSpPr>
        <p:grpSpPr>
          <a:xfrm>
            <a:off x="1881329" y="1358773"/>
            <a:ext cx="5149664" cy="2225327"/>
            <a:chOff x="1881329" y="1358773"/>
            <a:chExt cx="5149664" cy="2225327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xmlns="" id="{AE4E93D8-62E0-4735-AC31-A8680F960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trans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329" y="1358773"/>
              <a:ext cx="5149664" cy="2225327"/>
            </a:xfrm>
            <a:prstGeom prst="rect">
              <a:avLst/>
            </a:prstGeom>
            <a:noFill/>
            <a:ln>
              <a:noFill/>
            </a:ln>
            <a:effectLst>
              <a:reflection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1C493A6-8C6A-451B-B6EB-F7EA964EAB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5" t="3686" r="991" b="15677"/>
            <a:stretch/>
          </p:blipFill>
          <p:spPr bwMode="auto">
            <a:xfrm>
              <a:off x="2156599" y="1419697"/>
              <a:ext cx="4830801" cy="200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044C73D-434A-4DC7-8679-B469622E8AC4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211" y="620688"/>
            <a:ext cx="6813900" cy="31116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49017DF-B693-4686-8B62-8893E7683821}"/>
              </a:ext>
            </a:extLst>
          </p:cNvPr>
          <p:cNvSpPr txBox="1"/>
          <p:nvPr/>
        </p:nvSpPr>
        <p:spPr>
          <a:xfrm>
            <a:off x="2156599" y="5229200"/>
            <a:ext cx="3135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Aspirine et acide acétylsalicylique synthétisé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346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C5BF404-4E7E-407E-844E-0B620595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431198"/>
            <a:ext cx="5556536" cy="22289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4E8D0F4-86D4-429D-B2CA-64BA8EB5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80" y="476672"/>
            <a:ext cx="7163168" cy="23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98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A244945F-BCC9-481E-B778-7E8C1EBECBB8}"/>
              </a:ext>
            </a:extLst>
          </p:cNvPr>
          <p:cNvGrpSpPr/>
          <p:nvPr/>
        </p:nvGrpSpPr>
        <p:grpSpPr>
          <a:xfrm>
            <a:off x="143508" y="1844824"/>
            <a:ext cx="9000492" cy="3777767"/>
            <a:chOff x="899592" y="1844824"/>
            <a:chExt cx="7344816" cy="276965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72C890B5-6853-44F1-A7F4-F0EA3CBD8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5414" r="1229"/>
            <a:stretch/>
          </p:blipFill>
          <p:spPr>
            <a:xfrm>
              <a:off x="899592" y="1844824"/>
              <a:ext cx="7344816" cy="27696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8ECF7B5-C6B6-4FAC-8BD2-B53CDC77FCDA}"/>
                </a:ext>
              </a:extLst>
            </p:cNvPr>
            <p:cNvSpPr/>
            <p:nvPr/>
          </p:nvSpPr>
          <p:spPr>
            <a:xfrm>
              <a:off x="1691680" y="4149080"/>
              <a:ext cx="2880320" cy="465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D8785D6-FD30-4FDE-9432-6B991301C75A}"/>
              </a:ext>
            </a:extLst>
          </p:cNvPr>
          <p:cNvSpPr txBox="1"/>
          <p:nvPr/>
        </p:nvSpPr>
        <p:spPr>
          <a:xfrm>
            <a:off x="755576" y="135007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Acide </a:t>
            </a:r>
            <a:r>
              <a:rPr lang="fr-FR" dirty="0" err="1"/>
              <a:t>acétylalicylique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359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73B3A1B-6D38-45B2-B6A5-762A24C0B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01" r="-1202" b="53124"/>
          <a:stretch/>
        </p:blipFill>
        <p:spPr>
          <a:xfrm>
            <a:off x="6222803" y="1764314"/>
            <a:ext cx="3026381" cy="22416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89EAD5A-76AB-4998-A14A-8F2ED7544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75" r="50047" b="6248"/>
          <a:stretch/>
        </p:blipFill>
        <p:spPr>
          <a:xfrm>
            <a:off x="3185512" y="1764315"/>
            <a:ext cx="2972418" cy="22302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1455CFC-2D2E-4D2D-B9A3-744825608794}"/>
              </a:ext>
            </a:extLst>
          </p:cNvPr>
          <p:cNvSpPr txBox="1"/>
          <p:nvPr/>
        </p:nvSpPr>
        <p:spPr>
          <a:xfrm>
            <a:off x="6660232" y="645333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TermS</a:t>
            </a:r>
            <a:r>
              <a:rPr lang="fr-FR" sz="1600" dirty="0"/>
              <a:t> Belin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73B3A1B-6D38-45B2-B6A5-762A24C0B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9399" b="53124"/>
          <a:stretch/>
        </p:blipFill>
        <p:spPr>
          <a:xfrm>
            <a:off x="33450" y="1764314"/>
            <a:ext cx="3026382" cy="22416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76470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C00000"/>
                </a:solidFill>
              </a:rPr>
              <a:t>Interprétation du déplacement chimique</a:t>
            </a:r>
            <a:endParaRPr lang="fr-FR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20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24C1F89-B024-4C94-B640-A88CE881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6959958" cy="41594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FC2CE0-88F8-4004-A26F-31841A2E470F}"/>
              </a:ext>
            </a:extLst>
          </p:cNvPr>
          <p:cNvSpPr/>
          <p:nvPr/>
        </p:nvSpPr>
        <p:spPr>
          <a:xfrm>
            <a:off x="683568" y="116632"/>
            <a:ext cx="237626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9ABC50-9000-45A5-927B-86FC18FC9CF2}"/>
              </a:ext>
            </a:extLst>
          </p:cNvPr>
          <p:cNvSpPr/>
          <p:nvPr/>
        </p:nvSpPr>
        <p:spPr>
          <a:xfrm>
            <a:off x="657320" y="2376384"/>
            <a:ext cx="2376264" cy="134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0A6ED5D-6AFD-41C4-9A07-5ECFE82C026F}"/>
              </a:ext>
            </a:extLst>
          </p:cNvPr>
          <p:cNvSpPr txBox="1"/>
          <p:nvPr/>
        </p:nvSpPr>
        <p:spPr>
          <a:xfrm>
            <a:off x="6660232" y="645333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 err="1"/>
              <a:t>TermS</a:t>
            </a:r>
            <a:r>
              <a:rPr lang="fr-FR" sz="1600" dirty="0"/>
              <a:t> Nathan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20259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08F5196-526C-49A1-AE04-F0B2B5D31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7293"/>
            <a:ext cx="6120680" cy="59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521229-BBF2-42C9-8B95-346DC3E38A77}"/>
              </a:ext>
            </a:extLst>
          </p:cNvPr>
          <p:cNvSpPr/>
          <p:nvPr/>
        </p:nvSpPr>
        <p:spPr>
          <a:xfrm>
            <a:off x="1799692" y="4149080"/>
            <a:ext cx="1224136" cy="216024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6D29EC-8BFE-42A0-89F8-C8FD3C9B94CE}"/>
              </a:ext>
            </a:extLst>
          </p:cNvPr>
          <p:cNvSpPr/>
          <p:nvPr/>
        </p:nvSpPr>
        <p:spPr>
          <a:xfrm>
            <a:off x="3671900" y="3717032"/>
            <a:ext cx="2016224" cy="216024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9DF834B-F159-47C1-8BF6-D35194DE1C61}"/>
              </a:ext>
            </a:extLst>
          </p:cNvPr>
          <p:cNvSpPr txBox="1"/>
          <p:nvPr/>
        </p:nvSpPr>
        <p:spPr>
          <a:xfrm>
            <a:off x="2915816" y="220200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631808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tableau blanc, photo, table&#10;&#10;Description générée automatiquement">
            <a:extLst>
              <a:ext uri="{FF2B5EF4-FFF2-40B4-BE49-F238E27FC236}">
                <a16:creationId xmlns:a16="http://schemas.microsoft.com/office/drawing/2014/main" xmlns="" id="{AAFE1374-19C2-4A6C-A4D0-BFCDFCEE9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b="6126"/>
          <a:stretch/>
        </p:blipFill>
        <p:spPr>
          <a:xfrm>
            <a:off x="1547664" y="809490"/>
            <a:ext cx="7416824" cy="49237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B84CB05-115C-41CE-9E00-88C94F6B625D}"/>
              </a:ext>
            </a:extLst>
          </p:cNvPr>
          <p:cNvSpPr txBox="1"/>
          <p:nvPr/>
        </p:nvSpPr>
        <p:spPr>
          <a:xfrm>
            <a:off x="251520" y="42210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Biodiesel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9654929-BC6A-4FED-B1DF-E5982189C804}"/>
              </a:ext>
            </a:extLst>
          </p:cNvPr>
          <p:cNvSpPr txBox="1"/>
          <p:nvPr/>
        </p:nvSpPr>
        <p:spPr>
          <a:xfrm>
            <a:off x="431540" y="48691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Huile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19C49F5B-700D-434D-8799-E84B4A6CA3C5}"/>
              </a:ext>
            </a:extLst>
          </p:cNvPr>
          <p:cNvCxnSpPr/>
          <p:nvPr/>
        </p:nvCxnSpPr>
        <p:spPr>
          <a:xfrm>
            <a:off x="1151620" y="5013176"/>
            <a:ext cx="468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DFB348C1-6064-4D3A-84E8-91236DE753F5}"/>
              </a:ext>
            </a:extLst>
          </p:cNvPr>
          <p:cNvCxnSpPr/>
          <p:nvPr/>
        </p:nvCxnSpPr>
        <p:spPr>
          <a:xfrm>
            <a:off x="1207375" y="4405754"/>
            <a:ext cx="468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8416169-E25F-484D-8CA4-3372DDB58DC6}"/>
              </a:ext>
            </a:extLst>
          </p:cNvPr>
          <p:cNvSpPr txBox="1"/>
          <p:nvPr/>
        </p:nvSpPr>
        <p:spPr>
          <a:xfrm>
            <a:off x="0" y="6067902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Spectre RMN de l’huile d’olive et du biodiesel, </a:t>
            </a:r>
          </a:p>
          <a:p>
            <a:pPr algn="ctr"/>
            <a:r>
              <a:rPr lang="fr-FR" dirty="0"/>
              <a:t>source : J.F Le Marechal Chimie organique et minérale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B93E43-2CE8-48D9-99FF-F029D06E53AE}"/>
              </a:ext>
            </a:extLst>
          </p:cNvPr>
          <p:cNvSpPr/>
          <p:nvPr/>
        </p:nvSpPr>
        <p:spPr>
          <a:xfrm>
            <a:off x="2915816" y="4797152"/>
            <a:ext cx="252028" cy="648072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35C4953-8F5A-44AE-8916-3DD3803A6EC5}"/>
              </a:ext>
            </a:extLst>
          </p:cNvPr>
          <p:cNvSpPr/>
          <p:nvPr/>
        </p:nvSpPr>
        <p:spPr>
          <a:xfrm>
            <a:off x="3707904" y="2420888"/>
            <a:ext cx="288032" cy="3168352"/>
          </a:xfrm>
          <a:prstGeom prst="rect">
            <a:avLst/>
          </a:prstGeom>
          <a:solidFill>
            <a:srgbClr val="4F81BD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F81BD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860F5C0-CE7D-4C83-8B24-7AEF91A717A7}"/>
              </a:ext>
            </a:extLst>
          </p:cNvPr>
          <p:cNvSpPr txBox="1"/>
          <p:nvPr/>
        </p:nvSpPr>
        <p:spPr>
          <a:xfrm>
            <a:off x="2915816" y="220200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183425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niverspharmacie.fr/5020-large_default/aspirine-upsa-500-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9"/>
            <a:ext cx="3259600" cy="26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530969" y="2657231"/>
            <a:ext cx="46130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Principe actif: acide acétylsalicylique</a:t>
            </a:r>
          </a:p>
          <a:p>
            <a:endParaRPr lang="fr-FR"/>
          </a:p>
          <a:p>
            <a:r>
              <a:rPr lang="fr-FR" smtClean="0"/>
              <a:t>Propriétés : antiinflammatoire, antalgique, antipyrétique.</a:t>
            </a:r>
            <a:endParaRPr lang="fr-FR"/>
          </a:p>
          <a:p>
            <a:endParaRPr lang="fr-FR" smtClean="0"/>
          </a:p>
          <a:p>
            <a:r>
              <a:rPr lang="fr-FR" smtClean="0"/>
              <a:t>Consommation : 40 000 tonnes par an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4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C5BF404-4E7E-407E-844E-0B620595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431198"/>
            <a:ext cx="5556536" cy="22289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4E8D0F4-86D4-429D-B2CA-64BA8EB50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80" y="476672"/>
            <a:ext cx="7163168" cy="237502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2771800" y="1268760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499992" y="1257360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156176" y="1245960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0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166772" y="18870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21892" y="3091912"/>
            <a:ext cx="171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Photodétecteur</a:t>
            </a:r>
          </a:p>
          <a:p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2139340" y="3181210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2139340" y="3342118"/>
            <a:ext cx="50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isocèle 15"/>
          <p:cNvSpPr>
            <a:spLocks noChangeAspect="1"/>
          </p:cNvSpPr>
          <p:nvPr/>
        </p:nvSpPr>
        <p:spPr>
          <a:xfrm rot="5400000">
            <a:off x="2342243" y="3144676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Triangle isocèle 16"/>
          <p:cNvSpPr>
            <a:spLocks noChangeAspect="1"/>
          </p:cNvSpPr>
          <p:nvPr/>
        </p:nvSpPr>
        <p:spPr>
          <a:xfrm rot="5400000">
            <a:off x="2342243" y="3306118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871896" y="836712"/>
            <a:ext cx="509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solidFill>
                  <a:srgbClr val="C00000"/>
                </a:solidFill>
              </a:rPr>
              <a:t>Principe de la spectroscopie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097294" y="3045746"/>
            <a:ext cx="12498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/>
              <a:t>Traitement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1188" y="2871824"/>
            <a:ext cx="143177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487172" y="295445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Source de</a:t>
            </a:r>
          </a:p>
          <a:p>
            <a:pPr algn="ctr"/>
            <a:r>
              <a:rPr lang="fr-FR"/>
              <a:t>rayonnement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421892" y="2874062"/>
            <a:ext cx="1656184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647392" y="2947811"/>
            <a:ext cx="132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Composé à caractériser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647392" y="2874062"/>
            <a:ext cx="136815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4087552" y="3267868"/>
            <a:ext cx="254036" cy="27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iangle isocèle 58"/>
          <p:cNvSpPr>
            <a:spLocks noChangeAspect="1"/>
          </p:cNvSpPr>
          <p:nvPr/>
        </p:nvSpPr>
        <p:spPr>
          <a:xfrm rot="5400000">
            <a:off x="4159560" y="3234102"/>
            <a:ext cx="72000" cy="72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9332" y="3015840"/>
            <a:ext cx="1656184" cy="429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6078076" y="3238199"/>
            <a:ext cx="817808" cy="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10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83" y="1597817"/>
            <a:ext cx="720080" cy="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1720" y="62068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Spectre électromagnétique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20564" y="1700808"/>
            <a:ext cx="75608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884368" y="191683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fr-FR"/>
                  <a:t> (m) 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916832"/>
                <a:ext cx="122413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1675470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683582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403662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699806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211974" y="155679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2334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rayons 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891494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UV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8358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visible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63702" y="11524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IR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43822" y="1152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micro-ondes</a:t>
            </a:r>
          </a:p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588224" y="115247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ondes radio</a:t>
            </a:r>
          </a:p>
          <a:p>
            <a:endParaRPr lang="fr-FR"/>
          </a:p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1547664" y="2636912"/>
                <a:ext cx="194421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/>
                  <a:t>UV-visible</a:t>
                </a:r>
              </a:p>
              <a:p>
                <a:pPr algn="ctr"/>
                <a:endParaRPr lang="fr-FR"/>
              </a:p>
              <a:p>
                <a:pPr algn="ctr"/>
                <a:endParaRPr lang="fr-FR"/>
              </a:p>
              <a:p>
                <a:pPr algn="ctr"/>
                <a:r>
                  <a:rPr lang="fr-FR" smtClean="0"/>
                  <a:t>Electronique</a:t>
                </a:r>
              </a:p>
              <a:p>
                <a:pPr algn="ctr"/>
                <a:endParaRPr lang="fr-FR"/>
              </a:p>
              <a:p>
                <a:pPr algn="ctr"/>
                <a:endParaRPr lang="fr-FR" b="0" i="1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/>
                  <a:t> kJ/mol</a:t>
                </a:r>
              </a:p>
              <a:p>
                <a:pPr algn="ctr"/>
                <a:endParaRPr lang="fr-FR"/>
              </a:p>
              <a:p>
                <a:pPr algn="ctr"/>
                <a:endParaRPr lang="fr-FR"/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36912"/>
                <a:ext cx="1944216" cy="2585323"/>
              </a:xfrm>
              <a:prstGeom prst="rect">
                <a:avLst/>
              </a:prstGeom>
              <a:blipFill rotWithShape="1">
                <a:blip r:embed="rId4"/>
                <a:stretch>
                  <a:fillRect t="-1179" r="-3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3707904" y="2636912"/>
                <a:ext cx="18722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/>
                  <a:t>IR</a:t>
                </a:r>
              </a:p>
              <a:p>
                <a:pPr algn="ctr"/>
                <a:endParaRPr lang="fr-FR"/>
              </a:p>
              <a:p>
                <a:pPr algn="ctr"/>
                <a:endParaRPr lang="fr-FR"/>
              </a:p>
              <a:p>
                <a:pPr algn="ctr"/>
                <a:r>
                  <a:rPr lang="fr-FR"/>
                  <a:t>V</a:t>
                </a:r>
                <a:r>
                  <a:rPr lang="fr-FR" smtClean="0"/>
                  <a:t>ibrations </a:t>
                </a:r>
                <a:r>
                  <a:rPr lang="fr-FR"/>
                  <a:t>des liaisons</a:t>
                </a:r>
              </a:p>
              <a:p>
                <a:pPr algn="ctr"/>
                <a:endParaRPr lang="fr-FR"/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10−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/>
                  <a:t> kJ/mol</a:t>
                </a:r>
              </a:p>
              <a:p>
                <a:pPr algn="ctr"/>
                <a:endParaRPr lang="fr-FR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636912"/>
                <a:ext cx="1872208" cy="2308324"/>
              </a:xfrm>
              <a:prstGeom prst="rect">
                <a:avLst/>
              </a:prstGeom>
              <a:blipFill rotWithShape="1">
                <a:blip r:embed="rId5"/>
                <a:stretch>
                  <a:fillRect t="-13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6012160" y="2564904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Résonance magnétique nucléaire</a:t>
            </a:r>
          </a:p>
          <a:p>
            <a:pPr algn="ctr"/>
            <a:endParaRPr lang="fr-FR"/>
          </a:p>
          <a:p>
            <a:pPr algn="ctr"/>
            <a:endParaRPr lang="fr-FR"/>
          </a:p>
          <a:p>
            <a:pPr algn="ctr"/>
            <a:endParaRPr lang="fr-FR" b="0" i="1">
              <a:latin typeface="Cambria Math"/>
            </a:endParaRPr>
          </a:p>
          <a:p>
            <a:pPr algn="ctr"/>
            <a:endParaRPr lang="fr-FR" b="0" i="1">
              <a:latin typeface="Cambria Math"/>
            </a:endParaRPr>
          </a:p>
          <a:p>
            <a:pPr algn="ctr"/>
            <a:endParaRPr lang="fr-FR"/>
          </a:p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-36512" y="2564904"/>
            <a:ext cx="1423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Spectro-scopie</a:t>
            </a:r>
          </a:p>
          <a:p>
            <a:pPr algn="ctr"/>
            <a:endParaRPr lang="fr-FR"/>
          </a:p>
          <a:p>
            <a:pPr algn="ctr"/>
            <a:r>
              <a:rPr lang="fr-FR"/>
              <a:t>Nature des transitions</a:t>
            </a:r>
          </a:p>
          <a:p>
            <a:pPr algn="ctr"/>
            <a:endParaRPr lang="fr-FR"/>
          </a:p>
          <a:p>
            <a:pPr algn="ctr"/>
            <a:r>
              <a:rPr lang="fr-FR"/>
              <a:t>Energie molaire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084168" y="3467908"/>
            <a:ext cx="242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</a:t>
            </a:r>
            <a:r>
              <a:rPr lang="fr-FR" smtClean="0"/>
              <a:t>agnétique </a:t>
            </a:r>
            <a:r>
              <a:rPr lang="fr-FR"/>
              <a:t>(noyaux)</a:t>
            </a:r>
          </a:p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444208" y="4294837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fr-FR"/>
                  <a:t> kJ/mol</a:t>
                </a:r>
              </a:p>
              <a:p>
                <a:endParaRPr lang="fr-FR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94837"/>
                <a:ext cx="1656184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/>
          <p:cNvCxnSpPr/>
          <p:nvPr/>
        </p:nvCxnSpPr>
        <p:spPr>
          <a:xfrm>
            <a:off x="1475656" y="2603812"/>
            <a:ext cx="0" cy="226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635896" y="2599744"/>
            <a:ext cx="0" cy="226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796136" y="2564904"/>
            <a:ext cx="0" cy="22694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475656" y="1693689"/>
            <a:ext cx="199814" cy="9101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1026" idx="3"/>
          </p:cNvCxnSpPr>
          <p:nvPr/>
        </p:nvCxnSpPr>
        <p:spPr>
          <a:xfrm>
            <a:off x="3403663" y="1645753"/>
            <a:ext cx="232233" cy="9580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701685" y="1687503"/>
            <a:ext cx="1094451" cy="8774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5796136" y="1700808"/>
            <a:ext cx="415838" cy="8989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827583" y="1848190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1848190"/>
                <a:ext cx="10639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5740337" y="1844824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7" y="1844824"/>
                <a:ext cx="106391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4211960" y="1835532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35532"/>
                <a:ext cx="106391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2771800" y="1848190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8⋅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848190"/>
                <a:ext cx="106391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1904988" y="1838856"/>
                <a:ext cx="106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4⋅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88" y="1838856"/>
                <a:ext cx="106391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3753129" y="2636912"/>
            <a:ext cx="1944216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3763702" y="5157192"/>
            <a:ext cx="1933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Caractérisation des groupements fonctionnels</a:t>
            </a:r>
          </a:p>
        </p:txBody>
      </p:sp>
    </p:spTree>
    <p:extLst>
      <p:ext uri="{BB962C8B-B14F-4D97-AF65-F5344CB8AC3E}">
        <p14:creationId xmlns:p14="http://schemas.microsoft.com/office/powerpoint/2010/main" val="223704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D9DE590-0E72-4962-83C9-318FB0F8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86" y="332656"/>
            <a:ext cx="4445228" cy="53533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9D0FD81-9953-4494-8A61-EA912F84049E}"/>
              </a:ext>
            </a:extLst>
          </p:cNvPr>
          <p:cNvSpPr txBox="1"/>
          <p:nvPr/>
        </p:nvSpPr>
        <p:spPr>
          <a:xfrm>
            <a:off x="5076056" y="6381328"/>
            <a:ext cx="4445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collection ESPACE Terminale S</a:t>
            </a:r>
          </a:p>
        </p:txBody>
      </p:sp>
    </p:spTree>
    <p:extLst>
      <p:ext uri="{BB962C8B-B14F-4D97-AF65-F5344CB8AC3E}">
        <p14:creationId xmlns:p14="http://schemas.microsoft.com/office/powerpoint/2010/main" val="1722053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647</Words>
  <Application>Microsoft Office PowerPoint</Application>
  <PresentationFormat>Affichage à l'écran (4:3)</PresentationFormat>
  <Paragraphs>259</Paragraphs>
  <Slides>48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76</cp:revision>
  <dcterms:created xsi:type="dcterms:W3CDTF">2019-11-26T21:04:21Z</dcterms:created>
  <dcterms:modified xsi:type="dcterms:W3CDTF">2020-06-19T07:18:13Z</dcterms:modified>
</cp:coreProperties>
</file>