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74" r:id="rId8"/>
    <p:sldId id="272" r:id="rId9"/>
    <p:sldId id="273" r:id="rId10"/>
    <p:sldId id="263" r:id="rId11"/>
    <p:sldId id="264" r:id="rId12"/>
    <p:sldId id="268" r:id="rId13"/>
    <p:sldId id="267" r:id="rId14"/>
    <p:sldId id="266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5C7A57-4624-444E-8309-0A2B1BF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29B5FCF-FDAB-4D7D-A94F-828853445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244B9BF-DC02-45E4-8038-C3614DA2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FBFCA8-FC12-4C60-BE34-47E820CE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8985F9-3126-4C17-A3BB-0F92C61B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2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9BA820-B1BB-4D42-9652-9E54116E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9C650D2-08C6-4B47-9CB3-2E58E363B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8C300DA-DDEE-4D37-BFC8-2F58B260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E80E0F6-F765-4DB0-8104-6F752BA3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F586FA-C558-4490-BCF5-A9408CF0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52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49F9576-9139-4EB5-8F2A-D18D90D2C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2724185-9C8E-4D42-9C65-D7146DEF2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E09F5A6-705F-47F1-B1D4-9C6152E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A9D7D45-3B6F-498E-8BD5-B8A3E995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9CF8EB-9913-4472-B43B-6BAB3945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33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EAD99C-F299-4636-ADE7-A7D8515D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2C17E42-F5A3-4D9E-98AB-17C2509C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D799CD0-7159-4A4B-A1FC-30A631BD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54973E7-56E5-4439-A03F-9CB186ED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440509-AA08-4F2E-8F12-8EC259C9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86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B211C4-6A67-465E-9376-989B907C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EC2AB0-383C-4E3A-9BB7-410D208C7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AB33EA2-A4C4-44F4-8272-9EF093A7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3EF65F9-D2CE-4CF3-883F-0743C754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0AA5B1A-D850-4C10-8DE2-EB9A06F9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82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C62797-32E6-41D9-923E-45ED8F2B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A9A6E58-4765-4F19-B6F2-289DEED64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949E1CA-CF51-4D93-875C-102C298C5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61A12C4-9187-4A1C-985E-54566DC8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BFC47F3-E0DA-4C5E-9F56-2A298D22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825C10-8AF3-4137-91D7-5E13629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45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81B531-48A5-4022-A252-3CF2856F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95915C8-7242-4C09-9D82-1EAE8A4B2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54EB839-15E3-4113-A874-62478B75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CC3A9A2-15DD-4633-A27C-C6D2E2EDA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049C283-137C-4B4D-A203-F4C77E94D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CA216E2-C0D3-469A-8FE7-12999D85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AD4AC03-D021-440F-90C7-98D29ACB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8D13DED-E352-4266-B915-E688C7A1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4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B5E5BD-E39E-490B-8B80-3D53D369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C355872-AEA7-496E-8274-84F06E9D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95C884C-0B90-4BAD-9311-D1B14C11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6809E7E-D0EB-451A-9243-9E91067E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10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3BCB4A1-0F9D-48E2-988D-3F98F95A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60B0257-25B8-487D-9AA6-B50C5965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A4D3C7B-2048-41A6-BB1A-8C995D25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1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6E8F3-33EE-43D0-A8FD-D87B2C54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8A76CD8-E55A-4C9A-877E-6980908A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C0E9E08-C507-4AE6-AF74-ACD83693D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A616025-B818-406F-8753-3EF420AE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D0AA043-82A3-4514-B183-87A485E2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8075309-C119-4361-85DA-29ED31BE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8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95E327-A3B5-41B6-AF1D-E070F58E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35C513F-FA26-48D2-B393-B8924D21D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AD23B12-172C-4E9E-AD9A-A1A69AAF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98E2BC1-7E02-4FB1-AFAB-50E1981E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7E41540-B10D-4847-B0D5-CFE737F0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D375BB4-16F2-47AB-B2F7-14AB9111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53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B9608F0-E46C-4A1A-88A1-0D8932CA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EAEC06D-7AF0-41AE-91CA-3D7B342DB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0767FB8-4803-4DCC-824A-0CD3A61BC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7322-85FB-4711-BC1C-4FB3B8A321C8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B870056-A21A-49B6-8047-8A12B9183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BC76898-32ED-4BA9-82E9-7B3275872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9365-E1FE-4C1F-8346-8E9B32A20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4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B19EEC-0173-46A0-8CF1-7B7C4D71584C}"/>
              </a:ext>
            </a:extLst>
          </p:cNvPr>
          <p:cNvSpPr/>
          <p:nvPr/>
        </p:nvSpPr>
        <p:spPr>
          <a:xfrm>
            <a:off x="3919142" y="2507530"/>
            <a:ext cx="4008801" cy="10275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Capteur électrochimique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67B972CC-5F56-4C3A-9543-0BBFEA40356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432115" y="3021291"/>
            <a:ext cx="14870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A29949AF-1807-405F-A0F2-94D7F8423D1C}"/>
              </a:ext>
            </a:extLst>
          </p:cNvPr>
          <p:cNvCxnSpPr>
            <a:cxnSpLocks/>
          </p:cNvCxnSpPr>
          <p:nvPr/>
        </p:nvCxnSpPr>
        <p:spPr>
          <a:xfrm>
            <a:off x="7927943" y="3021290"/>
            <a:ext cx="14870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133AA7A-CF45-4CCB-9E3C-4B6EA623A067}"/>
              </a:ext>
            </a:extLst>
          </p:cNvPr>
          <p:cNvSpPr txBox="1"/>
          <p:nvPr/>
        </p:nvSpPr>
        <p:spPr>
          <a:xfrm>
            <a:off x="513392" y="2836624"/>
            <a:ext cx="45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Grandeur chimique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3DCAA1B-FD76-46CA-91C7-766FCF76D52E}"/>
              </a:ext>
            </a:extLst>
          </p:cNvPr>
          <p:cNvSpPr txBox="1"/>
          <p:nvPr/>
        </p:nvSpPr>
        <p:spPr>
          <a:xfrm>
            <a:off x="9414970" y="2836624"/>
            <a:ext cx="45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Grandeur électrique </a:t>
            </a:r>
          </a:p>
        </p:txBody>
      </p:sp>
    </p:spTree>
    <p:extLst>
      <p:ext uri="{BB962C8B-B14F-4D97-AF65-F5344CB8AC3E}">
        <p14:creationId xmlns:p14="http://schemas.microsoft.com/office/powerpoint/2010/main" val="118774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rloge&#10;&#10;Description générée automatiquement">
            <a:extLst>
              <a:ext uri="{FF2B5EF4-FFF2-40B4-BE49-F238E27FC236}">
                <a16:creationId xmlns:a16="http://schemas.microsoft.com/office/drawing/2014/main" xmlns="" id="{A803B520-B69F-4EEB-8B41-BF8B1D60C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67" y="1165664"/>
            <a:ext cx="3993226" cy="45266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A20285-FDB5-4993-B8BA-8053298E92BB}"/>
              </a:ext>
            </a:extLst>
          </p:cNvPr>
          <p:cNvSpPr txBox="1"/>
          <p:nvPr/>
        </p:nvSpPr>
        <p:spPr>
          <a:xfrm>
            <a:off x="2251221" y="237392"/>
            <a:ext cx="255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Electrolyse 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9C739F68-390B-4923-BB8D-6B2CBB60C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23" y="569671"/>
            <a:ext cx="4511431" cy="1425063"/>
          </a:xfrm>
          <a:prstGeom prst="rect">
            <a:avLst/>
          </a:prstGeom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xmlns="" id="{C0CA53B4-1EB6-4C59-BB49-71BBD3036062}"/>
              </a:ext>
            </a:extLst>
          </p:cNvPr>
          <p:cNvSpPr/>
          <p:nvPr/>
        </p:nvSpPr>
        <p:spPr>
          <a:xfrm>
            <a:off x="3860765" y="4965700"/>
            <a:ext cx="106920" cy="142875"/>
          </a:xfrm>
          <a:custGeom>
            <a:avLst/>
            <a:gdLst>
              <a:gd name="connsiteX0" fmla="*/ 69885 w 106920"/>
              <a:gd name="connsiteY0" fmla="*/ 136525 h 142875"/>
              <a:gd name="connsiteX1" fmla="*/ 85760 w 106920"/>
              <a:gd name="connsiteY1" fmla="*/ 79375 h 142875"/>
              <a:gd name="connsiteX2" fmla="*/ 92110 w 106920"/>
              <a:gd name="connsiteY2" fmla="*/ 50800 h 142875"/>
              <a:gd name="connsiteX3" fmla="*/ 79410 w 106920"/>
              <a:gd name="connsiteY3" fmla="*/ 60325 h 142875"/>
              <a:gd name="connsiteX4" fmla="*/ 54010 w 106920"/>
              <a:gd name="connsiteY4" fmla="*/ 92075 h 142875"/>
              <a:gd name="connsiteX5" fmla="*/ 9560 w 106920"/>
              <a:gd name="connsiteY5" fmla="*/ 133350 h 142875"/>
              <a:gd name="connsiteX6" fmla="*/ 9560 w 106920"/>
              <a:gd name="connsiteY6" fmla="*/ 136525 h 142875"/>
              <a:gd name="connsiteX7" fmla="*/ 15910 w 106920"/>
              <a:gd name="connsiteY7" fmla="*/ 127000 h 142875"/>
              <a:gd name="connsiteX8" fmla="*/ 25435 w 106920"/>
              <a:gd name="connsiteY8" fmla="*/ 117475 h 142875"/>
              <a:gd name="connsiteX9" fmla="*/ 31785 w 106920"/>
              <a:gd name="connsiteY9" fmla="*/ 104775 h 142875"/>
              <a:gd name="connsiteX10" fmla="*/ 41310 w 106920"/>
              <a:gd name="connsiteY10" fmla="*/ 92075 h 142875"/>
              <a:gd name="connsiteX11" fmla="*/ 57185 w 106920"/>
              <a:gd name="connsiteY11" fmla="*/ 66675 h 142875"/>
              <a:gd name="connsiteX12" fmla="*/ 57185 w 106920"/>
              <a:gd name="connsiteY12" fmla="*/ 117475 h 142875"/>
              <a:gd name="connsiteX13" fmla="*/ 60360 w 106920"/>
              <a:gd name="connsiteY13" fmla="*/ 107950 h 142875"/>
              <a:gd name="connsiteX14" fmla="*/ 73060 w 106920"/>
              <a:gd name="connsiteY14" fmla="*/ 95250 h 142875"/>
              <a:gd name="connsiteX15" fmla="*/ 76235 w 106920"/>
              <a:gd name="connsiteY15" fmla="*/ 76200 h 142875"/>
              <a:gd name="connsiteX16" fmla="*/ 85760 w 106920"/>
              <a:gd name="connsiteY16" fmla="*/ 60325 h 142875"/>
              <a:gd name="connsiteX17" fmla="*/ 92110 w 106920"/>
              <a:gd name="connsiteY17" fmla="*/ 44450 h 142875"/>
              <a:gd name="connsiteX18" fmla="*/ 98460 w 106920"/>
              <a:gd name="connsiteY18" fmla="*/ 19050 h 142875"/>
              <a:gd name="connsiteX19" fmla="*/ 104810 w 106920"/>
              <a:gd name="connsiteY19" fmla="*/ 0 h 142875"/>
              <a:gd name="connsiteX20" fmla="*/ 92110 w 106920"/>
              <a:gd name="connsiteY20" fmla="*/ 19050 h 142875"/>
              <a:gd name="connsiteX21" fmla="*/ 79410 w 106920"/>
              <a:gd name="connsiteY21" fmla="*/ 53975 h 142875"/>
              <a:gd name="connsiteX22" fmla="*/ 82585 w 106920"/>
              <a:gd name="connsiteY22" fmla="*/ 31750 h 142875"/>
              <a:gd name="connsiteX23" fmla="*/ 76235 w 106920"/>
              <a:gd name="connsiteY23" fmla="*/ 76200 h 142875"/>
              <a:gd name="connsiteX24" fmla="*/ 79410 w 106920"/>
              <a:gd name="connsiteY24" fmla="*/ 412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920" h="142875">
                <a:moveTo>
                  <a:pt x="69885" y="136525"/>
                </a:moveTo>
                <a:cubicBezTo>
                  <a:pt x="92549" y="108195"/>
                  <a:pt x="79328" y="130828"/>
                  <a:pt x="85760" y="79375"/>
                </a:cubicBezTo>
                <a:cubicBezTo>
                  <a:pt x="86570" y="72898"/>
                  <a:pt x="96851" y="55541"/>
                  <a:pt x="92110" y="50800"/>
                </a:cubicBezTo>
                <a:cubicBezTo>
                  <a:pt x="88368" y="47058"/>
                  <a:pt x="82999" y="56437"/>
                  <a:pt x="79410" y="60325"/>
                </a:cubicBezTo>
                <a:cubicBezTo>
                  <a:pt x="70217" y="70284"/>
                  <a:pt x="64593" y="83608"/>
                  <a:pt x="54010" y="92075"/>
                </a:cubicBezTo>
                <a:cubicBezTo>
                  <a:pt x="27616" y="113190"/>
                  <a:pt x="42927" y="99983"/>
                  <a:pt x="9560" y="133350"/>
                </a:cubicBezTo>
                <a:cubicBezTo>
                  <a:pt x="-2663" y="145573"/>
                  <a:pt x="-3701" y="145366"/>
                  <a:pt x="9560" y="136525"/>
                </a:cubicBezTo>
                <a:cubicBezTo>
                  <a:pt x="11677" y="133350"/>
                  <a:pt x="13467" y="129931"/>
                  <a:pt x="15910" y="127000"/>
                </a:cubicBezTo>
                <a:cubicBezTo>
                  <a:pt x="18785" y="123551"/>
                  <a:pt x="22825" y="121129"/>
                  <a:pt x="25435" y="117475"/>
                </a:cubicBezTo>
                <a:cubicBezTo>
                  <a:pt x="28186" y="113624"/>
                  <a:pt x="29277" y="108789"/>
                  <a:pt x="31785" y="104775"/>
                </a:cubicBezTo>
                <a:cubicBezTo>
                  <a:pt x="34590" y="100288"/>
                  <a:pt x="38234" y="96381"/>
                  <a:pt x="41310" y="92075"/>
                </a:cubicBezTo>
                <a:cubicBezTo>
                  <a:pt x="47418" y="83524"/>
                  <a:pt x="51624" y="75944"/>
                  <a:pt x="57185" y="66675"/>
                </a:cubicBezTo>
                <a:cubicBezTo>
                  <a:pt x="71835" y="88650"/>
                  <a:pt x="62006" y="69265"/>
                  <a:pt x="57185" y="117475"/>
                </a:cubicBezTo>
                <a:cubicBezTo>
                  <a:pt x="56852" y="120805"/>
                  <a:pt x="58415" y="110673"/>
                  <a:pt x="60360" y="107950"/>
                </a:cubicBezTo>
                <a:cubicBezTo>
                  <a:pt x="63840" y="103078"/>
                  <a:pt x="68827" y="99483"/>
                  <a:pt x="73060" y="95250"/>
                </a:cubicBezTo>
                <a:cubicBezTo>
                  <a:pt x="74118" y="88900"/>
                  <a:pt x="74035" y="82250"/>
                  <a:pt x="76235" y="76200"/>
                </a:cubicBezTo>
                <a:cubicBezTo>
                  <a:pt x="78344" y="70400"/>
                  <a:pt x="83000" y="65845"/>
                  <a:pt x="85760" y="60325"/>
                </a:cubicBezTo>
                <a:cubicBezTo>
                  <a:pt x="88309" y="55227"/>
                  <a:pt x="90434" y="49897"/>
                  <a:pt x="92110" y="44450"/>
                </a:cubicBezTo>
                <a:cubicBezTo>
                  <a:pt x="94677" y="36109"/>
                  <a:pt x="96062" y="27441"/>
                  <a:pt x="98460" y="19050"/>
                </a:cubicBezTo>
                <a:cubicBezTo>
                  <a:pt x="100299" y="12614"/>
                  <a:pt x="111503" y="0"/>
                  <a:pt x="104810" y="0"/>
                </a:cubicBezTo>
                <a:cubicBezTo>
                  <a:pt x="97178" y="0"/>
                  <a:pt x="96343" y="12700"/>
                  <a:pt x="92110" y="19050"/>
                </a:cubicBezTo>
                <a:cubicBezTo>
                  <a:pt x="91667" y="21263"/>
                  <a:pt x="85922" y="57231"/>
                  <a:pt x="79410" y="53975"/>
                </a:cubicBezTo>
                <a:cubicBezTo>
                  <a:pt x="72717" y="50628"/>
                  <a:pt x="82585" y="24266"/>
                  <a:pt x="82585" y="31750"/>
                </a:cubicBezTo>
                <a:cubicBezTo>
                  <a:pt x="82585" y="59574"/>
                  <a:pt x="82111" y="58572"/>
                  <a:pt x="76235" y="76200"/>
                </a:cubicBezTo>
                <a:cubicBezTo>
                  <a:pt x="79515" y="43397"/>
                  <a:pt x="79410" y="55086"/>
                  <a:pt x="79410" y="41275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EFA1484A-CC34-41C3-9FDE-7020D051DF05}"/>
              </a:ext>
            </a:extLst>
          </p:cNvPr>
          <p:cNvSpPr/>
          <p:nvPr/>
        </p:nvSpPr>
        <p:spPr>
          <a:xfrm>
            <a:off x="3798852" y="4889500"/>
            <a:ext cx="123825" cy="50800"/>
          </a:xfrm>
          <a:custGeom>
            <a:avLst/>
            <a:gdLst>
              <a:gd name="connsiteX0" fmla="*/ 0 w 123825"/>
              <a:gd name="connsiteY0" fmla="*/ 0 h 50800"/>
              <a:gd name="connsiteX1" fmla="*/ 31750 w 123825"/>
              <a:gd name="connsiteY1" fmla="*/ 15875 h 50800"/>
              <a:gd name="connsiteX2" fmla="*/ 41275 w 123825"/>
              <a:gd name="connsiteY2" fmla="*/ 19050 h 50800"/>
              <a:gd name="connsiteX3" fmla="*/ 60325 w 123825"/>
              <a:gd name="connsiteY3" fmla="*/ 22225 h 50800"/>
              <a:gd name="connsiteX4" fmla="*/ 53975 w 123825"/>
              <a:gd name="connsiteY4" fmla="*/ 34925 h 50800"/>
              <a:gd name="connsiteX5" fmla="*/ 76200 w 123825"/>
              <a:gd name="connsiteY5" fmla="*/ 34925 h 50800"/>
              <a:gd name="connsiteX6" fmla="*/ 85725 w 123825"/>
              <a:gd name="connsiteY6" fmla="*/ 28575 h 50800"/>
              <a:gd name="connsiteX7" fmla="*/ 66675 w 123825"/>
              <a:gd name="connsiteY7" fmla="*/ 34925 h 50800"/>
              <a:gd name="connsiteX8" fmla="*/ 76200 w 123825"/>
              <a:gd name="connsiteY8" fmla="*/ 38100 h 50800"/>
              <a:gd name="connsiteX9" fmla="*/ 88900 w 123825"/>
              <a:gd name="connsiteY9" fmla="*/ 41275 h 50800"/>
              <a:gd name="connsiteX10" fmla="*/ 60325 w 123825"/>
              <a:gd name="connsiteY10" fmla="*/ 50800 h 50800"/>
              <a:gd name="connsiteX11" fmla="*/ 63500 w 123825"/>
              <a:gd name="connsiteY11" fmla="*/ 38100 h 50800"/>
              <a:gd name="connsiteX12" fmla="*/ 82550 w 123825"/>
              <a:gd name="connsiteY12" fmla="*/ 34925 h 50800"/>
              <a:gd name="connsiteX13" fmla="*/ 123825 w 123825"/>
              <a:gd name="connsiteY13" fmla="*/ 28575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50800">
                <a:moveTo>
                  <a:pt x="0" y="0"/>
                </a:moveTo>
                <a:cubicBezTo>
                  <a:pt x="18163" y="10898"/>
                  <a:pt x="12546" y="8673"/>
                  <a:pt x="31750" y="15875"/>
                </a:cubicBezTo>
                <a:cubicBezTo>
                  <a:pt x="34884" y="17050"/>
                  <a:pt x="38008" y="18324"/>
                  <a:pt x="41275" y="19050"/>
                </a:cubicBezTo>
                <a:cubicBezTo>
                  <a:pt x="47559" y="20447"/>
                  <a:pt x="53975" y="21167"/>
                  <a:pt x="60325" y="22225"/>
                </a:cubicBezTo>
                <a:cubicBezTo>
                  <a:pt x="58208" y="26458"/>
                  <a:pt x="53047" y="30284"/>
                  <a:pt x="53975" y="34925"/>
                </a:cubicBezTo>
                <a:cubicBezTo>
                  <a:pt x="55493" y="42516"/>
                  <a:pt x="76090" y="34952"/>
                  <a:pt x="76200" y="34925"/>
                </a:cubicBezTo>
                <a:cubicBezTo>
                  <a:pt x="79375" y="32808"/>
                  <a:pt x="89541" y="28575"/>
                  <a:pt x="85725" y="28575"/>
                </a:cubicBezTo>
                <a:cubicBezTo>
                  <a:pt x="79032" y="28575"/>
                  <a:pt x="66675" y="34925"/>
                  <a:pt x="66675" y="34925"/>
                </a:cubicBezTo>
                <a:cubicBezTo>
                  <a:pt x="69850" y="35983"/>
                  <a:pt x="72982" y="37181"/>
                  <a:pt x="76200" y="38100"/>
                </a:cubicBezTo>
                <a:cubicBezTo>
                  <a:pt x="80396" y="39299"/>
                  <a:pt x="90280" y="37135"/>
                  <a:pt x="88900" y="41275"/>
                </a:cubicBezTo>
                <a:cubicBezTo>
                  <a:pt x="87813" y="44536"/>
                  <a:pt x="64130" y="49849"/>
                  <a:pt x="60325" y="50800"/>
                </a:cubicBezTo>
                <a:cubicBezTo>
                  <a:pt x="61383" y="46567"/>
                  <a:pt x="59949" y="40636"/>
                  <a:pt x="63500" y="38100"/>
                </a:cubicBezTo>
                <a:cubicBezTo>
                  <a:pt x="68738" y="34358"/>
                  <a:pt x="76255" y="36274"/>
                  <a:pt x="82550" y="34925"/>
                </a:cubicBezTo>
                <a:cubicBezTo>
                  <a:pt x="118173" y="27292"/>
                  <a:pt x="96137" y="28575"/>
                  <a:pt x="123825" y="2857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9E75FB5B-0BF5-4DEA-9631-6A0CC4911687}"/>
              </a:ext>
            </a:extLst>
          </p:cNvPr>
          <p:cNvSpPr/>
          <p:nvPr/>
        </p:nvSpPr>
        <p:spPr>
          <a:xfrm>
            <a:off x="3613150" y="4899025"/>
            <a:ext cx="0" cy="130175"/>
          </a:xfrm>
          <a:custGeom>
            <a:avLst/>
            <a:gdLst>
              <a:gd name="connsiteX0" fmla="*/ 0 w 0"/>
              <a:gd name="connsiteY0" fmla="*/ 0 h 130175"/>
              <a:gd name="connsiteX1" fmla="*/ 0 w 0"/>
              <a:gd name="connsiteY1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0175">
                <a:moveTo>
                  <a:pt x="0" y="0"/>
                </a:moveTo>
                <a:lnTo>
                  <a:pt x="0" y="130175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xmlns="" id="{2DD8BBF6-9402-43DE-AD3D-37946EC5FA2D}"/>
              </a:ext>
            </a:extLst>
          </p:cNvPr>
          <p:cNvSpPr/>
          <p:nvPr/>
        </p:nvSpPr>
        <p:spPr>
          <a:xfrm>
            <a:off x="3622675" y="4876250"/>
            <a:ext cx="133350" cy="16425"/>
          </a:xfrm>
          <a:custGeom>
            <a:avLst/>
            <a:gdLst>
              <a:gd name="connsiteX0" fmla="*/ 0 w 133350"/>
              <a:gd name="connsiteY0" fmla="*/ 16425 h 16425"/>
              <a:gd name="connsiteX1" fmla="*/ 50800 w 133350"/>
              <a:gd name="connsiteY1" fmla="*/ 6900 h 16425"/>
              <a:gd name="connsiteX2" fmla="*/ 133350 w 133350"/>
              <a:gd name="connsiteY2" fmla="*/ 550 h 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6425">
                <a:moveTo>
                  <a:pt x="0" y="16425"/>
                </a:moveTo>
                <a:cubicBezTo>
                  <a:pt x="30728" y="4134"/>
                  <a:pt x="1997" y="13872"/>
                  <a:pt x="50800" y="6900"/>
                </a:cubicBezTo>
                <a:cubicBezTo>
                  <a:pt x="118496" y="-2771"/>
                  <a:pt x="41411" y="550"/>
                  <a:pt x="133350" y="55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FB3C493-EB8E-4F07-B7DE-D4E296591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75" y="2291307"/>
            <a:ext cx="4861733" cy="39970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931317" y="5707240"/>
            <a:ext cx="166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à 0.1 mol/L</a:t>
            </a: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721969" y="6439877"/>
            <a:ext cx="354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62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C390F2C-C008-4288-9B85-8D327416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73" y="906292"/>
            <a:ext cx="7358284" cy="499603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1B4C5BC-34D7-41E9-94FE-5B489A026F8D}"/>
              </a:ext>
            </a:extLst>
          </p:cNvPr>
          <p:cNvSpPr txBox="1"/>
          <p:nvPr/>
        </p:nvSpPr>
        <p:spPr>
          <a:xfrm>
            <a:off x="7061200" y="6106160"/>
            <a:ext cx="44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Porteu</a:t>
            </a:r>
            <a:r>
              <a:rPr lang="fr-FR" dirty="0"/>
              <a:t> de </a:t>
            </a:r>
            <a:r>
              <a:rPr lang="fr-FR" dirty="0" err="1"/>
              <a:t>Buchère</a:t>
            </a:r>
            <a:r>
              <a:rPr lang="fr-FR" dirty="0"/>
              <a:t> Manipulations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6158524" y="5439508"/>
                <a:ext cx="26337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smtClean="0">
                    <a:solidFill>
                      <a:srgbClr val="C00000"/>
                    </a:solidFill>
                  </a:rPr>
                  <a:t>avec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1400" smtClean="0">
                    <a:solidFill>
                      <a:srgbClr val="C00000"/>
                    </a:solidFill>
                  </a:rPr>
                  <a:t> </a:t>
                </a:r>
                <a:r>
                  <a:rPr lang="fr-FR" sz="1400" smtClean="0">
                    <a:solidFill>
                      <a:srgbClr val="C00000"/>
                    </a:solidFill>
                  </a:rPr>
                  <a:t>en mol/L</a:t>
                </a:r>
                <a:endParaRPr lang="fr-FR" sz="14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24" y="5439508"/>
                <a:ext cx="2633784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463" t="-196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EA20285-FDB5-4993-B8BA-8053298E92BB}"/>
              </a:ext>
            </a:extLst>
          </p:cNvPr>
          <p:cNvSpPr txBox="1"/>
          <p:nvPr/>
        </p:nvSpPr>
        <p:spPr>
          <a:xfrm>
            <a:off x="3274255" y="291111"/>
            <a:ext cx="588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rgbClr val="C00000"/>
                </a:solidFill>
              </a:rPr>
              <a:t>Etalonnage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8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érum physiologique Physiodose - Hygiène yeux et nez – Rinç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4" y="1227014"/>
            <a:ext cx="5230447" cy="52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EA20285-FDB5-4993-B8BA-8053298E92BB}"/>
              </a:ext>
            </a:extLst>
          </p:cNvPr>
          <p:cNvSpPr txBox="1"/>
          <p:nvPr/>
        </p:nvSpPr>
        <p:spPr>
          <a:xfrm>
            <a:off x="4478607" y="647494"/>
            <a:ext cx="588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Sérum physiologique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786353" y="4486030"/>
            <a:ext cx="471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Sur l'étiquette, la valeur indiquée correspond au rapport exprimé en % de la masse de chlorure de sodium </a:t>
            </a:r>
            <a:r>
              <a:rPr lang="fr-FR"/>
              <a:t>sur </a:t>
            </a:r>
            <a:r>
              <a:rPr lang="fr-FR" smtClean="0"/>
              <a:t>la masse </a:t>
            </a:r>
            <a:r>
              <a:rPr lang="fr-FR"/>
              <a:t>de </a:t>
            </a:r>
            <a:r>
              <a:rPr lang="fr-FR"/>
              <a:t>sérum</a:t>
            </a:r>
            <a:r>
              <a:rPr lang="fr-FR" smtClean="0"/>
              <a:t>. </a:t>
            </a:r>
            <a:endParaRPr lang="fr-FR"/>
          </a:p>
        </p:txBody>
      </p:sp>
      <p:pic>
        <p:nvPicPr>
          <p:cNvPr id="1028" name="Picture 4" descr="https://encrypted-tbn0.gstatic.com/images?q=tbn:ANd9GcRCAJvzxA8LRpCS4sBmQLkf-SoVW5gYJz_HHaXCCv5YiV8gr_ju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02" y="2071077"/>
            <a:ext cx="4949751" cy="1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45046" y="2125785"/>
            <a:ext cx="1070708" cy="3438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4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B19EEC-0173-46A0-8CF1-7B7C4D71584C}"/>
              </a:ext>
            </a:extLst>
          </p:cNvPr>
          <p:cNvSpPr/>
          <p:nvPr/>
        </p:nvSpPr>
        <p:spPr>
          <a:xfrm>
            <a:off x="3919142" y="2507530"/>
            <a:ext cx="4008801" cy="10275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Capteur électrochimique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67B972CC-5F56-4C3A-9543-0BBFEA40356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432115" y="3021291"/>
            <a:ext cx="14870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A29949AF-1807-405F-A0F2-94D7F8423D1C}"/>
              </a:ext>
            </a:extLst>
          </p:cNvPr>
          <p:cNvCxnSpPr>
            <a:cxnSpLocks/>
          </p:cNvCxnSpPr>
          <p:nvPr/>
        </p:nvCxnSpPr>
        <p:spPr>
          <a:xfrm>
            <a:off x="7927943" y="3021290"/>
            <a:ext cx="14870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133AA7A-CF45-4CCB-9E3C-4B6EA623A067}"/>
              </a:ext>
            </a:extLst>
          </p:cNvPr>
          <p:cNvSpPr txBox="1"/>
          <p:nvPr/>
        </p:nvSpPr>
        <p:spPr>
          <a:xfrm>
            <a:off x="513392" y="2836624"/>
            <a:ext cx="45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Grandeur chimique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3DCAA1B-FD76-46CA-91C7-766FCF76D52E}"/>
              </a:ext>
            </a:extLst>
          </p:cNvPr>
          <p:cNvSpPr txBox="1"/>
          <p:nvPr/>
        </p:nvSpPr>
        <p:spPr>
          <a:xfrm>
            <a:off x="9414970" y="2836624"/>
            <a:ext cx="45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Grandeur électrique 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440803" y="1781092"/>
            <a:ext cx="119269" cy="7264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19142" y="1375574"/>
            <a:ext cx="18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Etalonnage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58346" y="1375574"/>
            <a:ext cx="18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Sensibilité</a:t>
            </a: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755192" y="1375574"/>
            <a:ext cx="18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Incertitudes</a:t>
            </a:r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741314" y="1781092"/>
            <a:ext cx="119269" cy="7264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7135462" y="1756022"/>
            <a:ext cx="119269" cy="7264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65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9E82E01-4930-4232-8B16-62065C844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6" r="62640"/>
          <a:stretch/>
        </p:blipFill>
        <p:spPr>
          <a:xfrm>
            <a:off x="931368" y="1005840"/>
            <a:ext cx="2817672" cy="54971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7D9C011-EC97-4A1F-B776-8C3B1B86DC68}"/>
              </a:ext>
            </a:extLst>
          </p:cNvPr>
          <p:cNvSpPr txBox="1"/>
          <p:nvPr/>
        </p:nvSpPr>
        <p:spPr>
          <a:xfrm>
            <a:off x="4480560" y="243840"/>
            <a:ext cx="490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Electrode de verre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D47D6C-0637-4D28-BCEA-71EE9FB3E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1005840"/>
            <a:ext cx="3140439" cy="51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7D9C011-EC97-4A1F-B776-8C3B1B86DC68}"/>
              </a:ext>
            </a:extLst>
          </p:cNvPr>
          <p:cNvSpPr txBox="1"/>
          <p:nvPr/>
        </p:nvSpPr>
        <p:spPr>
          <a:xfrm>
            <a:off x="2915139" y="474672"/>
            <a:ext cx="774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Solutions tampon pour l’étalonnage du pHmètre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8729785" y="6338277"/>
            <a:ext cx="377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laboutiquedesjoyaux.com </a:t>
            </a:r>
            <a:endParaRPr lang="fr-FR"/>
          </a:p>
        </p:txBody>
      </p:sp>
      <p:pic>
        <p:nvPicPr>
          <p:cNvPr id="7172" name="Picture 4" descr="https://www.laboutiquedesjoyaux.fr/4039/solution-d-etalonnage-ph-eco-testr-p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26" y="1127028"/>
            <a:ext cx="4480036" cy="44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upload.wikimedia.org/wikipedia/commons/thumb/d/d1/PH_graph.svg/1280px-PH_grap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4" y="604299"/>
            <a:ext cx="8249331" cy="56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7D9C011-EC97-4A1F-B776-8C3B1B86DC68}"/>
              </a:ext>
            </a:extLst>
          </p:cNvPr>
          <p:cNvSpPr txBox="1"/>
          <p:nvPr/>
        </p:nvSpPr>
        <p:spPr>
          <a:xfrm>
            <a:off x="4024924" y="2061196"/>
            <a:ext cx="30323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smtClean="0"/>
              <a:t>Domaine de linéarité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 rot="10800000">
            <a:off x="7760120" y="2110603"/>
            <a:ext cx="461665" cy="2211754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fr-FR" smtClean="0"/>
              <a:t>Erreur alcaline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976411" y="6246308"/>
            <a:ext cx="373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7D9C011-EC97-4A1F-B776-8C3B1B86DC68}"/>
              </a:ext>
            </a:extLst>
          </p:cNvPr>
          <p:cNvSpPr txBox="1"/>
          <p:nvPr/>
        </p:nvSpPr>
        <p:spPr>
          <a:xfrm>
            <a:off x="3277500" y="379117"/>
            <a:ext cx="70750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rgbClr val="C00000"/>
                </a:solidFill>
              </a:rPr>
              <a:t>Domaine de fiabilité de l’électrode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researchgate.net/publication/26546751/figure/fig5/AS:667876977545238@1536245688856/Acid-and-alkaline-error-for-selected-glass-electrodes-at-25-C-from-R-G-B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60" y="827871"/>
            <a:ext cx="4940056" cy="51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675077" y="6299200"/>
            <a:ext cx="26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Bates, 1973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7D9C011-EC97-4A1F-B776-8C3B1B86DC68}"/>
              </a:ext>
            </a:extLst>
          </p:cNvPr>
          <p:cNvSpPr txBox="1"/>
          <p:nvPr/>
        </p:nvSpPr>
        <p:spPr>
          <a:xfrm>
            <a:off x="4350996" y="579172"/>
            <a:ext cx="70750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rgbClr val="C00000"/>
                </a:solidFill>
              </a:rPr>
              <a:t>Ecart à la linéarité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8F6AB45-E773-4EEB-A062-D8795358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12" y="758845"/>
            <a:ext cx="9396274" cy="516680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721969" y="6439877"/>
            <a:ext cx="354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09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961727E-4C1E-4F74-BA94-CB9FE7C7C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07" y="1140260"/>
            <a:ext cx="7022814" cy="40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0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B496CC8-EE2D-4958-852A-6CD277B0F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40" y="965981"/>
            <a:ext cx="5126323" cy="52577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182C1F3-B407-47F1-BB79-A0E87547A68A}"/>
              </a:ext>
            </a:extLst>
          </p:cNvPr>
          <p:cNvSpPr txBox="1"/>
          <p:nvPr/>
        </p:nvSpPr>
        <p:spPr>
          <a:xfrm>
            <a:off x="10088880" y="637032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M. </a:t>
            </a:r>
            <a:r>
              <a:rPr lang="fr-FR" dirty="0" err="1"/>
              <a:t>Vérot</a:t>
            </a: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A20285-FDB5-4993-B8BA-8053298E92BB}"/>
              </a:ext>
            </a:extLst>
          </p:cNvPr>
          <p:cNvSpPr txBox="1"/>
          <p:nvPr/>
        </p:nvSpPr>
        <p:spPr>
          <a:xfrm>
            <a:off x="3586870" y="345624"/>
            <a:ext cx="588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Electrode normale à hydrogène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0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4999659-3AD7-4646-9B5C-33B6E42B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734" y="1024490"/>
            <a:ext cx="3092609" cy="51691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D658B7A-9AE1-4072-8335-FFD222F5FF03}"/>
              </a:ext>
            </a:extLst>
          </p:cNvPr>
          <p:cNvSpPr txBox="1"/>
          <p:nvPr/>
        </p:nvSpPr>
        <p:spPr>
          <a:xfrm>
            <a:off x="5567680" y="6460623"/>
            <a:ext cx="755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M. </a:t>
            </a:r>
            <a:r>
              <a:rPr lang="fr-FR" sz="1600" dirty="0" err="1"/>
              <a:t>Vérot</a:t>
            </a:r>
            <a:r>
              <a:rPr lang="fr-FR" sz="1600" dirty="0"/>
              <a:t> et http://jmajoubert.free.fr/F_PC/FT_electrodes.pdf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873D92F-7FFC-499B-949D-2CEA678CF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85" y="806016"/>
            <a:ext cx="4152973" cy="53876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EA20285-FDB5-4993-B8BA-8053298E92BB}"/>
              </a:ext>
            </a:extLst>
          </p:cNvPr>
          <p:cNvSpPr txBox="1"/>
          <p:nvPr/>
        </p:nvSpPr>
        <p:spPr>
          <a:xfrm>
            <a:off x="3586870" y="345624"/>
            <a:ext cx="588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Electrode au calomel saturé (ECS)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401E17D-323C-433F-9279-A442E0C57146}"/>
              </a:ext>
            </a:extLst>
          </p:cNvPr>
          <p:cNvSpPr txBox="1"/>
          <p:nvPr/>
        </p:nvSpPr>
        <p:spPr>
          <a:xfrm>
            <a:off x="10332720" y="6390640"/>
            <a:ext cx="279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M. </a:t>
            </a:r>
            <a:r>
              <a:rPr lang="fr-FR" sz="1600" dirty="0" err="1"/>
              <a:t>Vérot</a:t>
            </a:r>
            <a:endParaRPr lang="fr-FR" sz="1600" dirty="0"/>
          </a:p>
        </p:txBody>
      </p:sp>
      <p:pic>
        <p:nvPicPr>
          <p:cNvPr id="8" name="Image 7" descr="Une image contenant couteau&#10;&#10;Description générée automatiquement">
            <a:extLst>
              <a:ext uri="{FF2B5EF4-FFF2-40B4-BE49-F238E27FC236}">
                <a16:creationId xmlns:a16="http://schemas.microsoft.com/office/drawing/2014/main" xmlns="" id="{2584C3A6-D83F-4706-B56C-50EB0972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53" y="794710"/>
            <a:ext cx="8044267" cy="57072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A20285-FDB5-4993-B8BA-8053298E92BB}"/>
              </a:ext>
            </a:extLst>
          </p:cNvPr>
          <p:cNvSpPr txBox="1"/>
          <p:nvPr/>
        </p:nvSpPr>
        <p:spPr>
          <a:xfrm>
            <a:off x="3586870" y="291111"/>
            <a:ext cx="588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Electrode d’argent Ag/AgCl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0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C/LC10%20Capteurs%20%c3%a9lectrochimiques/comparaison_electro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29" y="596045"/>
            <a:ext cx="72390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721969" y="6439877"/>
            <a:ext cx="354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97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rso.ens-lyon.fr/vincent.martos/Agr%c3%a9gation/LC/LC10%20Capteurs%20%c3%a9lectrochimiques/liste_potentiels_standa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21" y="246305"/>
            <a:ext cx="7991475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721969" y="6439877"/>
            <a:ext cx="354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64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rso.ens-lyon.fr/vincent.martos/Agr%c3%a9gation/LC/LC10%20Capteurs%20%c3%a9lectrochimiques/liste_potentiels_standards_pile_dani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68" y="355721"/>
            <a:ext cx="523875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721969" y="6439877"/>
            <a:ext cx="354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502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176</Words>
  <Application>Microsoft Office PowerPoint</Application>
  <PresentationFormat>Personnalisé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23</cp:revision>
  <dcterms:created xsi:type="dcterms:W3CDTF">2020-05-26T12:51:18Z</dcterms:created>
  <dcterms:modified xsi:type="dcterms:W3CDTF">2020-06-20T13:06:33Z</dcterms:modified>
</cp:coreProperties>
</file>