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8" r:id="rId5"/>
    <p:sldId id="265" r:id="rId6"/>
    <p:sldId id="264" r:id="rId7"/>
    <p:sldId id="266" r:id="rId8"/>
    <p:sldId id="270" r:id="rId9"/>
    <p:sldId id="259" r:id="rId10"/>
    <p:sldId id="269" r:id="rId11"/>
    <p:sldId id="267" r:id="rId12"/>
    <p:sldId id="271" r:id="rId13"/>
    <p:sldId id="263" r:id="rId14"/>
    <p:sldId id="272" r:id="rId15"/>
    <p:sldId id="292" r:id="rId16"/>
    <p:sldId id="295" r:id="rId17"/>
    <p:sldId id="293" r:id="rId18"/>
    <p:sldId id="294" r:id="rId19"/>
    <p:sldId id="287" r:id="rId20"/>
    <p:sldId id="290" r:id="rId21"/>
    <p:sldId id="285" r:id="rId22"/>
    <p:sldId id="286" r:id="rId23"/>
    <p:sldId id="288" r:id="rId24"/>
    <p:sldId id="291" r:id="rId25"/>
    <p:sldId id="289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24E5-799C-4313-996A-2EA692F078EB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47F2-D677-4127-9E18-74B85F90D2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93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24E5-799C-4313-996A-2EA692F078EB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47F2-D677-4127-9E18-74B85F90D2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32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24E5-799C-4313-996A-2EA692F078EB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47F2-D677-4127-9E18-74B85F90D2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3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24E5-799C-4313-996A-2EA692F078EB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47F2-D677-4127-9E18-74B85F90D2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07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24E5-799C-4313-996A-2EA692F078EB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47F2-D677-4127-9E18-74B85F90D2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47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24E5-799C-4313-996A-2EA692F078EB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47F2-D677-4127-9E18-74B85F90D2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11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24E5-799C-4313-996A-2EA692F078EB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47F2-D677-4127-9E18-74B85F90D2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78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24E5-799C-4313-996A-2EA692F078EB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47F2-D677-4127-9E18-74B85F90D2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87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24E5-799C-4313-996A-2EA692F078EB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47F2-D677-4127-9E18-74B85F90D2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91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24E5-799C-4313-996A-2EA692F078EB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47F2-D677-4127-9E18-74B85F90D2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64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24E5-799C-4313-996A-2EA692F078EB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47F2-D677-4127-9E18-74B85F90D2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79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D24E5-799C-4313-996A-2EA692F078EB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947F2-D677-4127-9E18-74B85F90D2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73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guy-chaumeton.pagesperso-orange.fr/scphysiques2010/images07/imgB4.jpg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1059"/>
            <a:ext cx="7157615" cy="575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732240" y="62898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C. </a:t>
            </a:r>
            <a:r>
              <a:rPr lang="fr-FR" dirty="0" err="1"/>
              <a:t>Cabart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56BBDA2-30F6-4DA5-8C13-AC246619C73B}"/>
              </a:ext>
            </a:extLst>
          </p:cNvPr>
          <p:cNvSpPr/>
          <p:nvPr/>
        </p:nvSpPr>
        <p:spPr>
          <a:xfrm>
            <a:off x="3995936" y="211059"/>
            <a:ext cx="2304256" cy="680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7773D75-6120-4332-9F36-7F6369BEB522}"/>
              </a:ext>
            </a:extLst>
          </p:cNvPr>
          <p:cNvSpPr/>
          <p:nvPr/>
        </p:nvSpPr>
        <p:spPr>
          <a:xfrm>
            <a:off x="1860556" y="1844824"/>
            <a:ext cx="2304256" cy="680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F400221-6C69-4EA2-A100-098BCCC5A946}"/>
              </a:ext>
            </a:extLst>
          </p:cNvPr>
          <p:cNvSpPr/>
          <p:nvPr/>
        </p:nvSpPr>
        <p:spPr>
          <a:xfrm>
            <a:off x="827584" y="3429000"/>
            <a:ext cx="2304256" cy="680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760927-0EAC-40CC-A974-91A144F7D90A}"/>
              </a:ext>
            </a:extLst>
          </p:cNvPr>
          <p:cNvSpPr/>
          <p:nvPr/>
        </p:nvSpPr>
        <p:spPr>
          <a:xfrm>
            <a:off x="5940152" y="3429000"/>
            <a:ext cx="1800200" cy="680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F9CD5AA-B106-442B-9A5B-50F5307CBBAA}"/>
              </a:ext>
            </a:extLst>
          </p:cNvPr>
          <p:cNvSpPr/>
          <p:nvPr/>
        </p:nvSpPr>
        <p:spPr>
          <a:xfrm>
            <a:off x="3505423" y="4725144"/>
            <a:ext cx="1656184" cy="680608"/>
          </a:xfrm>
          <a:prstGeom prst="rect">
            <a:avLst/>
          </a:prstGeom>
          <a:solidFill>
            <a:srgbClr val="FF9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FDF9C16-58FA-472F-B2AD-B8441A7CDD48}"/>
              </a:ext>
            </a:extLst>
          </p:cNvPr>
          <p:cNvSpPr/>
          <p:nvPr/>
        </p:nvSpPr>
        <p:spPr>
          <a:xfrm>
            <a:off x="7733692" y="2227888"/>
            <a:ext cx="1115603" cy="3763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97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D261301-9EF7-425D-B384-C310EAA25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025" y="1772816"/>
            <a:ext cx="5835950" cy="27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9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outeille, lotion&#10;&#10;Description générée automatiquement">
            <a:extLst>
              <a:ext uri="{FF2B5EF4-FFF2-40B4-BE49-F238E27FC236}">
                <a16:creationId xmlns:a16="http://schemas.microsoft.com/office/drawing/2014/main" xmlns="" id="{416BE65C-B56E-4B5D-B43C-2AF91AC4B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888" y="692696"/>
            <a:ext cx="3122712" cy="31227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FFD553E-F051-455C-B3B9-F3E1D698AA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62123"/>
            <a:ext cx="6239959" cy="242448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2723906-58A0-4A67-A57D-94A2DDCA006B}"/>
              </a:ext>
            </a:extLst>
          </p:cNvPr>
          <p:cNvSpPr txBox="1"/>
          <p:nvPr/>
        </p:nvSpPr>
        <p:spPr>
          <a:xfrm>
            <a:off x="4644008" y="400506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Povidone iodée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4FC57AA-380F-4890-9D9B-7C1F7B059A00}"/>
              </a:ext>
            </a:extLst>
          </p:cNvPr>
          <p:cNvSpPr txBox="1"/>
          <p:nvPr/>
        </p:nvSpPr>
        <p:spPr>
          <a:xfrm>
            <a:off x="4932040" y="486916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Principe actif : diiode</a:t>
            </a:r>
          </a:p>
          <a:p>
            <a:r>
              <a:rPr lang="fr-FR" dirty="0"/>
              <a:t>Excipient : povidone </a:t>
            </a:r>
          </a:p>
        </p:txBody>
      </p:sp>
    </p:spTree>
    <p:extLst>
      <p:ext uri="{BB962C8B-B14F-4D97-AF65-F5344CB8AC3E}">
        <p14:creationId xmlns:p14="http://schemas.microsoft.com/office/powerpoint/2010/main" val="108523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1059"/>
            <a:ext cx="7157615" cy="575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732240" y="62898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C. </a:t>
            </a:r>
            <a:r>
              <a:rPr lang="fr-FR" dirty="0" err="1"/>
              <a:t>Cabart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56BBDA2-30F6-4DA5-8C13-AC246619C73B}"/>
              </a:ext>
            </a:extLst>
          </p:cNvPr>
          <p:cNvSpPr/>
          <p:nvPr/>
        </p:nvSpPr>
        <p:spPr>
          <a:xfrm>
            <a:off x="3995936" y="211059"/>
            <a:ext cx="2304256" cy="680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263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1BE8493-50A0-45BA-9479-3630EFA99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-144364"/>
            <a:ext cx="4176464" cy="4176464"/>
          </a:xfrm>
          <a:prstGeom prst="rect">
            <a:avLst/>
          </a:prstGeom>
        </p:spPr>
      </p:pic>
      <p:pic>
        <p:nvPicPr>
          <p:cNvPr id="9" name="Image 8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xmlns="" id="{CD9270B3-A153-4631-875F-0E9DCA7C4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1" y="-171400"/>
            <a:ext cx="3744416" cy="3744416"/>
          </a:xfrm>
          <a:prstGeom prst="rect">
            <a:avLst/>
          </a:prstGeom>
        </p:spPr>
      </p:pic>
      <p:pic>
        <p:nvPicPr>
          <p:cNvPr id="11" name="Image 10" descr="Une image contenant accessoire, périphérique, vert, signe&#10;&#10;Description générée automatiquement">
            <a:extLst>
              <a:ext uri="{FF2B5EF4-FFF2-40B4-BE49-F238E27FC236}">
                <a16:creationId xmlns:a16="http://schemas.microsoft.com/office/drawing/2014/main" xmlns="" id="{403C3773-8FC8-4E38-9FB8-D479677A4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1" y="3573015"/>
            <a:ext cx="3030463" cy="303046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563888" y="4411557"/>
            <a:ext cx="6150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Principe actif: acide acétylsalicylique</a:t>
            </a:r>
          </a:p>
          <a:p>
            <a:endParaRPr lang="fr-FR"/>
          </a:p>
          <a:p>
            <a:r>
              <a:rPr lang="fr-FR" smtClean="0"/>
              <a:t>Propriétés : antiinflammatoire, antalgique, antipyrétique.</a:t>
            </a:r>
            <a:endParaRPr lang="fr-FR"/>
          </a:p>
          <a:p>
            <a:endParaRPr lang="fr-FR" smtClean="0"/>
          </a:p>
          <a:p>
            <a:r>
              <a:rPr lang="fr-FR" smtClean="0"/>
              <a:t>Consommation : 40 000 tonnes par an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348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1BE8493-50A0-45BA-9479-3630EFA99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4" y="0"/>
            <a:ext cx="3708447" cy="3708447"/>
          </a:xfrm>
          <a:prstGeom prst="rect">
            <a:avLst/>
          </a:prstGeom>
        </p:spPr>
      </p:pic>
      <p:pic>
        <p:nvPicPr>
          <p:cNvPr id="9" name="Image 8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xmlns="" id="{CD9270B3-A153-4631-875F-0E9DCA7C4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2" y="3284984"/>
            <a:ext cx="3212976" cy="321297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CFA4814-D4E4-4B83-A1F2-A782CCDB6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722" y="4509120"/>
            <a:ext cx="5821278" cy="10801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C8894099-8018-4903-824D-10D5D0BF4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274" y="1052736"/>
            <a:ext cx="5520362" cy="119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84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620688"/>
            <a:ext cx="76824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smtClean="0"/>
              <a:t>Protocole de synthèse de l’acide acétylsalicylique</a:t>
            </a:r>
          </a:p>
          <a:p>
            <a:endParaRPr lang="fr-FR"/>
          </a:p>
          <a:p>
            <a:r>
              <a:rPr lang="fr-FR" smtClean="0"/>
              <a:t>Dans </a:t>
            </a:r>
            <a:r>
              <a:rPr lang="fr-FR"/>
              <a:t>un ballon </a:t>
            </a:r>
            <a:r>
              <a:rPr lang="fr-FR" smtClean="0"/>
              <a:t>sec de 100mL, introduire </a:t>
            </a:r>
            <a:r>
              <a:rPr lang="fr-FR" smtClean="0">
                <a:solidFill>
                  <a:srgbClr val="00B050"/>
                </a:solidFill>
              </a:rPr>
              <a:t>5,0g d’acide salicylique </a:t>
            </a:r>
            <a:r>
              <a:rPr lang="fr-FR" smtClean="0"/>
              <a:t>(36mmol). </a:t>
            </a:r>
          </a:p>
          <a:p>
            <a:endParaRPr lang="fr-FR"/>
          </a:p>
          <a:p>
            <a:r>
              <a:rPr lang="fr-FR" smtClean="0"/>
              <a:t>Ajouter </a:t>
            </a:r>
            <a:r>
              <a:rPr lang="fr-FR">
                <a:solidFill>
                  <a:srgbClr val="00B050"/>
                </a:solidFill>
              </a:rPr>
              <a:t>7 à 8 </a:t>
            </a:r>
            <a:r>
              <a:rPr lang="fr-FR" smtClean="0">
                <a:solidFill>
                  <a:srgbClr val="00B050"/>
                </a:solidFill>
              </a:rPr>
              <a:t>mL d’anhydride éthanoique </a:t>
            </a:r>
            <a:r>
              <a:rPr lang="fr-FR" smtClean="0"/>
              <a:t>(74 à 85mmol) et </a:t>
            </a:r>
            <a:r>
              <a:rPr lang="fr-FR">
                <a:solidFill>
                  <a:srgbClr val="00B050"/>
                </a:solidFill>
              </a:rPr>
              <a:t>deux gouttes d’acide sulfurique </a:t>
            </a:r>
            <a:r>
              <a:rPr lang="fr-FR" smtClean="0">
                <a:solidFill>
                  <a:srgbClr val="00B050"/>
                </a:solidFill>
              </a:rPr>
              <a:t>concentré</a:t>
            </a:r>
            <a:r>
              <a:rPr lang="fr-FR" smtClean="0"/>
              <a:t>.</a:t>
            </a:r>
          </a:p>
          <a:p>
            <a:endParaRPr lang="fr-FR"/>
          </a:p>
          <a:p>
            <a:r>
              <a:rPr lang="fr-FR" smtClean="0"/>
              <a:t>Introduire </a:t>
            </a:r>
            <a:r>
              <a:rPr lang="fr-FR"/>
              <a:t>un barreau aimanté et adapter un réfrigérant (à air ou à eau). La solution est chauffée 15 </a:t>
            </a:r>
            <a:r>
              <a:rPr lang="fr-FR" smtClean="0"/>
              <a:t>minutes au bain-marie (</a:t>
            </a:r>
            <a:r>
              <a:rPr lang="fr-FR"/>
              <a:t>70◦</a:t>
            </a:r>
            <a:r>
              <a:rPr lang="fr-FR" smtClean="0"/>
              <a:t>C).</a:t>
            </a:r>
          </a:p>
          <a:p>
            <a:endParaRPr lang="fr-FR"/>
          </a:p>
          <a:p>
            <a:r>
              <a:rPr lang="fr-FR" smtClean="0"/>
              <a:t>Une </a:t>
            </a:r>
            <a:r>
              <a:rPr lang="fr-FR"/>
              <a:t>fois la réaction terminée, refroidir le contenu avant de le verser doucement, et sous </a:t>
            </a:r>
            <a:r>
              <a:rPr lang="fr-FR" smtClean="0"/>
              <a:t>vive agitation</a:t>
            </a:r>
            <a:r>
              <a:rPr lang="fr-FR"/>
              <a:t>, dans un bécher contenant un mélange eau-glace (75 g</a:t>
            </a:r>
            <a:r>
              <a:rPr lang="fr-FR" smtClean="0"/>
              <a:t>).</a:t>
            </a:r>
          </a:p>
          <a:p>
            <a:endParaRPr lang="fr-FR"/>
          </a:p>
          <a:p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655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620688"/>
            <a:ext cx="76824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smtClean="0"/>
              <a:t>Protocole de synthèse de l’acide acétylsalicylique</a:t>
            </a:r>
          </a:p>
          <a:p>
            <a:endParaRPr lang="fr-FR"/>
          </a:p>
          <a:p>
            <a:r>
              <a:rPr lang="fr-FR" smtClean="0"/>
              <a:t>Dans </a:t>
            </a:r>
            <a:r>
              <a:rPr lang="fr-FR"/>
              <a:t>un ballon </a:t>
            </a:r>
            <a:r>
              <a:rPr lang="fr-FR" smtClean="0"/>
              <a:t>sec de 100mL, introduire </a:t>
            </a:r>
            <a:r>
              <a:rPr lang="fr-FR" smtClean="0">
                <a:solidFill>
                  <a:srgbClr val="00B050"/>
                </a:solidFill>
              </a:rPr>
              <a:t>5,0g d’acide salicylique </a:t>
            </a:r>
            <a:r>
              <a:rPr lang="fr-FR" smtClean="0"/>
              <a:t>(36mmol). </a:t>
            </a:r>
          </a:p>
          <a:p>
            <a:endParaRPr lang="fr-FR"/>
          </a:p>
          <a:p>
            <a:r>
              <a:rPr lang="fr-FR" smtClean="0"/>
              <a:t>Ajouter </a:t>
            </a:r>
            <a:r>
              <a:rPr lang="fr-FR">
                <a:solidFill>
                  <a:srgbClr val="00B050"/>
                </a:solidFill>
              </a:rPr>
              <a:t>7 à 8 </a:t>
            </a:r>
            <a:r>
              <a:rPr lang="fr-FR" smtClean="0">
                <a:solidFill>
                  <a:srgbClr val="00B050"/>
                </a:solidFill>
              </a:rPr>
              <a:t>mL d’anhydride éthanoique </a:t>
            </a:r>
            <a:r>
              <a:rPr lang="fr-FR" smtClean="0"/>
              <a:t>(74 à 85mmol) et </a:t>
            </a:r>
            <a:r>
              <a:rPr lang="fr-FR">
                <a:solidFill>
                  <a:srgbClr val="00B050"/>
                </a:solidFill>
              </a:rPr>
              <a:t>deux gouttes d’acide sulfurique </a:t>
            </a:r>
            <a:r>
              <a:rPr lang="fr-FR" smtClean="0">
                <a:solidFill>
                  <a:srgbClr val="00B050"/>
                </a:solidFill>
              </a:rPr>
              <a:t>concentré</a:t>
            </a:r>
            <a:r>
              <a:rPr lang="fr-FR" smtClean="0"/>
              <a:t>.</a:t>
            </a:r>
          </a:p>
          <a:p>
            <a:endParaRPr lang="fr-FR"/>
          </a:p>
          <a:p>
            <a:r>
              <a:rPr lang="fr-FR" smtClean="0"/>
              <a:t>Introduire </a:t>
            </a:r>
            <a:r>
              <a:rPr lang="fr-FR"/>
              <a:t>un barreau aimanté et adapter un réfrigérant (à air ou à eau). La solution est chauffée 15 </a:t>
            </a:r>
            <a:r>
              <a:rPr lang="fr-FR" smtClean="0"/>
              <a:t>minutes au bain-marie (</a:t>
            </a:r>
            <a:r>
              <a:rPr lang="fr-FR"/>
              <a:t>70◦</a:t>
            </a:r>
            <a:r>
              <a:rPr lang="fr-FR" smtClean="0"/>
              <a:t>C).</a:t>
            </a:r>
          </a:p>
          <a:p>
            <a:endParaRPr lang="fr-FR"/>
          </a:p>
          <a:p>
            <a:r>
              <a:rPr lang="fr-FR" smtClean="0"/>
              <a:t>Une </a:t>
            </a:r>
            <a:r>
              <a:rPr lang="fr-FR"/>
              <a:t>fois la réaction terminée, refroidir le contenu avant de le verser doucement, et sous </a:t>
            </a:r>
            <a:r>
              <a:rPr lang="fr-FR" smtClean="0"/>
              <a:t>vive agitation</a:t>
            </a:r>
            <a:r>
              <a:rPr lang="fr-FR"/>
              <a:t>, dans un bécher contenant un mélange eau-glace (75 g</a:t>
            </a:r>
            <a:r>
              <a:rPr lang="fr-FR" smtClean="0"/>
              <a:t>).</a:t>
            </a:r>
          </a:p>
          <a:p>
            <a:endParaRPr lang="fr-FR"/>
          </a:p>
          <a:p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633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3EA94E02-B435-47B6-95D6-6619D7E4A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33" y="1443312"/>
            <a:ext cx="6596222" cy="50305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35AE46D-7808-440B-889A-CC04FB58BCFB}"/>
              </a:ext>
            </a:extLst>
          </p:cNvPr>
          <p:cNvSpPr/>
          <p:nvPr/>
        </p:nvSpPr>
        <p:spPr>
          <a:xfrm>
            <a:off x="5453083" y="3773103"/>
            <a:ext cx="1873841" cy="12224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3627285-9C28-47D7-88CF-0A58A36FCC3F}"/>
              </a:ext>
            </a:extLst>
          </p:cNvPr>
          <p:cNvSpPr txBox="1"/>
          <p:nvPr/>
        </p:nvSpPr>
        <p:spPr>
          <a:xfrm>
            <a:off x="3471513" y="316810"/>
            <a:ext cx="4100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/>
              <a:t>Séparation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44346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76B7269-2D8B-4553-93DF-F68EAF2C9BE9}"/>
              </a:ext>
            </a:extLst>
          </p:cNvPr>
          <p:cNvSpPr txBox="1"/>
          <p:nvPr/>
        </p:nvSpPr>
        <p:spPr>
          <a:xfrm>
            <a:off x="1695634" y="559294"/>
            <a:ext cx="5308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Séparation : isolement du produit brut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9FFB606-916C-41B1-9E02-4FF244ED9722}"/>
              </a:ext>
            </a:extLst>
          </p:cNvPr>
          <p:cNvSpPr txBox="1"/>
          <p:nvPr/>
        </p:nvSpPr>
        <p:spPr>
          <a:xfrm>
            <a:off x="107504" y="6309320"/>
            <a:ext cx="891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</a:t>
            </a:r>
            <a:r>
              <a:rPr lang="fr-FR"/>
              <a:t>: </a:t>
            </a:r>
            <a:r>
              <a:rPr lang="fr-FR">
                <a:hlinkClick r:id="rId2"/>
              </a:rPr>
              <a:t>https://guy-chaumeton.pagesperso-orange.fr/scphysiques2010/images07/imgB4.jpg</a:t>
            </a:r>
            <a:endParaRPr lang="fr-FR" dirty="0"/>
          </a:p>
        </p:txBody>
      </p:sp>
      <p:pic>
        <p:nvPicPr>
          <p:cNvPr id="3074" name="Picture 2" descr="https://guy-chaumeton.pagesperso-orange.fr/scphysiques2010/images07/img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035" y="1758462"/>
            <a:ext cx="4357197" cy="379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14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9EDB1C1-1D2C-4AC9-B033-0CD1D61F14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5" t="2568" r="2745" b="69803"/>
          <a:stretch/>
        </p:blipFill>
        <p:spPr>
          <a:xfrm>
            <a:off x="6660233" y="1523686"/>
            <a:ext cx="2249996" cy="11017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E4896F1-91E1-4053-9C78-FCC2F7EA4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7" y="1437008"/>
            <a:ext cx="3827114" cy="397189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129436DE-379D-4796-88E3-8BF86A86E7EE}"/>
              </a:ext>
            </a:extLst>
          </p:cNvPr>
          <p:cNvSpPr txBox="1"/>
          <p:nvPr/>
        </p:nvSpPr>
        <p:spPr>
          <a:xfrm>
            <a:off x="5292080" y="6470781"/>
            <a:ext cx="48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</a:t>
            </a:r>
            <a:r>
              <a:rPr lang="fr-FR" dirty="0" err="1"/>
              <a:t>Teminale</a:t>
            </a:r>
            <a:r>
              <a:rPr lang="fr-FR" dirty="0"/>
              <a:t> S Bordas et </a:t>
            </a:r>
            <a:r>
              <a:rPr lang="fr-FR" dirty="0" err="1"/>
              <a:t>wikipédia</a:t>
            </a:r>
            <a:r>
              <a:rPr lang="fr-FR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2">
                <a:extLst>
                  <a:ext uri="{FF2B5EF4-FFF2-40B4-BE49-F238E27FC236}">
                    <a16:creationId xmlns:a16="http://schemas.microsoft.com/office/drawing/2014/main" xmlns="" id="{646F508D-1692-4189-9804-6B264A3963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5282295"/>
                  </p:ext>
                </p:extLst>
              </p:nvPr>
            </p:nvGraphicFramePr>
            <p:xfrm>
              <a:off x="4060886" y="1437008"/>
              <a:ext cx="4878347" cy="38973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40319">
                      <a:extLst>
                        <a:ext uri="{9D8B030D-6E8A-4147-A177-3AD203B41FA5}">
                          <a16:colId xmlns:a16="http://schemas.microsoft.com/office/drawing/2014/main" xmlns="" val="4095488738"/>
                        </a:ext>
                      </a:extLst>
                    </a:gridCol>
                    <a:gridCol w="2538028">
                      <a:extLst>
                        <a:ext uri="{9D8B030D-6E8A-4147-A177-3AD203B41FA5}">
                          <a16:colId xmlns:a16="http://schemas.microsoft.com/office/drawing/2014/main" xmlns="" val="1654244636"/>
                        </a:ext>
                      </a:extLst>
                    </a:gridCol>
                  </a:tblGrid>
                  <a:tr h="11860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FR" dirty="0" smtClean="0">
                                    <a:latin typeface="Cambria Math"/>
                                  </a:rPr>
                                  <m:t>Acide</m:t>
                                </m:r>
                                <m:r>
                                  <a:rPr lang="fr-FR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dirty="0" smtClean="0">
                                    <a:latin typeface="Cambria Math"/>
                                  </a:rPr>
                                  <m:t>salicylique</m:t>
                                </m:r>
                                <m:r>
                                  <a:rPr lang="fr-FR" dirty="0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dirty="0" smtClean="0">
                                        <a:latin typeface="Cambria Math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fr-FR" dirty="0" smtClean="0">
                                        <a:latin typeface="Cambria Math"/>
                                      </a:rPr>
                                      <m:t>7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dirty="0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fr-FR" dirty="0" smtClean="0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dirty="0" smtClean="0">
                                        <a:latin typeface="Cambria Math"/>
                                      </a:rPr>
                                      <m:t>O</m:t>
                                    </m:r>
                                  </m:e>
                                  <m:sub>
                                    <m:r>
                                      <a:rPr lang="fr-FR" dirty="0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512812889"/>
                      </a:ext>
                    </a:extLst>
                  </a:tr>
                  <a:tr h="13556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FR" dirty="0" smtClean="0">
                                    <a:latin typeface="Cambria Math"/>
                                  </a:rPr>
                                  <m:t>Anhydride</m:t>
                                </m:r>
                                <m:r>
                                  <a:rPr lang="fr-FR" dirty="0" smtClean="0">
                                    <a:latin typeface="Cambria Math"/>
                                  </a:rPr>
                                  <m:t> é</m:t>
                                </m:r>
                                <m:r>
                                  <m:rPr>
                                    <m:sty m:val="p"/>
                                  </m:rPr>
                                  <a:rPr lang="fr-FR" dirty="0" err="1" smtClean="0">
                                    <a:latin typeface="Cambria Math"/>
                                  </a:rPr>
                                  <m:t>thanoique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dirty="0" smtClean="0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fr-FR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dirty="0" smtClean="0">
                                        <a:latin typeface="Cambria Math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fr-FR" dirty="0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dirty="0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fr-FR" dirty="0" smtClean="0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dirty="0" smtClean="0">
                                        <a:latin typeface="Cambria Math"/>
                                      </a:rPr>
                                      <m:t>O</m:t>
                                    </m:r>
                                  </m:e>
                                  <m:sub>
                                    <m:r>
                                      <a:rPr lang="fr-FR" dirty="0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899781569"/>
                      </a:ext>
                    </a:extLst>
                  </a:tr>
                  <a:tr h="13556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FR" dirty="0" smtClean="0">
                                    <a:latin typeface="Cambria Math"/>
                                  </a:rPr>
                                  <m:t>Acide</m:t>
                                </m:r>
                                <m:r>
                                  <a:rPr lang="fr-FR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dirty="0" smtClean="0">
                                    <a:latin typeface="Cambria Math"/>
                                  </a:rPr>
                                  <m:t>chlorhydrique</m:t>
                                </m:r>
                                <m:r>
                                  <a:rPr lang="fr-FR" dirty="0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FR" dirty="0" err="1" smtClean="0">
                                    <a:latin typeface="Cambria Math"/>
                                  </a:rPr>
                                  <m:t>HCl</m:t>
                                </m:r>
                              </m:oMath>
                            </m:oMathPara>
                          </a14:m>
                          <a:endParaRPr lang="fr-FR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0654756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2">
                <a:extLst>
                  <a:ext uri="{FF2B5EF4-FFF2-40B4-BE49-F238E27FC236}">
                    <a16:creationId xmlns:a16="http://schemas.microsoft.com/office/drawing/2014/main" id="{646F508D-1692-4189-9804-6B264A3963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5282295"/>
                  </p:ext>
                </p:extLst>
              </p:nvPr>
            </p:nvGraphicFramePr>
            <p:xfrm>
              <a:off x="4060886" y="1437008"/>
              <a:ext cx="4878347" cy="38973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40319">
                      <a:extLst>
                        <a:ext uri="{9D8B030D-6E8A-4147-A177-3AD203B41FA5}">
                          <a16:colId xmlns:a16="http://schemas.microsoft.com/office/drawing/2014/main" val="4095488738"/>
                        </a:ext>
                      </a:extLst>
                    </a:gridCol>
                    <a:gridCol w="2538028">
                      <a:extLst>
                        <a:ext uri="{9D8B030D-6E8A-4147-A177-3AD203B41FA5}">
                          <a16:colId xmlns:a16="http://schemas.microsoft.com/office/drawing/2014/main" val="1654244636"/>
                        </a:ext>
                      </a:extLst>
                    </a:gridCol>
                  </a:tblGrid>
                  <a:tr h="118605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260" t="-513" r="-109115" b="-229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2812889"/>
                      </a:ext>
                    </a:extLst>
                  </a:tr>
                  <a:tr h="135562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260" t="-87892" r="-109115" b="-100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9781569"/>
                      </a:ext>
                    </a:extLst>
                  </a:tr>
                  <a:tr h="135562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260" t="-187892" r="-109115" b="-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547562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C324B90-FFEB-456A-A0E5-D9AC9630A4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33576" r="2047" b="36503"/>
          <a:stretch/>
        </p:blipFill>
        <p:spPr>
          <a:xfrm>
            <a:off x="6446511" y="2652837"/>
            <a:ext cx="2361831" cy="118844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6EEBE80A-3738-47DA-A103-133F8BCA0A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9" t="67690" r="1924" b="2389"/>
          <a:stretch/>
        </p:blipFill>
        <p:spPr>
          <a:xfrm>
            <a:off x="6446511" y="4119878"/>
            <a:ext cx="2361831" cy="118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9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1059"/>
            <a:ext cx="7157615" cy="575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732240" y="62898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C. </a:t>
            </a:r>
            <a:r>
              <a:rPr lang="fr-FR" dirty="0" err="1"/>
              <a:t>Cabart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56BBDA2-30F6-4DA5-8C13-AC246619C73B}"/>
              </a:ext>
            </a:extLst>
          </p:cNvPr>
          <p:cNvSpPr/>
          <p:nvPr/>
        </p:nvSpPr>
        <p:spPr>
          <a:xfrm>
            <a:off x="3995936" y="211059"/>
            <a:ext cx="2304256" cy="680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7773D75-6120-4332-9F36-7F6369BEB522}"/>
              </a:ext>
            </a:extLst>
          </p:cNvPr>
          <p:cNvSpPr/>
          <p:nvPr/>
        </p:nvSpPr>
        <p:spPr>
          <a:xfrm>
            <a:off x="1860556" y="1844824"/>
            <a:ext cx="2304256" cy="680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760927-0EAC-40CC-A974-91A144F7D90A}"/>
              </a:ext>
            </a:extLst>
          </p:cNvPr>
          <p:cNvSpPr/>
          <p:nvPr/>
        </p:nvSpPr>
        <p:spPr>
          <a:xfrm>
            <a:off x="5940152" y="3429000"/>
            <a:ext cx="1800200" cy="680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F9CD5AA-B106-442B-9A5B-50F5307CBBAA}"/>
              </a:ext>
            </a:extLst>
          </p:cNvPr>
          <p:cNvSpPr/>
          <p:nvPr/>
        </p:nvSpPr>
        <p:spPr>
          <a:xfrm>
            <a:off x="3505423" y="4725144"/>
            <a:ext cx="1656184" cy="680608"/>
          </a:xfrm>
          <a:prstGeom prst="rect">
            <a:avLst/>
          </a:prstGeom>
          <a:solidFill>
            <a:srgbClr val="FF9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FDF9C16-58FA-472F-B2AD-B8441A7CDD48}"/>
              </a:ext>
            </a:extLst>
          </p:cNvPr>
          <p:cNvSpPr/>
          <p:nvPr/>
        </p:nvSpPr>
        <p:spPr>
          <a:xfrm>
            <a:off x="7733693" y="4581128"/>
            <a:ext cx="1086780" cy="141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532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1666FC9-22F7-4A65-B104-BD586D325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660740" cy="412649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BC3673C-464F-43F5-8641-FE5ADEB44F2E}"/>
              </a:ext>
            </a:extLst>
          </p:cNvPr>
          <p:cNvSpPr txBox="1"/>
          <p:nvPr/>
        </p:nvSpPr>
        <p:spPr>
          <a:xfrm>
            <a:off x="3419872" y="76470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Filtration sous-vide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F918D935-1214-4F16-ABF1-1AF1336E644C}"/>
              </a:ext>
            </a:extLst>
          </p:cNvPr>
          <p:cNvSpPr txBox="1"/>
          <p:nvPr/>
        </p:nvSpPr>
        <p:spPr>
          <a:xfrm>
            <a:off x="4702173" y="6488668"/>
            <a:ext cx="493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Dunod techniques expérimentales</a:t>
            </a:r>
          </a:p>
        </p:txBody>
      </p:sp>
    </p:spTree>
    <p:extLst>
      <p:ext uri="{BB962C8B-B14F-4D97-AF65-F5344CB8AC3E}">
        <p14:creationId xmlns:p14="http://schemas.microsoft.com/office/powerpoint/2010/main" val="998900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67FF57C-3CC5-4DDD-AC14-E0A85CF1D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2" y="764704"/>
            <a:ext cx="9144000" cy="34648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FE6261F-68CD-4B94-9CC2-1EA356C58487}"/>
              </a:ext>
            </a:extLst>
          </p:cNvPr>
          <p:cNvSpPr/>
          <p:nvPr/>
        </p:nvSpPr>
        <p:spPr>
          <a:xfrm>
            <a:off x="2195736" y="729757"/>
            <a:ext cx="216024" cy="3304825"/>
          </a:xfrm>
          <a:prstGeom prst="rect">
            <a:avLst/>
          </a:prstGeom>
          <a:solidFill>
            <a:srgbClr val="4F81BD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C6B709-D8C1-44A7-9BCA-BB0DE2E3DE47}"/>
              </a:ext>
            </a:extLst>
          </p:cNvPr>
          <p:cNvSpPr/>
          <p:nvPr/>
        </p:nvSpPr>
        <p:spPr>
          <a:xfrm>
            <a:off x="5684648" y="746601"/>
            <a:ext cx="216024" cy="3304825"/>
          </a:xfrm>
          <a:prstGeom prst="rect">
            <a:avLst/>
          </a:prstGeom>
          <a:solidFill>
            <a:srgbClr val="C000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BB0AC580-D201-4B93-B9E5-9416647208F1}"/>
              </a:ext>
            </a:extLst>
          </p:cNvPr>
          <p:cNvSpPr txBox="1"/>
          <p:nvPr/>
        </p:nvSpPr>
        <p:spPr>
          <a:xfrm>
            <a:off x="5220072" y="5926733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Acide acétylsalicylique</a:t>
            </a:r>
          </a:p>
        </p:txBody>
      </p:sp>
      <p:pic>
        <p:nvPicPr>
          <p:cNvPr id="7" name="Picture 6" descr="Résultat de recherche d'images pour &quot;acide acétyl salicylique&quot;">
            <a:extLst>
              <a:ext uri="{FF2B5EF4-FFF2-40B4-BE49-F238E27FC236}">
                <a16:creationId xmlns:a16="http://schemas.microsoft.com/office/drawing/2014/main" xmlns="" id="{6D69552D-1F65-48C3-AE0C-A53DC917C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672" y="4687594"/>
            <a:ext cx="1152128" cy="9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ésultat de recherche d'images pour &quot;acide salicylique&quot;">
            <a:extLst>
              <a:ext uri="{FF2B5EF4-FFF2-40B4-BE49-F238E27FC236}">
                <a16:creationId xmlns:a16="http://schemas.microsoft.com/office/drawing/2014/main" xmlns="" id="{A92F4B79-3C77-4D0B-B322-D90BC36CE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75294"/>
            <a:ext cx="1080120" cy="117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F7E139B8-68C0-479B-AC75-7A6FE397C7C4}"/>
              </a:ext>
            </a:extLst>
          </p:cNvPr>
          <p:cNvSpPr txBox="1"/>
          <p:nvPr/>
        </p:nvSpPr>
        <p:spPr>
          <a:xfrm>
            <a:off x="1853219" y="6017499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Acide salicylique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C30B808-FC27-479C-B415-D64873207705}"/>
              </a:ext>
            </a:extLst>
          </p:cNvPr>
          <p:cNvSpPr/>
          <p:nvPr/>
        </p:nvSpPr>
        <p:spPr>
          <a:xfrm>
            <a:off x="7106441" y="764704"/>
            <a:ext cx="216024" cy="3289120"/>
          </a:xfrm>
          <a:prstGeom prst="rect">
            <a:avLst/>
          </a:prstGeom>
          <a:solidFill>
            <a:srgbClr val="FFC0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B9C19BE-6816-486B-B37D-6BD2A9ED3A19}"/>
              </a:ext>
            </a:extLst>
          </p:cNvPr>
          <p:cNvSpPr/>
          <p:nvPr/>
        </p:nvSpPr>
        <p:spPr>
          <a:xfrm>
            <a:off x="6497534" y="5013176"/>
            <a:ext cx="360040" cy="272548"/>
          </a:xfrm>
          <a:prstGeom prst="rect">
            <a:avLst/>
          </a:prstGeom>
          <a:solidFill>
            <a:srgbClr val="FFC0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D4809CB-7224-46A5-9918-9FE6A0E47366}"/>
              </a:ext>
            </a:extLst>
          </p:cNvPr>
          <p:cNvSpPr/>
          <p:nvPr/>
        </p:nvSpPr>
        <p:spPr>
          <a:xfrm>
            <a:off x="6697783" y="5254618"/>
            <a:ext cx="250482" cy="356687"/>
          </a:xfrm>
          <a:prstGeom prst="rect">
            <a:avLst/>
          </a:prstGeom>
          <a:solidFill>
            <a:srgbClr val="C000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37139F3-9DA2-4138-BDA6-F0081D0D08EE}"/>
              </a:ext>
            </a:extLst>
          </p:cNvPr>
          <p:cNvSpPr/>
          <p:nvPr/>
        </p:nvSpPr>
        <p:spPr>
          <a:xfrm>
            <a:off x="2830374" y="5088910"/>
            <a:ext cx="517490" cy="369332"/>
          </a:xfrm>
          <a:prstGeom prst="rect">
            <a:avLst/>
          </a:prstGeom>
          <a:solidFill>
            <a:srgbClr val="4F81BD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08104" y="1886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Spectres issus de Specamp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624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54" y="548680"/>
            <a:ext cx="5149664" cy="2225327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734705" y="594928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   Acide acétylsalicylique</a:t>
            </a:r>
          </a:p>
          <a:p>
            <a:pPr algn="ctr"/>
            <a:r>
              <a:rPr lang="fr-FR" dirty="0"/>
              <a:t>(synthétisé en TP)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462146" y="50131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C=O</a:t>
            </a:r>
          </a:p>
        </p:txBody>
      </p:sp>
      <p:pic>
        <p:nvPicPr>
          <p:cNvPr id="23" name="Picture 6" descr="Résultat de recherche d'images pour &quot;acide acétyl salicyliqu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1152128" cy="9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021986" y="295045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Aspirine commerciale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99EF8DEE-1995-4F79-A994-40947DF2B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86" y="3424225"/>
            <a:ext cx="5250087" cy="249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26B5C3C4-4467-407B-BB12-7A6F9926F9BE}"/>
              </a:ext>
            </a:extLst>
          </p:cNvPr>
          <p:cNvSpPr txBox="1"/>
          <p:nvPr/>
        </p:nvSpPr>
        <p:spPr>
          <a:xfrm>
            <a:off x="467544" y="3921389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1106712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719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070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EC2BD1F-7888-43F2-A8E7-E308109F0CE4}"/>
              </a:ext>
            </a:extLst>
          </p:cNvPr>
          <p:cNvSpPr txBox="1"/>
          <p:nvPr/>
        </p:nvSpPr>
        <p:spPr>
          <a:xfrm>
            <a:off x="2024174" y="87015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Dosage eau oxygénée</a:t>
            </a:r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795E48AD-70B7-477D-9767-CB8451E4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071973" cy="548687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1E27B87-037B-40C6-96C5-EA33F55B68FD}"/>
              </a:ext>
            </a:extLst>
          </p:cNvPr>
          <p:cNvSpPr txBox="1"/>
          <p:nvPr/>
        </p:nvSpPr>
        <p:spPr>
          <a:xfrm>
            <a:off x="6516216" y="645333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</a:t>
            </a:r>
            <a:r>
              <a:rPr lang="fr-FR" dirty="0" err="1"/>
              <a:t>B.Blancon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063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773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300192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A. Garcia</a:t>
            </a:r>
          </a:p>
        </p:txBody>
      </p:sp>
    </p:spTree>
    <p:extLst>
      <p:ext uri="{BB962C8B-B14F-4D97-AF65-F5344CB8AC3E}">
        <p14:creationId xmlns:p14="http://schemas.microsoft.com/office/powerpoint/2010/main" val="744586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6EC5DB-73C5-4F76-98E3-830CAA36B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085108" cy="201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135BFC7-3190-43D1-9578-0D8E43E3E487}"/>
              </a:ext>
            </a:extLst>
          </p:cNvPr>
          <p:cNvSpPr txBox="1"/>
          <p:nvPr/>
        </p:nvSpPr>
        <p:spPr>
          <a:xfrm>
            <a:off x="6588224" y="6296493"/>
            <a:ext cx="2567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Hachette, A</a:t>
            </a:r>
            <a:r>
              <a:rPr lang="fr-FR"/>
              <a:t>. Garcia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492896"/>
            <a:ext cx="4933823" cy="311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56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CC8225B-5FF6-424B-8CA9-68F168428E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6" y="388273"/>
            <a:ext cx="3010649" cy="20745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1E0285F-E508-4FB5-9871-731AB79C6E41}"/>
              </a:ext>
            </a:extLst>
          </p:cNvPr>
          <p:cNvSpPr txBox="1"/>
          <p:nvPr/>
        </p:nvSpPr>
        <p:spPr>
          <a:xfrm>
            <a:off x="937801" y="253187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Oléine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8A86997-CE8A-4BC3-879E-2A0A3B116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48680"/>
            <a:ext cx="2684710" cy="2684710"/>
          </a:xfrm>
          <a:prstGeom prst="rect">
            <a:avLst/>
          </a:prstGeom>
        </p:spPr>
      </p:pic>
      <p:pic>
        <p:nvPicPr>
          <p:cNvPr id="10" name="Image 9" descr="Une image contenant table, intérieur, verre, tasse&#10;&#10;Description générée automatiquement">
            <a:extLst>
              <a:ext uri="{FF2B5EF4-FFF2-40B4-BE49-F238E27FC236}">
                <a16:creationId xmlns:a16="http://schemas.microsoft.com/office/drawing/2014/main" xmlns="" id="{F28AD777-F7E4-41B0-98BF-DA2851E8E8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14" y="1816883"/>
            <a:ext cx="1213126" cy="121312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EDF69DCA-C559-4C9E-AB88-597C36DB1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801" y="3429000"/>
            <a:ext cx="7309226" cy="264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8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9F173F7-3380-4A36-95C7-4BF7694CD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19" y="1933498"/>
            <a:ext cx="8007762" cy="299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09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90408C73-E938-4674-8704-2754D6B41198}"/>
              </a:ext>
            </a:extLst>
          </p:cNvPr>
          <p:cNvGrpSpPr/>
          <p:nvPr/>
        </p:nvGrpSpPr>
        <p:grpSpPr>
          <a:xfrm>
            <a:off x="1835696" y="764704"/>
            <a:ext cx="5256584" cy="4896544"/>
            <a:chOff x="2277019" y="1434075"/>
            <a:chExt cx="4368362" cy="3939141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xmlns="" id="{5906ACE9-C598-4150-AB52-91A9349C1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447924">
              <a:off x="2498618" y="1523902"/>
              <a:ext cx="4146763" cy="381019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F17B921-D301-4A26-AB43-6F9B43BF8624}"/>
                </a:ext>
              </a:extLst>
            </p:cNvPr>
            <p:cNvSpPr/>
            <p:nvPr/>
          </p:nvSpPr>
          <p:spPr>
            <a:xfrm>
              <a:off x="2277019" y="1434075"/>
              <a:ext cx="4311205" cy="3939141"/>
            </a:xfrm>
            <a:prstGeom prst="rect">
              <a:avLst/>
            </a:prstGeom>
            <a:noFill/>
            <a:ln w="311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1CDBA06-B8D7-4D37-A316-5369A218DA03}"/>
              </a:ext>
            </a:extLst>
          </p:cNvPr>
          <p:cNvSpPr txBox="1"/>
          <p:nvPr/>
        </p:nvSpPr>
        <p:spPr>
          <a:xfrm>
            <a:off x="5508104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JFLM Chimie expérimentale</a:t>
            </a:r>
          </a:p>
        </p:txBody>
      </p:sp>
    </p:spTree>
    <p:extLst>
      <p:ext uri="{BB962C8B-B14F-4D97-AF65-F5344CB8AC3E}">
        <p14:creationId xmlns:p14="http://schemas.microsoft.com/office/powerpoint/2010/main" val="340294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1059"/>
            <a:ext cx="7157615" cy="575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732240" y="62898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C. </a:t>
            </a:r>
            <a:r>
              <a:rPr lang="fr-FR" dirty="0" err="1"/>
              <a:t>Cabart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56BBDA2-30F6-4DA5-8C13-AC246619C73B}"/>
              </a:ext>
            </a:extLst>
          </p:cNvPr>
          <p:cNvSpPr/>
          <p:nvPr/>
        </p:nvSpPr>
        <p:spPr>
          <a:xfrm>
            <a:off x="3995936" y="211059"/>
            <a:ext cx="2304256" cy="680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F9CD5AA-B106-442B-9A5B-50F5307CBBAA}"/>
              </a:ext>
            </a:extLst>
          </p:cNvPr>
          <p:cNvSpPr/>
          <p:nvPr/>
        </p:nvSpPr>
        <p:spPr>
          <a:xfrm>
            <a:off x="3505423" y="4725144"/>
            <a:ext cx="1656184" cy="680608"/>
          </a:xfrm>
          <a:prstGeom prst="rect">
            <a:avLst/>
          </a:prstGeom>
          <a:solidFill>
            <a:srgbClr val="FF9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FDF9C16-58FA-472F-B2AD-B8441A7CDD48}"/>
              </a:ext>
            </a:extLst>
          </p:cNvPr>
          <p:cNvSpPr/>
          <p:nvPr/>
        </p:nvSpPr>
        <p:spPr>
          <a:xfrm>
            <a:off x="7733693" y="4581128"/>
            <a:ext cx="1086780" cy="141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29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 15" descr="Une image contenant bouteille, réfrigérateur, alimentation, assis&#10;&#10;Description générée automatiquement">
            <a:extLst>
              <a:ext uri="{FF2B5EF4-FFF2-40B4-BE49-F238E27FC236}">
                <a16:creationId xmlns:a16="http://schemas.microsoft.com/office/drawing/2014/main" xmlns="" id="{8A5AD270-9A99-4823-BD9A-54BA38E20A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443480"/>
            <a:ext cx="3971037" cy="397103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5996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 descr="Une image contenant assis, bouteille, table, blanc&#10;&#10;Description générée automatiquement">
            <a:extLst>
              <a:ext uri="{FF2B5EF4-FFF2-40B4-BE49-F238E27FC236}">
                <a16:creationId xmlns:a16="http://schemas.microsoft.com/office/drawing/2014/main" xmlns="" id="{208EE297-FF35-4F16-866F-9C7776316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62" y="1443481"/>
            <a:ext cx="3971037" cy="3971037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4B91A548-1B2E-4EA8-8CBF-972E7B98A542}"/>
              </a:ext>
            </a:extLst>
          </p:cNvPr>
          <p:cNvSpPr txBox="1"/>
          <p:nvPr/>
        </p:nvSpPr>
        <p:spPr>
          <a:xfrm>
            <a:off x="1756876" y="1443480"/>
            <a:ext cx="2737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Désinfectant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37957823-C77B-4529-8B04-E8065248449F}"/>
              </a:ext>
            </a:extLst>
          </p:cNvPr>
          <p:cNvSpPr txBox="1"/>
          <p:nvPr/>
        </p:nvSpPr>
        <p:spPr>
          <a:xfrm>
            <a:off x="5917951" y="1443480"/>
            <a:ext cx="2737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Antiseptique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292080" y="5414517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0.5% de chlore actif</a:t>
            </a:r>
          </a:p>
          <a:p>
            <a:r>
              <a:rPr lang="fr-FR" smtClean="0"/>
              <a:t>soit 3 g/L de ClO-</a:t>
            </a: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187624" y="541451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3 à 10% de chlore actif</a:t>
            </a:r>
          </a:p>
          <a:p>
            <a:r>
              <a:rPr lang="fr-FR" smtClean="0"/>
              <a:t>soit 20 à 70 g/L de ClO-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417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374</Words>
  <Application>Microsoft Office PowerPoint</Application>
  <PresentationFormat>Affichage à l'écran (4:3)</PresentationFormat>
  <Paragraphs>66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Guislain</dc:creator>
  <cp:lastModifiedBy>pascal</cp:lastModifiedBy>
  <cp:revision>21</cp:revision>
  <dcterms:created xsi:type="dcterms:W3CDTF">2020-05-25T15:52:15Z</dcterms:created>
  <dcterms:modified xsi:type="dcterms:W3CDTF">2020-06-20T18:52:12Z</dcterms:modified>
</cp:coreProperties>
</file>