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1" r:id="rId4"/>
    <p:sldId id="261" r:id="rId5"/>
    <p:sldId id="290" r:id="rId6"/>
    <p:sldId id="262" r:id="rId7"/>
    <p:sldId id="285" r:id="rId8"/>
    <p:sldId id="286" r:id="rId9"/>
    <p:sldId id="287" r:id="rId10"/>
    <p:sldId id="284" r:id="rId11"/>
    <p:sldId id="275" r:id="rId12"/>
    <p:sldId id="278" r:id="rId13"/>
    <p:sldId id="257" r:id="rId14"/>
    <p:sldId id="279" r:id="rId15"/>
    <p:sldId id="276" r:id="rId16"/>
    <p:sldId id="280" r:id="rId17"/>
    <p:sldId id="289" r:id="rId18"/>
    <p:sldId id="281" r:id="rId19"/>
    <p:sldId id="259" r:id="rId20"/>
    <p:sldId id="282" r:id="rId21"/>
    <p:sldId id="291" r:id="rId22"/>
    <p:sldId id="292" r:id="rId23"/>
    <p:sldId id="269" r:id="rId24"/>
    <p:sldId id="270" r:id="rId25"/>
    <p:sldId id="258" r:id="rId26"/>
    <p:sldId id="293" r:id="rId27"/>
    <p:sldId id="283" r:id="rId28"/>
    <p:sldId id="272" r:id="rId29"/>
    <p:sldId id="277" r:id="rId30"/>
    <p:sldId id="268" r:id="rId31"/>
    <p:sldId id="273" r:id="rId32"/>
    <p:sldId id="288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E3BB-4EC1-47D4-8110-25D51A8DA06E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7DAB-E1D9-422A-BE73-E6FE91A57C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32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E3BB-4EC1-47D4-8110-25D51A8DA06E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7DAB-E1D9-422A-BE73-E6FE91A57C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6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E3BB-4EC1-47D4-8110-25D51A8DA06E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7DAB-E1D9-422A-BE73-E6FE91A57C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39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E3BB-4EC1-47D4-8110-25D51A8DA06E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7DAB-E1D9-422A-BE73-E6FE91A57C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06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E3BB-4EC1-47D4-8110-25D51A8DA06E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7DAB-E1D9-422A-BE73-E6FE91A57C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63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E3BB-4EC1-47D4-8110-25D51A8DA06E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7DAB-E1D9-422A-BE73-E6FE91A57C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3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E3BB-4EC1-47D4-8110-25D51A8DA06E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7DAB-E1D9-422A-BE73-E6FE91A57C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03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E3BB-4EC1-47D4-8110-25D51A8DA06E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7DAB-E1D9-422A-BE73-E6FE91A57C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16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E3BB-4EC1-47D4-8110-25D51A8DA06E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7DAB-E1D9-422A-BE73-E6FE91A57C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24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E3BB-4EC1-47D4-8110-25D51A8DA06E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7DAB-E1D9-422A-BE73-E6FE91A57C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85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E3BB-4EC1-47D4-8110-25D51A8DA06E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D7DAB-E1D9-422A-BE73-E6FE91A57C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32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6E3BB-4EC1-47D4-8110-25D51A8DA06E}" type="datetimeFigureOut">
              <a:rPr lang="fr-FR" smtClean="0"/>
              <a:t>20/06/2020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D7DAB-E1D9-422A-BE73-E6FE91A57C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28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23445"/>
            <a:ext cx="69246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660232" y="365699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propan-2-ol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1825" y="3723645"/>
            <a:ext cx="129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/>
              <a:t>propan-1-ol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804248" y="422770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82,5 °C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93977" y="422770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97 °C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1829" y="408920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Température d’ébullition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123728" y="372364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méthoxyéthane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627784" y="42277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7,4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115616" y="836711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mtClean="0">
                <a:solidFill>
                  <a:schemeClr val="accent2"/>
                </a:solidFill>
              </a:rPr>
              <a:t>Isomérie de constitution</a:t>
            </a:r>
            <a:endParaRPr lang="fr-FR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38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L'encéphalopathie spongiforme bov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L'encéphalopathie spongiforme bov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7" name="Picture 9" descr="Comment les maladies de prion se répandent-elles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410325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363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FBE5B63F-96DA-4FB5-BF03-9683D6FDC849}"/>
              </a:ext>
            </a:extLst>
          </p:cNvPr>
          <p:cNvSpPr txBox="1"/>
          <p:nvPr/>
        </p:nvSpPr>
        <p:spPr>
          <a:xfrm>
            <a:off x="2123728" y="620688"/>
            <a:ext cx="3168352" cy="4001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Stéréoisomère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081453D-FA57-4C4C-8946-72969BA7254C}"/>
              </a:ext>
            </a:extLst>
          </p:cNvPr>
          <p:cNvSpPr txBox="1"/>
          <p:nvPr/>
        </p:nvSpPr>
        <p:spPr>
          <a:xfrm>
            <a:off x="1907704" y="127369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Les molécules sont-elles identiques par rotation autour d’une liaison ? 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FB7FC941-216B-4C7E-8FC2-B9C7E8981706}"/>
              </a:ext>
            </a:extLst>
          </p:cNvPr>
          <p:cNvCxnSpPr>
            <a:stCxn id="3" idx="2"/>
          </p:cNvCxnSpPr>
          <p:nvPr/>
        </p:nvCxnSpPr>
        <p:spPr>
          <a:xfrm flipH="1">
            <a:off x="1619672" y="1920027"/>
            <a:ext cx="2124236" cy="1364957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E96E53B6-D7FB-4A28-9841-8225BC3E15E2}"/>
              </a:ext>
            </a:extLst>
          </p:cNvPr>
          <p:cNvSpPr txBox="1"/>
          <p:nvPr/>
        </p:nvSpPr>
        <p:spPr>
          <a:xfrm>
            <a:off x="1932036" y="24836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Oui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9239F5F-203B-4F06-9406-855FBC1EE612}"/>
              </a:ext>
            </a:extLst>
          </p:cNvPr>
          <p:cNvSpPr txBox="1"/>
          <p:nvPr/>
        </p:nvSpPr>
        <p:spPr>
          <a:xfrm>
            <a:off x="4959203" y="237476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Non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xmlns="" id="{C6069573-3E69-4267-8FCA-B21EAB3A4E9D}"/>
              </a:ext>
            </a:extLst>
          </p:cNvPr>
          <p:cNvCxnSpPr>
            <a:cxnSpLocks/>
          </p:cNvCxnSpPr>
          <p:nvPr/>
        </p:nvCxnSpPr>
        <p:spPr>
          <a:xfrm>
            <a:off x="3743908" y="1920027"/>
            <a:ext cx="2124236" cy="1364957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C2228090-6623-48C8-B7DA-893ABD442B4D}"/>
              </a:ext>
            </a:extLst>
          </p:cNvPr>
          <p:cNvSpPr txBox="1"/>
          <p:nvPr/>
        </p:nvSpPr>
        <p:spPr>
          <a:xfrm>
            <a:off x="700540" y="3416513"/>
            <a:ext cx="1872208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Stéréoisomères de conformation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A5DD7F5E-0986-4D21-9AF1-E63BF619DCFA}"/>
              </a:ext>
            </a:extLst>
          </p:cNvPr>
          <p:cNvSpPr txBox="1"/>
          <p:nvPr/>
        </p:nvSpPr>
        <p:spPr>
          <a:xfrm>
            <a:off x="5304797" y="3385625"/>
            <a:ext cx="1872208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Stéréoisomères de configuration</a:t>
            </a:r>
          </a:p>
        </p:txBody>
      </p:sp>
    </p:spTree>
    <p:extLst>
      <p:ext uri="{BB962C8B-B14F-4D97-AF65-F5344CB8AC3E}">
        <p14:creationId xmlns:p14="http://schemas.microsoft.com/office/powerpoint/2010/main" val="420940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54EF6D0-2958-4BBC-9FA5-CA11DC684A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37" b="36963"/>
          <a:stretch/>
        </p:blipFill>
        <p:spPr>
          <a:xfrm>
            <a:off x="1547664" y="332657"/>
            <a:ext cx="6408712" cy="338437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71835AD-3A87-4A72-B09E-AC12A21CF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5064"/>
            <a:ext cx="1436892" cy="184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B16E7A5C-37CE-4A8D-A494-B0FEC1F35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77072"/>
            <a:ext cx="2172829" cy="139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794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763947" cy="273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517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personne, assis, homme, femme&#10;&#10;Description générée automatiquement">
            <a:extLst>
              <a:ext uri="{FF2B5EF4-FFF2-40B4-BE49-F238E27FC236}">
                <a16:creationId xmlns:a16="http://schemas.microsoft.com/office/drawing/2014/main" xmlns="" id="{EBCA5B55-E500-42B2-B3E0-43485C4CA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24" y="643466"/>
            <a:ext cx="5362151" cy="55710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4A5FE8F-DCFD-46FA-B299-4CA31F5A329E}"/>
              </a:ext>
            </a:extLst>
          </p:cNvPr>
          <p:cNvSpPr txBox="1"/>
          <p:nvPr/>
        </p:nvSpPr>
        <p:spPr>
          <a:xfrm>
            <a:off x="6300192" y="6516052"/>
            <a:ext cx="303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Terminale S Belin</a:t>
            </a:r>
          </a:p>
        </p:txBody>
      </p:sp>
    </p:spTree>
    <p:extLst>
      <p:ext uri="{BB962C8B-B14F-4D97-AF65-F5344CB8AC3E}">
        <p14:creationId xmlns:p14="http://schemas.microsoft.com/office/powerpoint/2010/main" val="2516121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FBE5B63F-96DA-4FB5-BF03-9683D6FDC849}"/>
              </a:ext>
            </a:extLst>
          </p:cNvPr>
          <p:cNvSpPr txBox="1"/>
          <p:nvPr/>
        </p:nvSpPr>
        <p:spPr>
          <a:xfrm>
            <a:off x="2123728" y="620688"/>
            <a:ext cx="3168352" cy="4001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Stéréoisomère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081453D-FA57-4C4C-8946-72969BA7254C}"/>
              </a:ext>
            </a:extLst>
          </p:cNvPr>
          <p:cNvSpPr txBox="1"/>
          <p:nvPr/>
        </p:nvSpPr>
        <p:spPr>
          <a:xfrm>
            <a:off x="1907704" y="127369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Les molécules sont-elles identiques par rotation autour d’une liaison ? 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FB7FC941-216B-4C7E-8FC2-B9C7E8981706}"/>
              </a:ext>
            </a:extLst>
          </p:cNvPr>
          <p:cNvCxnSpPr>
            <a:stCxn id="3" idx="2"/>
          </p:cNvCxnSpPr>
          <p:nvPr/>
        </p:nvCxnSpPr>
        <p:spPr>
          <a:xfrm flipH="1">
            <a:off x="1619672" y="1920027"/>
            <a:ext cx="2124236" cy="1364957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E96E53B6-D7FB-4A28-9841-8225BC3E15E2}"/>
              </a:ext>
            </a:extLst>
          </p:cNvPr>
          <p:cNvSpPr txBox="1"/>
          <p:nvPr/>
        </p:nvSpPr>
        <p:spPr>
          <a:xfrm>
            <a:off x="1932036" y="24836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Oui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9239F5F-203B-4F06-9406-855FBC1EE612}"/>
              </a:ext>
            </a:extLst>
          </p:cNvPr>
          <p:cNvSpPr txBox="1"/>
          <p:nvPr/>
        </p:nvSpPr>
        <p:spPr>
          <a:xfrm>
            <a:off x="4959203" y="237476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Non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xmlns="" id="{C6069573-3E69-4267-8FCA-B21EAB3A4E9D}"/>
              </a:ext>
            </a:extLst>
          </p:cNvPr>
          <p:cNvCxnSpPr>
            <a:cxnSpLocks/>
          </p:cNvCxnSpPr>
          <p:nvPr/>
        </p:nvCxnSpPr>
        <p:spPr>
          <a:xfrm>
            <a:off x="3743908" y="1920027"/>
            <a:ext cx="2124236" cy="1364957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C2228090-6623-48C8-B7DA-893ABD442B4D}"/>
              </a:ext>
            </a:extLst>
          </p:cNvPr>
          <p:cNvSpPr txBox="1"/>
          <p:nvPr/>
        </p:nvSpPr>
        <p:spPr>
          <a:xfrm>
            <a:off x="700540" y="3416513"/>
            <a:ext cx="1872208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Stéréoisomères de conformation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9E9704E2-C5A9-4087-A61F-BADF4BC96795}"/>
              </a:ext>
            </a:extLst>
          </p:cNvPr>
          <p:cNvSpPr txBox="1"/>
          <p:nvPr/>
        </p:nvSpPr>
        <p:spPr>
          <a:xfrm>
            <a:off x="5304797" y="3385625"/>
            <a:ext cx="1872208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Stéréoisomères de configuration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3035E189-DF26-4212-9055-562CAEFED807}"/>
              </a:ext>
            </a:extLst>
          </p:cNvPr>
          <p:cNvCxnSpPr>
            <a:cxnSpLocks/>
          </p:cNvCxnSpPr>
          <p:nvPr/>
        </p:nvCxnSpPr>
        <p:spPr>
          <a:xfrm>
            <a:off x="6247536" y="4608390"/>
            <a:ext cx="936104" cy="80494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xmlns="" id="{9985AD66-73FD-4711-A76A-A7CF1869A7E8}"/>
              </a:ext>
            </a:extLst>
          </p:cNvPr>
          <p:cNvCxnSpPr>
            <a:cxnSpLocks/>
          </p:cNvCxnSpPr>
          <p:nvPr/>
        </p:nvCxnSpPr>
        <p:spPr>
          <a:xfrm flipH="1">
            <a:off x="5311432" y="4614970"/>
            <a:ext cx="936104" cy="80494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4A8904F2-941C-4A3C-8ACD-79BC5CBBBF38}"/>
              </a:ext>
            </a:extLst>
          </p:cNvPr>
          <p:cNvSpPr txBox="1"/>
          <p:nvPr/>
        </p:nvSpPr>
        <p:spPr>
          <a:xfrm>
            <a:off x="4411332" y="3988071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Les molécules sont-elles images l’une de l’autre dans un miroir ?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9F96F4AB-89D1-4D22-9D6A-7F7978DE9D93}"/>
              </a:ext>
            </a:extLst>
          </p:cNvPr>
          <p:cNvSpPr txBox="1"/>
          <p:nvPr/>
        </p:nvSpPr>
        <p:spPr>
          <a:xfrm>
            <a:off x="5131412" y="474932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Oui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00A08CF4-F2E3-4F4D-84F1-F63E831D5182}"/>
              </a:ext>
            </a:extLst>
          </p:cNvPr>
          <p:cNvSpPr txBox="1"/>
          <p:nvPr/>
        </p:nvSpPr>
        <p:spPr>
          <a:xfrm>
            <a:off x="6938653" y="474932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Non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9685FEB0-BA71-4ADA-9115-FDD9515F7F5C}"/>
              </a:ext>
            </a:extLst>
          </p:cNvPr>
          <p:cNvSpPr txBox="1"/>
          <p:nvPr/>
        </p:nvSpPr>
        <p:spPr>
          <a:xfrm>
            <a:off x="4139952" y="5482098"/>
            <a:ext cx="1872208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Enantiomère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6924CAB9-7527-4400-A6E5-0A791FBE83E5}"/>
              </a:ext>
            </a:extLst>
          </p:cNvPr>
          <p:cNvSpPr txBox="1"/>
          <p:nvPr/>
        </p:nvSpPr>
        <p:spPr>
          <a:xfrm>
            <a:off x="6484059" y="5482098"/>
            <a:ext cx="1872208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Diastéréoisomère</a:t>
            </a:r>
          </a:p>
        </p:txBody>
      </p:sp>
    </p:spTree>
    <p:extLst>
      <p:ext uri="{BB962C8B-B14F-4D97-AF65-F5344CB8AC3E}">
        <p14:creationId xmlns:p14="http://schemas.microsoft.com/office/powerpoint/2010/main" val="3771963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2EE9B00C-5461-4F0E-83A7-78D951B05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274" y="764704"/>
            <a:ext cx="3905451" cy="468654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EDECA4C-1CB6-4106-9E4C-0AA5927E08EC}"/>
              </a:ext>
            </a:extLst>
          </p:cNvPr>
          <p:cNvSpPr txBox="1"/>
          <p:nvPr/>
        </p:nvSpPr>
        <p:spPr>
          <a:xfrm>
            <a:off x="6300192" y="6516052"/>
            <a:ext cx="303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Terminale S Belin</a:t>
            </a:r>
          </a:p>
        </p:txBody>
      </p:sp>
    </p:spTree>
    <p:extLst>
      <p:ext uri="{BB962C8B-B14F-4D97-AF65-F5344CB8AC3E}">
        <p14:creationId xmlns:p14="http://schemas.microsoft.com/office/powerpoint/2010/main" val="4119484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illustrative de l’article Acide tartriq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339" b="50000"/>
          <a:stretch/>
        </p:blipFill>
        <p:spPr bwMode="auto">
          <a:xfrm>
            <a:off x="1907704" y="980728"/>
            <a:ext cx="5345275" cy="183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040510" y="260648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Acide tartrique (Pasteur 1848)</a:t>
            </a:r>
            <a:endParaRPr lang="fr-FR" sz="24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87624" y="2708920"/>
            <a:ext cx="462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forme naturellement présente dans le raisin</a:t>
            </a:r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73053"/>
            <a:ext cx="4935097" cy="252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encrypted-tbn0.gstatic.com/images?q=tbn:ANd9GcR1H2M0WqXgES3vRcPynjxLkoaSB1fybr1SHrPLgYygxntqiGt8sA&amp;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73053"/>
            <a:ext cx="3283471" cy="262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940152" y="64533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Belin 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436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40D23671-7A53-44C6-808E-70E260D66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93" y="548680"/>
            <a:ext cx="8884107" cy="454683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24D44EE-CBF5-49AE-AB34-736DB370C62D}"/>
              </a:ext>
            </a:extLst>
          </p:cNvPr>
          <p:cNvSpPr txBox="1"/>
          <p:nvPr/>
        </p:nvSpPr>
        <p:spPr>
          <a:xfrm>
            <a:off x="3131840" y="4581128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BONUS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E9DB157-BCDC-47ED-9E2C-279174E729FB}"/>
              </a:ext>
            </a:extLst>
          </p:cNvPr>
          <p:cNvSpPr txBox="1"/>
          <p:nvPr/>
        </p:nvSpPr>
        <p:spPr>
          <a:xfrm>
            <a:off x="5940152" y="6461691"/>
            <a:ext cx="3179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Terminale S Bordas</a:t>
            </a:r>
          </a:p>
        </p:txBody>
      </p:sp>
    </p:spTree>
    <p:extLst>
      <p:ext uri="{BB962C8B-B14F-4D97-AF65-F5344CB8AC3E}">
        <p14:creationId xmlns:p14="http://schemas.microsoft.com/office/powerpoint/2010/main" val="1617014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6964388" cy="401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76256" y="6381328"/>
            <a:ext cx="19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TS, Sirius</a:t>
            </a:r>
          </a:p>
        </p:txBody>
      </p:sp>
    </p:spTree>
    <p:extLst>
      <p:ext uri="{BB962C8B-B14F-4D97-AF65-F5344CB8AC3E}">
        <p14:creationId xmlns:p14="http://schemas.microsoft.com/office/powerpoint/2010/main" val="344404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12" y="3098836"/>
            <a:ext cx="2055525" cy="286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437" y="332656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11" y="980728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373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25CFA928-1C43-4D8C-876E-EBE9BE4CD7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0" t="19920" r="-755" b="63078"/>
          <a:stretch/>
        </p:blipFill>
        <p:spPr>
          <a:xfrm>
            <a:off x="611560" y="2304230"/>
            <a:ext cx="7947042" cy="22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6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rso.ens-lyon.fr/vincent.martos/Agr%c3%a9gation/LC/LC12%20St%c3%a9r%c3%a9ochimie%20et%20mol%c3%a9cules%20du%20vivant/acide_tartrique_me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1054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935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erso.ens-lyon.fr/vincent.martos/Agr%c3%a9gation/LC/LC12%20St%c3%a9r%c3%a9ochimie%20et%20mol%c3%a9cules%20du%20vivant/acide_tartrique_enantiomeres_diastereoisome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3831" cy="346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932040" y="6165304"/>
            <a:ext cx="367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Blancon, V. Martos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272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3553"/>
            <a:ext cx="5919192" cy="419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D:\Documents\agreg\2 LC\LC_12\acide_fumarique_maleiq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6672"/>
            <a:ext cx="39497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380312" y="587727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kartable.fr</a:t>
            </a:r>
          </a:p>
          <a:p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FE5CA9F-281E-48C8-80A7-819F7E3FC8D1}"/>
              </a:ext>
            </a:extLst>
          </p:cNvPr>
          <p:cNvSpPr/>
          <p:nvPr/>
        </p:nvSpPr>
        <p:spPr>
          <a:xfrm>
            <a:off x="3419872" y="4869160"/>
            <a:ext cx="3830960" cy="1512168"/>
          </a:xfrm>
          <a:prstGeom prst="rect">
            <a:avLst/>
          </a:prstGeom>
          <a:solidFill>
            <a:srgbClr val="4F81BD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921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cuments\agreg\2 LC\LC_12\acide_fumarique_maleique_liaisonsH_karta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5936801" cy="407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940152" y="57332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kartable.fr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986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80183"/>
            <a:ext cx="2756281" cy="361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61783" y="620595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TS belin</a:t>
            </a: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067944" y="188640"/>
            <a:ext cx="1051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accent2"/>
                </a:solidFill>
              </a:rPr>
              <a:t>Rétinal</a:t>
            </a:r>
            <a:endParaRPr lang="fr-FR" sz="2400">
              <a:solidFill>
                <a:schemeClr val="accent2"/>
              </a:solidFill>
            </a:endParaRPr>
          </a:p>
        </p:txBody>
      </p:sp>
      <p:pic>
        <p:nvPicPr>
          <p:cNvPr id="3076" name="Picture 4" descr="http://perso.ens-lyon.fr/vincent.martos/Agr%c3%a9gation/LC/LC12%20St%c3%a9r%c3%a9ochimie%20et%20mol%c3%a9cules%20du%20vivant/retinal_interconversion_cis_tra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9" y="1030784"/>
            <a:ext cx="8924208" cy="1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067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FBE5B63F-96DA-4FB5-BF03-9683D6FDC849}"/>
              </a:ext>
            </a:extLst>
          </p:cNvPr>
          <p:cNvSpPr txBox="1"/>
          <p:nvPr/>
        </p:nvSpPr>
        <p:spPr>
          <a:xfrm>
            <a:off x="2123728" y="620688"/>
            <a:ext cx="3168352" cy="4001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Stéréoisomère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081453D-FA57-4C4C-8946-72969BA7254C}"/>
              </a:ext>
            </a:extLst>
          </p:cNvPr>
          <p:cNvSpPr txBox="1"/>
          <p:nvPr/>
        </p:nvSpPr>
        <p:spPr>
          <a:xfrm>
            <a:off x="1907704" y="127369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Les molécules sont-elles identiques par rotation autour d’une liaison ? 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FB7FC941-216B-4C7E-8FC2-B9C7E8981706}"/>
              </a:ext>
            </a:extLst>
          </p:cNvPr>
          <p:cNvCxnSpPr>
            <a:stCxn id="3" idx="2"/>
          </p:cNvCxnSpPr>
          <p:nvPr/>
        </p:nvCxnSpPr>
        <p:spPr>
          <a:xfrm flipH="1">
            <a:off x="1619672" y="1920027"/>
            <a:ext cx="2124236" cy="1364957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E96E53B6-D7FB-4A28-9841-8225BC3E15E2}"/>
              </a:ext>
            </a:extLst>
          </p:cNvPr>
          <p:cNvSpPr txBox="1"/>
          <p:nvPr/>
        </p:nvSpPr>
        <p:spPr>
          <a:xfrm>
            <a:off x="1932036" y="24836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Oui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9239F5F-203B-4F06-9406-855FBC1EE612}"/>
              </a:ext>
            </a:extLst>
          </p:cNvPr>
          <p:cNvSpPr txBox="1"/>
          <p:nvPr/>
        </p:nvSpPr>
        <p:spPr>
          <a:xfrm>
            <a:off x="4959203" y="237476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Non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xmlns="" id="{C6069573-3E69-4267-8FCA-B21EAB3A4E9D}"/>
              </a:ext>
            </a:extLst>
          </p:cNvPr>
          <p:cNvCxnSpPr>
            <a:cxnSpLocks/>
          </p:cNvCxnSpPr>
          <p:nvPr/>
        </p:nvCxnSpPr>
        <p:spPr>
          <a:xfrm>
            <a:off x="3743908" y="1920027"/>
            <a:ext cx="2124236" cy="1364957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C2228090-6623-48C8-B7DA-893ABD442B4D}"/>
              </a:ext>
            </a:extLst>
          </p:cNvPr>
          <p:cNvSpPr txBox="1"/>
          <p:nvPr/>
        </p:nvSpPr>
        <p:spPr>
          <a:xfrm>
            <a:off x="700540" y="3416513"/>
            <a:ext cx="1872208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Stéréoisomères de conformation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9E9704E2-C5A9-4087-A61F-BADF4BC96795}"/>
              </a:ext>
            </a:extLst>
          </p:cNvPr>
          <p:cNvSpPr txBox="1"/>
          <p:nvPr/>
        </p:nvSpPr>
        <p:spPr>
          <a:xfrm>
            <a:off x="5304797" y="3385625"/>
            <a:ext cx="1872208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Stéréoisomères de configuration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3035E189-DF26-4212-9055-562CAEFED807}"/>
              </a:ext>
            </a:extLst>
          </p:cNvPr>
          <p:cNvCxnSpPr>
            <a:cxnSpLocks/>
          </p:cNvCxnSpPr>
          <p:nvPr/>
        </p:nvCxnSpPr>
        <p:spPr>
          <a:xfrm>
            <a:off x="6247536" y="4608390"/>
            <a:ext cx="936104" cy="80494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xmlns="" id="{9985AD66-73FD-4711-A76A-A7CF1869A7E8}"/>
              </a:ext>
            </a:extLst>
          </p:cNvPr>
          <p:cNvCxnSpPr>
            <a:cxnSpLocks/>
          </p:cNvCxnSpPr>
          <p:nvPr/>
        </p:nvCxnSpPr>
        <p:spPr>
          <a:xfrm flipH="1">
            <a:off x="5311432" y="4614970"/>
            <a:ext cx="936104" cy="80494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4A8904F2-941C-4A3C-8ACD-79BC5CBBBF38}"/>
              </a:ext>
            </a:extLst>
          </p:cNvPr>
          <p:cNvSpPr txBox="1"/>
          <p:nvPr/>
        </p:nvSpPr>
        <p:spPr>
          <a:xfrm>
            <a:off x="4411332" y="3988071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Les molécules sont-elles images l’une de l’autre dans un miroir ?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9F96F4AB-89D1-4D22-9D6A-7F7978DE9D93}"/>
              </a:ext>
            </a:extLst>
          </p:cNvPr>
          <p:cNvSpPr txBox="1"/>
          <p:nvPr/>
        </p:nvSpPr>
        <p:spPr>
          <a:xfrm>
            <a:off x="5131412" y="474932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Oui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00A08CF4-F2E3-4F4D-84F1-F63E831D5182}"/>
              </a:ext>
            </a:extLst>
          </p:cNvPr>
          <p:cNvSpPr txBox="1"/>
          <p:nvPr/>
        </p:nvSpPr>
        <p:spPr>
          <a:xfrm>
            <a:off x="6938653" y="474932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Non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9685FEB0-BA71-4ADA-9115-FDD9515F7F5C}"/>
              </a:ext>
            </a:extLst>
          </p:cNvPr>
          <p:cNvSpPr txBox="1"/>
          <p:nvPr/>
        </p:nvSpPr>
        <p:spPr>
          <a:xfrm>
            <a:off x="4139952" y="5482098"/>
            <a:ext cx="1872208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Enantiomère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6924CAB9-7527-4400-A6E5-0A791FBE83E5}"/>
              </a:ext>
            </a:extLst>
          </p:cNvPr>
          <p:cNvSpPr txBox="1"/>
          <p:nvPr/>
        </p:nvSpPr>
        <p:spPr>
          <a:xfrm>
            <a:off x="6484059" y="5482098"/>
            <a:ext cx="1872208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Diastéréoisomère</a:t>
            </a:r>
          </a:p>
        </p:txBody>
      </p:sp>
    </p:spTree>
    <p:extLst>
      <p:ext uri="{BB962C8B-B14F-4D97-AF65-F5344CB8AC3E}">
        <p14:creationId xmlns:p14="http://schemas.microsoft.com/office/powerpoint/2010/main" val="3167857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082BB76-51EF-4FB6-A7C5-7A529524B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7146127" cy="165618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6DB98D4-BD68-4E02-AE83-D38BCD72EB87}"/>
              </a:ext>
            </a:extLst>
          </p:cNvPr>
          <p:cNvSpPr txBox="1"/>
          <p:nvPr/>
        </p:nvSpPr>
        <p:spPr>
          <a:xfrm>
            <a:off x="3851920" y="41781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Resvératrol </a:t>
            </a:r>
          </a:p>
        </p:txBody>
      </p:sp>
      <p:pic>
        <p:nvPicPr>
          <p:cNvPr id="6" name="Image 5" descr="Une image contenant extérieur, alimentation, fruit, table&#10;&#10;Description générée automatiquement">
            <a:extLst>
              <a:ext uri="{FF2B5EF4-FFF2-40B4-BE49-F238E27FC236}">
                <a16:creationId xmlns:a16="http://schemas.microsoft.com/office/drawing/2014/main" xmlns="" id="{8C83AF40-0C94-4FE5-8B3B-9F6D5A9ED6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97152"/>
            <a:ext cx="3240117" cy="182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49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176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agreg\2 LC\LC_12\limone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6111875" cy="45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25144"/>
            <a:ext cx="1436892" cy="184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97152"/>
            <a:ext cx="2172829" cy="139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1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FF86770-F3FD-4B51-9C6B-E7D317F6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060848"/>
            <a:ext cx="4470630" cy="281954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E112EC8-3349-4325-B79E-1ECD945F6A12}"/>
              </a:ext>
            </a:extLst>
          </p:cNvPr>
          <p:cNvSpPr txBox="1"/>
          <p:nvPr/>
        </p:nvSpPr>
        <p:spPr>
          <a:xfrm>
            <a:off x="6300192" y="6488668"/>
            <a:ext cx="303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Terminale S Belin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3B9D61B-24F8-4ED0-BC1B-6B61F3FEA826}"/>
              </a:ext>
            </a:extLst>
          </p:cNvPr>
          <p:cNvSpPr txBox="1"/>
          <p:nvPr/>
        </p:nvSpPr>
        <p:spPr>
          <a:xfrm>
            <a:off x="2519144" y="497335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fr-FR" dirty="0"/>
              <a:t>Sensation odorante de l’orange</a:t>
            </a:r>
          </a:p>
          <a:p>
            <a:pPr marL="342900" indent="-342900">
              <a:buAutoNum type="alphaLcPeriod"/>
            </a:pPr>
            <a:r>
              <a:rPr lang="fr-FR" dirty="0"/>
              <a:t>Sensation odorante de pin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51D9467A-AA75-449B-A30D-5DB1B34B8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76" y="259182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C72E2BFB-647F-4B7B-9E32-FBC7DF777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074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766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agreg\2 LC\LC_12\limone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6111875" cy="45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25144"/>
            <a:ext cx="1436892" cy="184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97152"/>
            <a:ext cx="2172829" cy="139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395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C50381B-B16B-42BE-B8F3-883ED6689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755" y="1133357"/>
            <a:ext cx="3670489" cy="45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38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alimentation, œuf, table, assiette&#10;&#10;Description générée automatiquement">
            <a:extLst>
              <a:ext uri="{FF2B5EF4-FFF2-40B4-BE49-F238E27FC236}">
                <a16:creationId xmlns:a16="http://schemas.microsoft.com/office/drawing/2014/main" xmlns="" id="{C5BB6D97-A68F-4E19-8186-EFC3F7634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819" y="3965621"/>
            <a:ext cx="2857762" cy="2857762"/>
          </a:xfrm>
          <a:prstGeom prst="rect">
            <a:avLst/>
          </a:prstGeom>
        </p:spPr>
      </p:pic>
      <p:pic>
        <p:nvPicPr>
          <p:cNvPr id="8194" name="Picture 2" descr="D:\Documents\agreg\2 LC\LC_12\oeuf_cru_cuitESP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344816" cy="351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940152" y="6461691"/>
            <a:ext cx="3179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Terminale S Sirius</a:t>
            </a:r>
          </a:p>
        </p:txBody>
      </p:sp>
      <p:pic>
        <p:nvPicPr>
          <p:cNvPr id="6" name="Image 5" descr="Une image contenant tasse, café, table, soupe&#10;&#10;Description générée automatiquement">
            <a:extLst>
              <a:ext uri="{FF2B5EF4-FFF2-40B4-BE49-F238E27FC236}">
                <a16:creationId xmlns:a16="http://schemas.microsoft.com/office/drawing/2014/main" xmlns="" id="{3326BDB2-94F8-4785-AF6B-E1BBE984F9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9204"/>
            <a:ext cx="3396343" cy="226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agreg\2 LC\LC_12\limone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6111875" cy="45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25144"/>
            <a:ext cx="1436892" cy="184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97152"/>
            <a:ext cx="2172829" cy="139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60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rso.ens-lyon.fr/vincent.martos/Agr%c3%a9gation/LC/LC12%20St%c3%a9r%c3%a9ochimie%20et%20mol%c3%a9cules%20du%20vivant/liaison_peptidi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424936" cy="26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59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ocuments\agreg\2 LC\LC_12\exemple_liaison_peptidique_espace_bord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736232" cy="509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300192" y="645702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Terminale S  Bordas</a:t>
            </a:r>
          </a:p>
        </p:txBody>
      </p:sp>
    </p:spTree>
    <p:extLst>
      <p:ext uri="{BB962C8B-B14F-4D97-AF65-F5344CB8AC3E}">
        <p14:creationId xmlns:p14="http://schemas.microsoft.com/office/powerpoint/2010/main" val="185243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thumb/e/ec/Alpha_helix_neg60_neg45_sideview.png/180px-Alpha_helix_neg60_neg45_sid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2520280" cy="373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46299"/>
            <a:ext cx="25717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89697" y="4509120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Vue de côté d’une hélice d’analide. Les liaisons hydrogène sont en magenta, avec une distance H à O de 0.20 nm. Le pas de l’hélice est </a:t>
            </a:r>
            <a:r>
              <a:rPr lang="fr-FR"/>
              <a:t>0.54 nm.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5292080" y="4409554"/>
                <a:ext cx="302433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Vue du dessus. Quatre groupes carbonyles pointent vers l’observateur, espacés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∼100°</m:t>
                    </m:r>
                  </m:oMath>
                </a14:m>
                <a:r>
                  <a:rPr lang="en-US"/>
                  <a:t> soit environ 3.6 acide-aminé par tour d’hélice.</a:t>
                </a:r>
                <a:endParaRPr lang="fr-FR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409554"/>
                <a:ext cx="3024336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1613" t="-2058" r="-806" b="-53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23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upload.wikimedia.org/wikipedia/commons/thumb/4/4c/DNA_Structure%2BKey%2BLabelled.pn_NoBB.png/1024px-DNA_Structure%2BKey%2BLabelled.pn_No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094419" cy="604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355976" y="63093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Structure en double hélice de l’ADN.</a:t>
            </a:r>
          </a:p>
        </p:txBody>
      </p:sp>
    </p:spTree>
    <p:extLst>
      <p:ext uri="{BB962C8B-B14F-4D97-AF65-F5344CB8AC3E}">
        <p14:creationId xmlns:p14="http://schemas.microsoft.com/office/powerpoint/2010/main" val="868008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b/b7/Beta_sheet_bonding_antiparallel-color.svg/150px-Beta_sheet_bonding_antiparallel-colo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1894585" cy="634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lh5.googleusercontent.com/proxy/i42QMzU8P9pAQP2KJvkBdW6moW0Ls6qxwozLcXbwy5hnSLqQmEiYQlxLmSXuwJI3gfFk8PsKDt7JoCosKxRL9-cyiQSG4StLEkLyEdxb43cyOJoOdVebaGQjVQ2RcXWg27QcSRRh54nI-tQtm_lg4T3_18AnSW_D4H7G8RO3lexQr_SiFWANWWfUO7yr3uA7jychFDcykUiwsdt1PHnE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39738"/>
            <a:ext cx="44481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25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227</Words>
  <Application>Microsoft Office PowerPoint</Application>
  <PresentationFormat>Affichage à l'écran (4:3)</PresentationFormat>
  <Paragraphs>58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Guislain</dc:creator>
  <cp:lastModifiedBy>pascal</cp:lastModifiedBy>
  <cp:revision>15</cp:revision>
  <dcterms:created xsi:type="dcterms:W3CDTF">2020-06-01T08:22:11Z</dcterms:created>
  <dcterms:modified xsi:type="dcterms:W3CDTF">2020-06-20T22:35:42Z</dcterms:modified>
</cp:coreProperties>
</file>