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61" r:id="rId3"/>
    <p:sldId id="291" r:id="rId4"/>
    <p:sldId id="304" r:id="rId5"/>
    <p:sldId id="289" r:id="rId6"/>
    <p:sldId id="281" r:id="rId7"/>
    <p:sldId id="276" r:id="rId8"/>
    <p:sldId id="293" r:id="rId9"/>
    <p:sldId id="282" r:id="rId10"/>
    <p:sldId id="285" r:id="rId11"/>
    <p:sldId id="278" r:id="rId12"/>
    <p:sldId id="277" r:id="rId13"/>
    <p:sldId id="267" r:id="rId14"/>
    <p:sldId id="257" r:id="rId15"/>
    <p:sldId id="283" r:id="rId16"/>
    <p:sldId id="274" r:id="rId17"/>
    <p:sldId id="296" r:id="rId18"/>
    <p:sldId id="259" r:id="rId19"/>
    <p:sldId id="279" r:id="rId20"/>
    <p:sldId id="297" r:id="rId21"/>
    <p:sldId id="284" r:id="rId22"/>
    <p:sldId id="258" r:id="rId23"/>
    <p:sldId id="295" r:id="rId24"/>
    <p:sldId id="298" r:id="rId25"/>
    <p:sldId id="299" r:id="rId26"/>
    <p:sldId id="275" r:id="rId27"/>
    <p:sldId id="280" r:id="rId28"/>
    <p:sldId id="300" r:id="rId29"/>
    <p:sldId id="302" r:id="rId30"/>
    <p:sldId id="303" r:id="rId31"/>
    <p:sldId id="305" r:id="rId32"/>
    <p:sldId id="306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140-9495-4055-83A9-6FA9A3F63999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E73B-C400-461E-8686-48BA2CAB3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23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140-9495-4055-83A9-6FA9A3F63999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E73B-C400-461E-8686-48BA2CAB3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72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140-9495-4055-83A9-6FA9A3F63999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E73B-C400-461E-8686-48BA2CAB3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55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140-9495-4055-83A9-6FA9A3F63999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E73B-C400-461E-8686-48BA2CAB3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92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140-9495-4055-83A9-6FA9A3F63999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E73B-C400-461E-8686-48BA2CAB3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3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140-9495-4055-83A9-6FA9A3F63999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E73B-C400-461E-8686-48BA2CAB3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6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140-9495-4055-83A9-6FA9A3F63999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E73B-C400-461E-8686-48BA2CAB3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93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140-9495-4055-83A9-6FA9A3F63999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E73B-C400-461E-8686-48BA2CAB3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91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140-9495-4055-83A9-6FA9A3F63999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E73B-C400-461E-8686-48BA2CAB3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23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140-9495-4055-83A9-6FA9A3F63999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E73B-C400-461E-8686-48BA2CAB3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2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140-9495-4055-83A9-6FA9A3F63999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E73B-C400-461E-8686-48BA2CAB3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71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4E140-9495-4055-83A9-6FA9A3F63999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1E73B-C400-461E-8686-48BA2CAB3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42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E00E3964-9090-4C1D-B701-DD780D509C62}"/>
              </a:ext>
            </a:extLst>
          </p:cNvPr>
          <p:cNvSpPr txBox="1"/>
          <p:nvPr/>
        </p:nvSpPr>
        <p:spPr>
          <a:xfrm>
            <a:off x="2771800" y="42210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Tableau périodique des éléments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FFFEB6F-76CE-4FA5-B1F8-D9F387200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65198"/>
            <a:ext cx="7417181" cy="334027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2DF68B0-C7D7-4964-AE51-C93BBFF0FF2F}"/>
              </a:ext>
            </a:extLst>
          </p:cNvPr>
          <p:cNvSpPr txBox="1"/>
          <p:nvPr/>
        </p:nvSpPr>
        <p:spPr>
          <a:xfrm>
            <a:off x="6660232" y="63813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1</a:t>
            </a:r>
            <a:r>
              <a:rPr lang="fr-FR" baseline="30000" dirty="0"/>
              <a:t>ère</a:t>
            </a:r>
            <a:r>
              <a:rPr lang="fr-FR" dirty="0"/>
              <a:t> S Nathan</a:t>
            </a:r>
          </a:p>
        </p:txBody>
      </p:sp>
    </p:spTree>
    <p:extLst>
      <p:ext uri="{BB962C8B-B14F-4D97-AF65-F5344CB8AC3E}">
        <p14:creationId xmlns:p14="http://schemas.microsoft.com/office/powerpoint/2010/main" val="3343966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ructure du diamant et du graphit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02467"/>
            <a:ext cx="3888432" cy="382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28184" y="515719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structure du diamant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1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11958FF1-F03D-4957-A1E9-FB9E999FF808}"/>
              </a:ext>
            </a:extLst>
          </p:cNvPr>
          <p:cNvSpPr txBox="1"/>
          <p:nvPr/>
        </p:nvSpPr>
        <p:spPr>
          <a:xfrm>
            <a:off x="2843808" y="18864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Solides moléculaires</a:t>
            </a:r>
          </a:p>
        </p:txBody>
      </p:sp>
      <p:pic>
        <p:nvPicPr>
          <p:cNvPr id="6" name="Image 5" descr="Une image contenant vivant, blanc, pièce, bâtiment&#10;&#10;Description générée automatiquement">
            <a:extLst>
              <a:ext uri="{FF2B5EF4-FFF2-40B4-BE49-F238E27FC236}">
                <a16:creationId xmlns="" xmlns:a16="http://schemas.microsoft.com/office/drawing/2014/main" id="{AE7DEE66-3F0D-4F3A-8251-F8D3C3E2B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21088"/>
            <a:ext cx="3362939" cy="18954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39E1A1D7-3039-442D-80B5-83BACA6C912F}"/>
              </a:ext>
            </a:extLst>
          </p:cNvPr>
          <p:cNvSpPr txBox="1"/>
          <p:nvPr/>
        </p:nvSpPr>
        <p:spPr>
          <a:xfrm>
            <a:off x="6804248" y="479949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Diiode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94A8A058-C5F5-4AE6-ADED-41A47E7D3458}"/>
              </a:ext>
            </a:extLst>
          </p:cNvPr>
          <p:cNvSpPr txBox="1"/>
          <p:nvPr/>
        </p:nvSpPr>
        <p:spPr>
          <a:xfrm>
            <a:off x="4031432" y="617429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Sucre</a:t>
            </a:r>
          </a:p>
        </p:txBody>
      </p:sp>
      <p:pic>
        <p:nvPicPr>
          <p:cNvPr id="10" name="Image 9" descr="Une image contenant glace, nature, eau, extérieur&#10;&#10;Description générée automatiquement">
            <a:extLst>
              <a:ext uri="{FF2B5EF4-FFF2-40B4-BE49-F238E27FC236}">
                <a16:creationId xmlns="" xmlns:a16="http://schemas.microsoft.com/office/drawing/2014/main" id="{50C86BE7-F876-44E3-923C-4D804E780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59468"/>
            <a:ext cx="2942456" cy="220684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755A8309-BD58-4CA1-9987-107D2B146569}"/>
              </a:ext>
            </a:extLst>
          </p:cNvPr>
          <p:cNvSpPr txBox="1"/>
          <p:nvPr/>
        </p:nvSpPr>
        <p:spPr>
          <a:xfrm>
            <a:off x="1178059" y="36357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Eau solide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09C2C2B1-5853-4CE5-A816-0DFA48F3C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697" y="941113"/>
            <a:ext cx="3511303" cy="37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Electronégativité et polarité - Maxicou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46" y="1556792"/>
            <a:ext cx="4373400" cy="280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995936" y="494116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nuage électronique de HCl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3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129114FE-1874-4F92-9E28-78B932770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74" y="764704"/>
            <a:ext cx="6845652" cy="381019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AEB67906-98A5-4A18-87B6-2D834DF30992}"/>
              </a:ext>
            </a:extLst>
          </p:cNvPr>
          <p:cNvSpPr txBox="1"/>
          <p:nvPr/>
        </p:nvSpPr>
        <p:spPr>
          <a:xfrm>
            <a:off x="2555776" y="486916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Valeurs de l’ électronégativité. </a:t>
            </a:r>
          </a:p>
          <a:p>
            <a:r>
              <a:rPr lang="fr-FR" i="1" dirty="0"/>
              <a:t>La hauteur de palier est proportionnelle à l’électronégativité.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D6BE8B1B-6DEA-4EC9-BDC6-1AF1DA973F53}"/>
              </a:ext>
            </a:extLst>
          </p:cNvPr>
          <p:cNvSpPr txBox="1"/>
          <p:nvPr/>
        </p:nvSpPr>
        <p:spPr>
          <a:xfrm>
            <a:off x="6732240" y="6381328"/>
            <a:ext cx="2198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1</a:t>
            </a:r>
            <a:r>
              <a:rPr lang="fr-FR" sz="1600" baseline="30000" dirty="0"/>
              <a:t>ère</a:t>
            </a:r>
            <a:r>
              <a:rPr lang="fr-FR" sz="1600" dirty="0"/>
              <a:t> S Hatier</a:t>
            </a:r>
          </a:p>
        </p:txBody>
      </p:sp>
    </p:spTree>
    <p:extLst>
      <p:ext uri="{BB962C8B-B14F-4D97-AF65-F5344CB8AC3E}">
        <p14:creationId xmlns:p14="http://schemas.microsoft.com/office/powerpoint/2010/main" val="14470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28860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009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9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7624" y="10527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957715"/>
              </p:ext>
            </p:extLst>
          </p:nvPr>
        </p:nvGraphicFramePr>
        <p:xfrm>
          <a:off x="1403648" y="972955"/>
          <a:ext cx="7560840" cy="393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154"/>
                <a:gridCol w="1994068"/>
                <a:gridCol w="1827895"/>
                <a:gridCol w="1661723"/>
              </a:tblGrid>
              <a:tr h="803702">
                <a:tc>
                  <a:txBody>
                    <a:bodyPr/>
                    <a:lstStyle/>
                    <a:p>
                      <a:r>
                        <a:rPr lang="fr-FR" smtClean="0"/>
                        <a:t>Liaison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Type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Energie (kJ/mol)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Distance</a:t>
                      </a:r>
                      <a:endParaRPr lang="fr-FR"/>
                    </a:p>
                  </a:txBody>
                  <a:tcPr/>
                </a:tc>
              </a:tr>
              <a:tr h="423918">
                <a:tc>
                  <a:txBody>
                    <a:bodyPr/>
                    <a:lstStyle/>
                    <a:p>
                      <a:r>
                        <a:rPr lang="fr-FR" smtClean="0"/>
                        <a:t>ionique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Cation-anion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400-4000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100</a:t>
                      </a:r>
                      <a:r>
                        <a:rPr lang="fr-FR" baseline="0" smtClean="0"/>
                        <a:t> pm</a:t>
                      </a:r>
                      <a:endParaRPr lang="fr-FR"/>
                    </a:p>
                  </a:txBody>
                  <a:tcPr/>
                </a:tc>
              </a:tr>
              <a:tr h="731694">
                <a:tc>
                  <a:txBody>
                    <a:bodyPr/>
                    <a:lstStyle/>
                    <a:p>
                      <a:r>
                        <a:rPr lang="fr-FR" smtClean="0"/>
                        <a:t>Covalent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Partage d’électrons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300-600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100 pm</a:t>
                      </a:r>
                      <a:endParaRPr lang="fr-FR"/>
                    </a:p>
                  </a:txBody>
                  <a:tcPr/>
                </a:tc>
              </a:tr>
              <a:tr h="423918">
                <a:tc>
                  <a:txBody>
                    <a:bodyPr/>
                    <a:lstStyle/>
                    <a:p>
                      <a:r>
                        <a:rPr lang="fr-FR" smtClean="0"/>
                        <a:t>Dipôle-dipôle</a:t>
                      </a:r>
                      <a:r>
                        <a:rPr lang="fr-FR" baseline="0" smtClean="0"/>
                        <a:t> 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Keesom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5-50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1 nm</a:t>
                      </a:r>
                      <a:endParaRPr lang="fr-FR"/>
                    </a:p>
                  </a:txBody>
                  <a:tcPr/>
                </a:tc>
              </a:tr>
              <a:tr h="423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mtClean="0"/>
                        <a:t>Dipôle-dipôle</a:t>
                      </a:r>
                      <a:r>
                        <a:rPr lang="fr-FR" baseline="0" smtClean="0"/>
                        <a:t> </a:t>
                      </a:r>
                      <a:endParaRPr lang="fr-FR" smtClean="0"/>
                    </a:p>
                    <a:p>
                      <a:r>
                        <a:rPr lang="fr-FR" smtClean="0"/>
                        <a:t>induit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Debye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2-10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1 nm</a:t>
                      </a:r>
                      <a:endParaRPr lang="fr-FR"/>
                    </a:p>
                  </a:txBody>
                  <a:tcPr/>
                </a:tc>
              </a:tr>
              <a:tr h="423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mtClean="0"/>
                        <a:t>Dipôle instantané -dipôle</a:t>
                      </a:r>
                      <a:r>
                        <a:rPr lang="fr-FR" baseline="0" smtClean="0"/>
                        <a:t> </a:t>
                      </a:r>
                      <a:r>
                        <a:rPr lang="fr-FR" smtClean="0"/>
                        <a:t>induit</a:t>
                      </a:r>
                    </a:p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London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1-40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1 nm</a:t>
                      </a:r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Accolade ouvrante 1"/>
          <p:cNvSpPr/>
          <p:nvPr/>
        </p:nvSpPr>
        <p:spPr>
          <a:xfrm>
            <a:off x="1201768" y="1815394"/>
            <a:ext cx="72008" cy="108012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ccolade ouvrante 5"/>
          <p:cNvSpPr/>
          <p:nvPr/>
        </p:nvSpPr>
        <p:spPr>
          <a:xfrm>
            <a:off x="1215912" y="2965594"/>
            <a:ext cx="72008" cy="2335614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85418" y="212462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rgbClr val="FF0000"/>
                </a:solidFill>
              </a:rPr>
              <a:t>forte</a:t>
            </a:r>
            <a:endParaRPr lang="fr-FR" sz="24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418" y="3902568"/>
            <a:ext cx="877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mtClean="0">
                <a:solidFill>
                  <a:srgbClr val="FF0000"/>
                </a:solidFill>
              </a:rPr>
              <a:t>faible</a:t>
            </a:r>
            <a:endParaRPr lang="fr-FR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FB1A6D58-5FE3-4A1D-89A5-2B62799ED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" y="1916832"/>
            <a:ext cx="9144000" cy="2165265"/>
          </a:xfrm>
          <a:prstGeom prst="rect">
            <a:avLst/>
          </a:prstGeom>
        </p:spPr>
      </p:pic>
      <p:sp>
        <p:nvSpPr>
          <p:cNvPr id="3" name="Accolade fermante 2">
            <a:extLst>
              <a:ext uri="{FF2B5EF4-FFF2-40B4-BE49-F238E27FC236}">
                <a16:creationId xmlns="" xmlns:a16="http://schemas.microsoft.com/office/drawing/2014/main" id="{82F01696-3A1E-4B88-8346-1C2FE794E631}"/>
              </a:ext>
            </a:extLst>
          </p:cNvPr>
          <p:cNvSpPr/>
          <p:nvPr/>
        </p:nvSpPr>
        <p:spPr>
          <a:xfrm rot="5400000">
            <a:off x="3662084" y="1943021"/>
            <a:ext cx="235655" cy="4464496"/>
          </a:xfrm>
          <a:prstGeom prst="rightBrace">
            <a:avLst>
              <a:gd name="adj1" fmla="val 3529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Accolade fermante 3">
            <a:extLst>
              <a:ext uri="{FF2B5EF4-FFF2-40B4-BE49-F238E27FC236}">
                <a16:creationId xmlns="" xmlns:a16="http://schemas.microsoft.com/office/drawing/2014/main" id="{191F20D0-00F4-41AC-949F-512992BD399D}"/>
              </a:ext>
            </a:extLst>
          </p:cNvPr>
          <p:cNvSpPr/>
          <p:nvPr/>
        </p:nvSpPr>
        <p:spPr>
          <a:xfrm rot="5400000">
            <a:off x="7376661" y="2705272"/>
            <a:ext cx="223328" cy="2952327"/>
          </a:xfrm>
          <a:prstGeom prst="rightBrace">
            <a:avLst>
              <a:gd name="adj1" fmla="val 3529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ECB2F1B4-EB08-4E5A-8182-D77563FA4D7A}"/>
              </a:ext>
            </a:extLst>
          </p:cNvPr>
          <p:cNvSpPr txBox="1"/>
          <p:nvPr/>
        </p:nvSpPr>
        <p:spPr>
          <a:xfrm>
            <a:off x="2519771" y="439646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Cristaux moléculaires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884955F7-A715-4C89-B5F0-489142132908}"/>
              </a:ext>
            </a:extLst>
          </p:cNvPr>
          <p:cNvSpPr txBox="1"/>
          <p:nvPr/>
        </p:nvSpPr>
        <p:spPr>
          <a:xfrm>
            <a:off x="6372200" y="439646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Cristaux ioniques</a:t>
            </a:r>
          </a:p>
        </p:txBody>
      </p:sp>
    </p:spTree>
    <p:extLst>
      <p:ext uri="{BB962C8B-B14F-4D97-AF65-F5344CB8AC3E}">
        <p14:creationId xmlns:p14="http://schemas.microsoft.com/office/powerpoint/2010/main" val="42315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C23D60B-C2D1-4ABA-A3D9-2BE7FCDE5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40" y="548680"/>
            <a:ext cx="4680520" cy="450886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C784E73-B52D-4BDE-BC7E-2FE387BF9DD5}"/>
              </a:ext>
            </a:extLst>
          </p:cNvPr>
          <p:cNvSpPr txBox="1"/>
          <p:nvPr/>
        </p:nvSpPr>
        <p:spPr>
          <a:xfrm>
            <a:off x="6300192" y="6497923"/>
            <a:ext cx="3589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1</a:t>
            </a:r>
            <a:r>
              <a:rPr lang="fr-FR" sz="1600" baseline="30000" dirty="0"/>
              <a:t>ère</a:t>
            </a:r>
            <a:r>
              <a:rPr lang="fr-FR" sz="1600" dirty="0"/>
              <a:t> S  Nathan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55776" y="4581128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mtClean="0"/>
              <a:t>peu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910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lideplayer.fr/slide/12149962/71/images/55/Temp%C3%A9rature+d%E2%80%99%C3%A9bullition+%28oC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161312" cy="53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228184" y="59196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Leblanc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2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84A50730-9F26-4325-849D-478EAD7FE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48680"/>
            <a:ext cx="3397425" cy="5277121"/>
          </a:xfrm>
          <a:prstGeom prst="rect">
            <a:avLst/>
          </a:prstGeom>
        </p:spPr>
      </p:pic>
      <p:pic>
        <p:nvPicPr>
          <p:cNvPr id="3" name="Image 2" descr="Une image contenant animal, pluie&#10;&#10;Description générée automatiquement">
            <a:extLst>
              <a:ext uri="{FF2B5EF4-FFF2-40B4-BE49-F238E27FC236}">
                <a16:creationId xmlns="" xmlns:a16="http://schemas.microsoft.com/office/drawing/2014/main" id="{132EF5A1-1E3A-473D-84AA-1602807692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539996" cy="302433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147920D3-88D1-4BF3-88A4-69D367C6B2A4}"/>
              </a:ext>
            </a:extLst>
          </p:cNvPr>
          <p:cNvSpPr txBox="1"/>
          <p:nvPr/>
        </p:nvSpPr>
        <p:spPr>
          <a:xfrm>
            <a:off x="6774768" y="630932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1</a:t>
            </a:r>
            <a:r>
              <a:rPr lang="fr-FR" sz="1600" baseline="30000" dirty="0"/>
              <a:t>ère</a:t>
            </a:r>
            <a:r>
              <a:rPr lang="fr-FR" sz="1600" dirty="0"/>
              <a:t> S Sirius</a:t>
            </a:r>
          </a:p>
        </p:txBody>
      </p:sp>
    </p:spTree>
    <p:extLst>
      <p:ext uri="{BB962C8B-B14F-4D97-AF65-F5344CB8AC3E}">
        <p14:creationId xmlns:p14="http://schemas.microsoft.com/office/powerpoint/2010/main" val="384261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Qualité de l'eau - Lingolshe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742379"/>
            <a:ext cx="3507410" cy="233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42133" y="5013176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Définition : liaison </a:t>
            </a:r>
            <a:r>
              <a:rPr lang="fr-FR" b="1" smtClean="0"/>
              <a:t>chimique    </a:t>
            </a:r>
            <a:r>
              <a:rPr lang="fr-FR" smtClean="0"/>
              <a:t>Une </a:t>
            </a:r>
            <a:r>
              <a:rPr lang="fr-FR"/>
              <a:t>liaison chimique est une interaction attractive entre des atomes </a:t>
            </a:r>
            <a:r>
              <a:rPr lang="fr-FR" smtClean="0"/>
              <a:t>permettant de </a:t>
            </a:r>
            <a:r>
              <a:rPr lang="fr-FR"/>
              <a:t>former des molécules ou entre molécules pour former des </a:t>
            </a:r>
            <a:r>
              <a:rPr lang="fr-FR" smtClean="0"/>
              <a:t>agrégats.</a:t>
            </a:r>
            <a:endParaRPr lang="fr-F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05" y="504771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2209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0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45529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037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7624" y="10527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794252"/>
              </p:ext>
            </p:extLst>
          </p:nvPr>
        </p:nvGraphicFramePr>
        <p:xfrm>
          <a:off x="1403648" y="972955"/>
          <a:ext cx="7560840" cy="430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154"/>
                <a:gridCol w="1994068"/>
                <a:gridCol w="1827895"/>
                <a:gridCol w="1661723"/>
              </a:tblGrid>
              <a:tr h="803702">
                <a:tc>
                  <a:txBody>
                    <a:bodyPr/>
                    <a:lstStyle/>
                    <a:p>
                      <a:r>
                        <a:rPr lang="fr-FR" smtClean="0"/>
                        <a:t>Liaison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Type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Energie (kJ/mol)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Distance</a:t>
                      </a:r>
                      <a:endParaRPr lang="fr-FR"/>
                    </a:p>
                  </a:txBody>
                  <a:tcPr/>
                </a:tc>
              </a:tr>
              <a:tr h="423918">
                <a:tc>
                  <a:txBody>
                    <a:bodyPr/>
                    <a:lstStyle/>
                    <a:p>
                      <a:r>
                        <a:rPr lang="fr-FR" smtClean="0"/>
                        <a:t>ionique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Cation-anion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400-4000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100</a:t>
                      </a:r>
                      <a:r>
                        <a:rPr lang="fr-FR" baseline="0" smtClean="0"/>
                        <a:t> pm</a:t>
                      </a:r>
                      <a:endParaRPr lang="fr-FR"/>
                    </a:p>
                  </a:txBody>
                  <a:tcPr/>
                </a:tc>
              </a:tr>
              <a:tr h="731694">
                <a:tc>
                  <a:txBody>
                    <a:bodyPr/>
                    <a:lstStyle/>
                    <a:p>
                      <a:r>
                        <a:rPr lang="fr-FR" smtClean="0"/>
                        <a:t>Covalent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Partage d’électrons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300-600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100 pm</a:t>
                      </a:r>
                      <a:endParaRPr lang="fr-FR"/>
                    </a:p>
                  </a:txBody>
                  <a:tcPr/>
                </a:tc>
              </a:tr>
              <a:tr h="423918">
                <a:tc>
                  <a:txBody>
                    <a:bodyPr/>
                    <a:lstStyle/>
                    <a:p>
                      <a:r>
                        <a:rPr lang="fr-FR" smtClean="0"/>
                        <a:t>Van</a:t>
                      </a:r>
                      <a:r>
                        <a:rPr lang="fr-FR" baseline="0" smtClean="0"/>
                        <a:t> der Waals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Dipôle permanent-dipôle</a:t>
                      </a:r>
                      <a:r>
                        <a:rPr lang="fr-FR" baseline="0" smtClean="0"/>
                        <a:t> permanent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5-50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1 nm</a:t>
                      </a:r>
                      <a:endParaRPr lang="fr-FR"/>
                    </a:p>
                  </a:txBody>
                  <a:tcPr/>
                </a:tc>
              </a:tr>
              <a:tr h="423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mtClean="0"/>
                        <a:t>Van</a:t>
                      </a:r>
                      <a:r>
                        <a:rPr lang="fr-FR" baseline="0" smtClean="0"/>
                        <a:t> der Waals</a:t>
                      </a:r>
                      <a:endParaRPr lang="fr-FR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mtClean="0"/>
                        <a:t>Dipôle permanent -dipôle</a:t>
                      </a:r>
                      <a:r>
                        <a:rPr lang="fr-FR" baseline="0" smtClean="0"/>
                        <a:t> </a:t>
                      </a:r>
                      <a:r>
                        <a:rPr lang="fr-FR" smtClean="0"/>
                        <a:t>induit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2-10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1 nm</a:t>
                      </a:r>
                      <a:endParaRPr lang="fr-FR"/>
                    </a:p>
                  </a:txBody>
                  <a:tcPr/>
                </a:tc>
              </a:tr>
              <a:tr h="423918">
                <a:tc>
                  <a:txBody>
                    <a:bodyPr/>
                    <a:lstStyle/>
                    <a:p>
                      <a:r>
                        <a:rPr lang="fr-FR" smtClean="0"/>
                        <a:t>Van</a:t>
                      </a:r>
                      <a:r>
                        <a:rPr lang="fr-FR" baseline="0" smtClean="0"/>
                        <a:t> der Waals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mtClean="0"/>
                        <a:t>Dipôle instantané -dipôle</a:t>
                      </a:r>
                      <a:r>
                        <a:rPr lang="fr-FR" baseline="0" smtClean="0"/>
                        <a:t> </a:t>
                      </a:r>
                      <a:r>
                        <a:rPr lang="fr-FR" smtClean="0"/>
                        <a:t>induit</a:t>
                      </a:r>
                      <a:endParaRPr lang="fr-FR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1-40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1 nm</a:t>
                      </a:r>
                      <a:endParaRPr lang="fr-FR"/>
                    </a:p>
                  </a:txBody>
                  <a:tcPr/>
                </a:tc>
              </a:tr>
              <a:tr h="423918">
                <a:tc>
                  <a:txBody>
                    <a:bodyPr/>
                    <a:lstStyle/>
                    <a:p>
                      <a:r>
                        <a:rPr lang="fr-FR" smtClean="0"/>
                        <a:t>Liaison hydrogène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Électrostatique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1-40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200 pm</a:t>
                      </a:r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Accolade ouvrante 1"/>
          <p:cNvSpPr/>
          <p:nvPr/>
        </p:nvSpPr>
        <p:spPr>
          <a:xfrm>
            <a:off x="1201768" y="1815394"/>
            <a:ext cx="72008" cy="108012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ccolade ouvrante 5"/>
          <p:cNvSpPr/>
          <p:nvPr/>
        </p:nvSpPr>
        <p:spPr>
          <a:xfrm>
            <a:off x="1215912" y="2965594"/>
            <a:ext cx="72008" cy="2335614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85418" y="212462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rgbClr val="FF0000"/>
                </a:solidFill>
              </a:rPr>
              <a:t>forte</a:t>
            </a:r>
            <a:endParaRPr lang="fr-FR" sz="24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418" y="3902568"/>
            <a:ext cx="877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mtClean="0">
                <a:solidFill>
                  <a:srgbClr val="FF0000"/>
                </a:solidFill>
              </a:rPr>
              <a:t>faible</a:t>
            </a:r>
            <a:endParaRPr lang="fr-FR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49" y="980728"/>
            <a:ext cx="3331244" cy="462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5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435952" cy="328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BC11693D-C261-4C95-9C3B-B45B1C98C97D}"/>
              </a:ext>
            </a:extLst>
          </p:cNvPr>
          <p:cNvGrpSpPr/>
          <p:nvPr/>
        </p:nvGrpSpPr>
        <p:grpSpPr>
          <a:xfrm>
            <a:off x="179512" y="4509120"/>
            <a:ext cx="4608512" cy="565535"/>
            <a:chOff x="415655" y="4016749"/>
            <a:chExt cx="9052889" cy="1284460"/>
          </a:xfrm>
        </p:grpSpPr>
        <p:pic>
          <p:nvPicPr>
            <p:cNvPr id="5" name="Image 4">
              <a:extLst>
                <a:ext uri="{FF2B5EF4-FFF2-40B4-BE49-F238E27FC236}">
                  <a16:creationId xmlns="" xmlns:a16="http://schemas.microsoft.com/office/drawing/2014/main" id="{CD5CAFEB-5351-4E2F-ADEA-5D589416F5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347" r="996" b="6188"/>
            <a:stretch/>
          </p:blipFill>
          <p:spPr>
            <a:xfrm>
              <a:off x="415655" y="4016749"/>
              <a:ext cx="9052889" cy="128446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92B79CE8-2515-41BF-A3F6-4CBAE69C010D}"/>
                </a:ext>
              </a:extLst>
            </p:cNvPr>
            <p:cNvSpPr/>
            <p:nvPr/>
          </p:nvSpPr>
          <p:spPr>
            <a:xfrm>
              <a:off x="5848651" y="4019162"/>
              <a:ext cx="3024336" cy="646331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7E494051-0BFB-416D-BF5A-325DF537888D}"/>
                </a:ext>
              </a:extLst>
            </p:cNvPr>
            <p:cNvSpPr/>
            <p:nvPr/>
          </p:nvSpPr>
          <p:spPr>
            <a:xfrm>
              <a:off x="611560" y="4622295"/>
              <a:ext cx="936104" cy="498399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13380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xmlns="" id="{15F33BDA-3B52-43F1-88CF-9079EC603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5190"/>
            <a:ext cx="3024336" cy="185492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5B6ACBF-6A63-475D-B388-0133C5362724}"/>
              </a:ext>
            </a:extLst>
          </p:cNvPr>
          <p:cNvSpPr txBox="1"/>
          <p:nvPr/>
        </p:nvSpPr>
        <p:spPr>
          <a:xfrm>
            <a:off x="1259632" y="3298867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Acide fumarique</a:t>
            </a:r>
          </a:p>
          <a:p>
            <a:r>
              <a:rPr lang="fr-FR" dirty="0"/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331A3C5B-17D8-42EA-9883-DE55F997CE33}"/>
              </a:ext>
            </a:extLst>
          </p:cNvPr>
          <p:cNvSpPr txBox="1"/>
          <p:nvPr/>
        </p:nvSpPr>
        <p:spPr>
          <a:xfrm>
            <a:off x="1259632" y="329886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Acide fumarique (E)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87DC303-2EBB-4C58-AA3A-02E8E7BF54D7}"/>
              </a:ext>
            </a:extLst>
          </p:cNvPr>
          <p:cNvSpPr txBox="1"/>
          <p:nvPr/>
        </p:nvSpPr>
        <p:spPr>
          <a:xfrm>
            <a:off x="6084168" y="329886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Acide maléique (Z) </a:t>
            </a:r>
          </a:p>
        </p:txBody>
      </p:sp>
      <p:pic>
        <p:nvPicPr>
          <p:cNvPr id="11" name="Image 10" descr="Une image contenant objet, horloge&#10;&#10;Description générée automatiquement">
            <a:extLst>
              <a:ext uri="{FF2B5EF4-FFF2-40B4-BE49-F238E27FC236}">
                <a16:creationId xmlns:a16="http://schemas.microsoft.com/office/drawing/2014/main" xmlns="" id="{CEA0536A-6DB5-4412-A5C1-A93351F72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67" y="1484784"/>
            <a:ext cx="3375505" cy="17454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xmlns="" id="{F2B5D195-D8AC-4AD4-95D2-0E65AADD1424}"/>
                  </a:ext>
                </a:extLst>
              </p:cNvPr>
              <p:cNvSpPr txBox="1"/>
              <p:nvPr/>
            </p:nvSpPr>
            <p:spPr>
              <a:xfrm>
                <a:off x="6079706" y="4437112"/>
                <a:ext cx="2016224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i="1" dirty="0" smtClean="0">
                              <a:latin typeface="Cambria Math" panose="02040503050406030204" pitchFamily="18" charset="0"/>
                            </a:rPr>
                            <m:t>𝑓𝑢𝑠</m:t>
                          </m:r>
                        </m:sub>
                      </m:sSub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 = 131°</m:t>
                      </m:r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F2B5D195-D8AC-4AD4-95D2-0E65AADD1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706" y="4437112"/>
                <a:ext cx="2016224" cy="391582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EE481E6D-23E6-4388-AA1C-AF3B75053F03}"/>
                  </a:ext>
                </a:extLst>
              </p:cNvPr>
              <p:cNvSpPr txBox="1"/>
              <p:nvPr/>
            </p:nvSpPr>
            <p:spPr>
              <a:xfrm>
                <a:off x="1403648" y="4437112"/>
                <a:ext cx="2016224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i="1" dirty="0" smtClean="0">
                              <a:latin typeface="Cambria Math" panose="02040503050406030204" pitchFamily="18" charset="0"/>
                            </a:rPr>
                            <m:t>𝑓𝑢𝑠</m:t>
                          </m:r>
                        </m:sub>
                      </m:sSub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287</m:t>
                      </m:r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E481E6D-23E6-4388-AA1C-AF3B75053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437112"/>
                <a:ext cx="2016224" cy="391582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661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EEF4767-2992-4229-8A7A-4066AE3CD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88" r="1462" b="11262"/>
          <a:stretch/>
        </p:blipFill>
        <p:spPr bwMode="auto">
          <a:xfrm>
            <a:off x="1299397" y="4166362"/>
            <a:ext cx="583264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99F87B-E0C9-4ACB-9CC8-C3D942959CB8}"/>
              </a:ext>
            </a:extLst>
          </p:cNvPr>
          <p:cNvSpPr/>
          <p:nvPr/>
        </p:nvSpPr>
        <p:spPr>
          <a:xfrm>
            <a:off x="3381747" y="4166361"/>
            <a:ext cx="3750298" cy="1152128"/>
          </a:xfrm>
          <a:prstGeom prst="rect">
            <a:avLst/>
          </a:prstGeom>
          <a:solidFill>
            <a:srgbClr val="4F81BD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objet, horloge&#10;&#10;Description générée automatiquement">
            <a:extLst>
              <a:ext uri="{FF2B5EF4-FFF2-40B4-BE49-F238E27FC236}">
                <a16:creationId xmlns:a16="http://schemas.microsoft.com/office/drawing/2014/main" xmlns="" id="{F837F1A0-4FFA-40AA-B6B1-3A75F6303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97" y="471074"/>
            <a:ext cx="2736304" cy="164450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4D869FB8-777D-43A3-B31F-90CB317301CE}"/>
              </a:ext>
            </a:extLst>
          </p:cNvPr>
          <p:cNvSpPr txBox="1"/>
          <p:nvPr/>
        </p:nvSpPr>
        <p:spPr>
          <a:xfrm>
            <a:off x="1763688" y="263475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Acide maléique (Z) </a:t>
            </a:r>
          </a:p>
        </p:txBody>
      </p:sp>
      <p:pic>
        <p:nvPicPr>
          <p:cNvPr id="7" name="Image 6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xmlns="" id="{686930F8-1E78-4159-BFC3-DD5B4A529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0648"/>
            <a:ext cx="3024336" cy="185492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0F2DB57D-6291-4F26-A915-DE345FF323CF}"/>
              </a:ext>
            </a:extLst>
          </p:cNvPr>
          <p:cNvSpPr txBox="1"/>
          <p:nvPr/>
        </p:nvSpPr>
        <p:spPr>
          <a:xfrm>
            <a:off x="5796136" y="2424325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Acide fumarique (E)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26FA936-9AA7-400B-ACD4-9E2195758965}"/>
              </a:ext>
            </a:extLst>
          </p:cNvPr>
          <p:cNvSpPr txBox="1"/>
          <p:nvPr/>
        </p:nvSpPr>
        <p:spPr>
          <a:xfrm>
            <a:off x="6948264" y="63813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</a:t>
            </a:r>
            <a:r>
              <a:rPr lang="fr-FR" dirty="0" err="1"/>
              <a:t>Kartable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0466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7624" y="10527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122694"/>
              </p:ext>
            </p:extLst>
          </p:nvPr>
        </p:nvGraphicFramePr>
        <p:xfrm>
          <a:off x="1403648" y="972955"/>
          <a:ext cx="7560840" cy="4361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154"/>
                <a:gridCol w="1994068"/>
                <a:gridCol w="1827895"/>
                <a:gridCol w="1661723"/>
              </a:tblGrid>
              <a:tr h="803702">
                <a:tc>
                  <a:txBody>
                    <a:bodyPr/>
                    <a:lstStyle/>
                    <a:p>
                      <a:r>
                        <a:rPr lang="fr-FR" smtClean="0"/>
                        <a:t>Liaison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Type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Energie (kJ/mol)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Distance</a:t>
                      </a:r>
                      <a:endParaRPr lang="fr-FR"/>
                    </a:p>
                  </a:txBody>
                  <a:tcPr/>
                </a:tc>
              </a:tr>
              <a:tr h="423918">
                <a:tc>
                  <a:txBody>
                    <a:bodyPr/>
                    <a:lstStyle/>
                    <a:p>
                      <a:r>
                        <a:rPr lang="fr-FR" smtClean="0"/>
                        <a:t>ionique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Cation-anion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400-4000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100</a:t>
                      </a:r>
                      <a:r>
                        <a:rPr lang="fr-FR" baseline="0" smtClean="0"/>
                        <a:t> pm</a:t>
                      </a:r>
                      <a:endParaRPr lang="fr-FR"/>
                    </a:p>
                  </a:txBody>
                  <a:tcPr/>
                </a:tc>
              </a:tr>
              <a:tr h="731694">
                <a:tc>
                  <a:txBody>
                    <a:bodyPr/>
                    <a:lstStyle/>
                    <a:p>
                      <a:r>
                        <a:rPr lang="fr-FR" smtClean="0"/>
                        <a:t>Covalent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Partage d’électrons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300-600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100 pm</a:t>
                      </a:r>
                      <a:endParaRPr lang="fr-FR"/>
                    </a:p>
                  </a:txBody>
                  <a:tcPr/>
                </a:tc>
              </a:tr>
              <a:tr h="423918">
                <a:tc>
                  <a:txBody>
                    <a:bodyPr/>
                    <a:lstStyle/>
                    <a:p>
                      <a:r>
                        <a:rPr lang="fr-FR" smtClean="0"/>
                        <a:t>Dipôle-dipôle</a:t>
                      </a:r>
                      <a:r>
                        <a:rPr lang="fr-FR" baseline="0" smtClean="0"/>
                        <a:t> 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Keesom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5-50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1 nm</a:t>
                      </a:r>
                      <a:endParaRPr lang="fr-FR"/>
                    </a:p>
                  </a:txBody>
                  <a:tcPr/>
                </a:tc>
              </a:tr>
              <a:tr h="423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mtClean="0"/>
                        <a:t>Dipôle-dipôle</a:t>
                      </a:r>
                      <a:r>
                        <a:rPr lang="fr-FR" baseline="0" smtClean="0"/>
                        <a:t> </a:t>
                      </a:r>
                      <a:endParaRPr lang="fr-FR" smtClean="0"/>
                    </a:p>
                    <a:p>
                      <a:r>
                        <a:rPr lang="fr-FR" smtClean="0"/>
                        <a:t>induit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Debye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2-10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1 nm</a:t>
                      </a:r>
                      <a:endParaRPr lang="fr-FR"/>
                    </a:p>
                  </a:txBody>
                  <a:tcPr/>
                </a:tc>
              </a:tr>
              <a:tr h="423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mtClean="0"/>
                        <a:t>Dipôle instantané -dipôle</a:t>
                      </a:r>
                      <a:r>
                        <a:rPr lang="fr-FR" baseline="0" smtClean="0"/>
                        <a:t> </a:t>
                      </a:r>
                      <a:r>
                        <a:rPr lang="fr-FR" smtClean="0"/>
                        <a:t>induit</a:t>
                      </a:r>
                    </a:p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London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1-40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1 nm</a:t>
                      </a:r>
                      <a:endParaRPr lang="fr-FR"/>
                    </a:p>
                  </a:txBody>
                  <a:tcPr/>
                </a:tc>
              </a:tr>
              <a:tr h="423918">
                <a:tc>
                  <a:txBody>
                    <a:bodyPr/>
                    <a:lstStyle/>
                    <a:p>
                      <a:r>
                        <a:rPr lang="fr-FR" smtClean="0"/>
                        <a:t>Liaison hydrogène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Électrostatique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1-40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200 pm</a:t>
                      </a:r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Accolade ouvrante 1"/>
          <p:cNvSpPr/>
          <p:nvPr/>
        </p:nvSpPr>
        <p:spPr>
          <a:xfrm>
            <a:off x="1201768" y="1815394"/>
            <a:ext cx="72008" cy="108012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ccolade ouvrante 5"/>
          <p:cNvSpPr/>
          <p:nvPr/>
        </p:nvSpPr>
        <p:spPr>
          <a:xfrm>
            <a:off x="1215912" y="2965594"/>
            <a:ext cx="72008" cy="2335614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85418" y="212462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rgbClr val="FF0000"/>
                </a:solidFill>
              </a:rPr>
              <a:t>forte</a:t>
            </a:r>
            <a:endParaRPr lang="fr-FR" sz="24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418" y="3902568"/>
            <a:ext cx="877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mtClean="0">
                <a:solidFill>
                  <a:srgbClr val="FF0000"/>
                </a:solidFill>
              </a:rPr>
              <a:t>faible</a:t>
            </a:r>
            <a:endParaRPr lang="fr-FR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65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upload.wikimedia.org/wikipedia/commons/thumb/4/4c/DNA_Structure%2BKey%2BLabelled.pn_NoBB.png/1024px-DNA_Structure%2BKey%2BLabelled.pn_No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094419" cy="604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355976" y="63093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Structure en double hélice de l’ADN.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887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110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EEF4767-2992-4229-8A7A-4066AE3CD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5919192" cy="419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99F87B-E0C9-4ACB-9CC8-C3D942959CB8}"/>
              </a:ext>
            </a:extLst>
          </p:cNvPr>
          <p:cNvSpPr/>
          <p:nvPr/>
        </p:nvSpPr>
        <p:spPr>
          <a:xfrm>
            <a:off x="3485998" y="3717032"/>
            <a:ext cx="3830960" cy="1512168"/>
          </a:xfrm>
          <a:prstGeom prst="rect">
            <a:avLst/>
          </a:prstGeom>
          <a:solidFill>
            <a:srgbClr val="4F81BD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03D8B64E-1FC8-4498-8435-7EC9B20BB866}"/>
              </a:ext>
            </a:extLst>
          </p:cNvPr>
          <p:cNvSpPr txBox="1"/>
          <p:nvPr/>
        </p:nvSpPr>
        <p:spPr>
          <a:xfrm>
            <a:off x="6948264" y="63813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</a:t>
            </a:r>
            <a:r>
              <a:rPr lang="fr-FR" dirty="0" err="1"/>
              <a:t>Kartable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708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043608" y="1700808"/>
                <a:ext cx="79928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/>
                  <a:t>Na+: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</a:rPr>
                      <m:t> </m:t>
                    </m:r>
                    <m:r>
                      <a:rPr lang="fr-FR" i="1">
                        <a:latin typeface="Cambria Math"/>
                      </a:rPr>
                      <m:t>1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fr-FR" smtClean="0"/>
                  <a:t> comme Ne</a:t>
                </a:r>
              </a:p>
              <a:p>
                <a:endParaRPr lang="fr-FR" smtClean="0"/>
              </a:p>
              <a:p>
                <a:r>
                  <a:rPr lang="fr-FR" smtClean="0"/>
                  <a:t>Cl- :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1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fr-FR" smtClean="0"/>
                  <a:t> comme Ar</a:t>
                </a:r>
                <a:endParaRPr lang="fr-FR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700808"/>
                <a:ext cx="7992888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610" t="-3311" b="-99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323528" y="126876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smtClean="0"/>
              <a:t>Ions</a:t>
            </a:r>
            <a:endParaRPr lang="fr-FR" sz="2000" b="1" u="sng"/>
          </a:p>
        </p:txBody>
      </p:sp>
    </p:spTree>
    <p:extLst>
      <p:ext uri="{BB962C8B-B14F-4D97-AF65-F5344CB8AC3E}">
        <p14:creationId xmlns:p14="http://schemas.microsoft.com/office/powerpoint/2010/main" val="122470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orloge, dessin&#10;&#10;Description générée automatiquement">
            <a:extLst>
              <a:ext uri="{FF2B5EF4-FFF2-40B4-BE49-F238E27FC236}">
                <a16:creationId xmlns="" xmlns:a16="http://schemas.microsoft.com/office/drawing/2014/main" id="{15F33BDA-3B52-43F1-88CF-9079EC603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5190"/>
            <a:ext cx="3024336" cy="185492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95B6ACBF-6A63-475D-B388-0133C5362724}"/>
              </a:ext>
            </a:extLst>
          </p:cNvPr>
          <p:cNvSpPr txBox="1"/>
          <p:nvPr/>
        </p:nvSpPr>
        <p:spPr>
          <a:xfrm>
            <a:off x="1259632" y="3298867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Acide fumarique</a:t>
            </a:r>
          </a:p>
          <a:p>
            <a:r>
              <a:rPr lang="fr-FR" dirty="0"/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331A3C5B-17D8-42EA-9883-DE55F997CE33}"/>
              </a:ext>
            </a:extLst>
          </p:cNvPr>
          <p:cNvSpPr txBox="1"/>
          <p:nvPr/>
        </p:nvSpPr>
        <p:spPr>
          <a:xfrm>
            <a:off x="1259632" y="329886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Acide fumarique (E)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587DC303-2EBB-4C58-AA3A-02E8E7BF54D7}"/>
              </a:ext>
            </a:extLst>
          </p:cNvPr>
          <p:cNvSpPr txBox="1"/>
          <p:nvPr/>
        </p:nvSpPr>
        <p:spPr>
          <a:xfrm>
            <a:off x="6084168" y="329886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Acide maléique (Z) </a:t>
            </a:r>
          </a:p>
        </p:txBody>
      </p:sp>
      <p:pic>
        <p:nvPicPr>
          <p:cNvPr id="11" name="Image 10" descr="Une image contenant objet, horloge&#10;&#10;Description générée automatiquement">
            <a:extLst>
              <a:ext uri="{FF2B5EF4-FFF2-40B4-BE49-F238E27FC236}">
                <a16:creationId xmlns="" xmlns:a16="http://schemas.microsoft.com/office/drawing/2014/main" id="{CEA0536A-6DB5-4412-A5C1-A93351F72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67" y="1484784"/>
            <a:ext cx="3375505" cy="174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45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orloge&#10;&#10;Description générée automatiquement">
            <a:extLst>
              <a:ext uri="{FF2B5EF4-FFF2-40B4-BE49-F238E27FC236}">
                <a16:creationId xmlns:a16="http://schemas.microsoft.com/office/drawing/2014/main" xmlns="" id="{54116A37-52F6-4FEF-B23E-05938A126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48680"/>
            <a:ext cx="3010055" cy="51691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AB2D18F-F5EF-4649-90FA-98A350123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48680"/>
            <a:ext cx="4248472" cy="5255137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031F7DB8-C125-4EBD-B20C-A650DD24D931}"/>
              </a:ext>
            </a:extLst>
          </p:cNvPr>
          <p:cNvCxnSpPr/>
          <p:nvPr/>
        </p:nvCxnSpPr>
        <p:spPr>
          <a:xfrm flipH="1">
            <a:off x="4283968" y="2060848"/>
            <a:ext cx="1728192" cy="129614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A98674D0-D6B1-445E-B6A6-1C87EFFE7E52}"/>
              </a:ext>
            </a:extLst>
          </p:cNvPr>
          <p:cNvCxnSpPr>
            <a:cxnSpLocks/>
          </p:cNvCxnSpPr>
          <p:nvPr/>
        </p:nvCxnSpPr>
        <p:spPr>
          <a:xfrm flipH="1" flipV="1">
            <a:off x="2627784" y="3789040"/>
            <a:ext cx="3384376" cy="360040"/>
          </a:xfrm>
          <a:prstGeom prst="straightConnector1">
            <a:avLst/>
          </a:prstGeom>
          <a:ln w="57150">
            <a:solidFill>
              <a:srgbClr val="9B6C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90FF8754-B809-4BCA-9CF5-CA8CA8B7E068}"/>
              </a:ext>
            </a:extLst>
          </p:cNvPr>
          <p:cNvSpPr txBox="1"/>
          <p:nvPr/>
        </p:nvSpPr>
        <p:spPr>
          <a:xfrm>
            <a:off x="4510872" y="6446519"/>
            <a:ext cx="4633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1</a:t>
            </a:r>
            <a:r>
              <a:rPr lang="fr-FR" baseline="30000" dirty="0"/>
              <a:t>ère</a:t>
            </a:r>
            <a:r>
              <a:rPr lang="fr-FR" dirty="0"/>
              <a:t> S Hachette (gauche) Hatier (droite)</a:t>
            </a:r>
          </a:p>
        </p:txBody>
      </p:sp>
    </p:spTree>
    <p:extLst>
      <p:ext uri="{BB962C8B-B14F-4D97-AF65-F5344CB8AC3E}">
        <p14:creationId xmlns:p14="http://schemas.microsoft.com/office/powerpoint/2010/main" val="1838605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50EA769-2CE7-43D7-AC84-34F279DE6F0B}"/>
              </a:ext>
            </a:extLst>
          </p:cNvPr>
          <p:cNvSpPr txBox="1"/>
          <p:nvPr/>
        </p:nvSpPr>
        <p:spPr>
          <a:xfrm>
            <a:off x="6300192" y="6482733"/>
            <a:ext cx="3354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1</a:t>
            </a:r>
            <a:r>
              <a:rPr lang="fr-FR" sz="1600" baseline="30000" dirty="0"/>
              <a:t>ère</a:t>
            </a:r>
            <a:r>
              <a:rPr lang="fr-FR" sz="1600" dirty="0"/>
              <a:t> S Sirius et Hachette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491FD81-77F6-4325-A88A-622875AFC1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6" r="534"/>
          <a:stretch/>
        </p:blipFill>
        <p:spPr>
          <a:xfrm>
            <a:off x="4113920" y="2998269"/>
            <a:ext cx="3354021" cy="32306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05ED5605-FC64-4529-B5E5-42144F792D40}"/>
              </a:ext>
            </a:extLst>
          </p:cNvPr>
          <p:cNvSpPr txBox="1"/>
          <p:nvPr/>
        </p:nvSpPr>
        <p:spPr>
          <a:xfrm>
            <a:off x="7606308" y="484353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Eau polaire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0F9B8286-15F8-42D9-81D3-AF8E61AD48D5}"/>
              </a:ext>
            </a:extLst>
          </p:cNvPr>
          <p:cNvSpPr txBox="1"/>
          <p:nvPr/>
        </p:nvSpPr>
        <p:spPr>
          <a:xfrm>
            <a:off x="6922232" y="3259354"/>
            <a:ext cx="122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apolaire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xmlns="" id="{7457C092-D1B3-4C7F-8A00-2F425353E7AE}"/>
              </a:ext>
            </a:extLst>
          </p:cNvPr>
          <p:cNvCxnSpPr/>
          <p:nvPr/>
        </p:nvCxnSpPr>
        <p:spPr>
          <a:xfrm flipH="1">
            <a:off x="6994240" y="5028196"/>
            <a:ext cx="473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8A58EC-8FCF-4E5F-8E2F-B3D43861DBAA}"/>
              </a:ext>
            </a:extLst>
          </p:cNvPr>
          <p:cNvSpPr/>
          <p:nvPr/>
        </p:nvSpPr>
        <p:spPr>
          <a:xfrm>
            <a:off x="6562192" y="4956188"/>
            <a:ext cx="360040" cy="288032"/>
          </a:xfrm>
          <a:prstGeom prst="rect">
            <a:avLst/>
          </a:prstGeom>
          <a:solidFill>
            <a:srgbClr val="BCE4FA"/>
          </a:solidFill>
          <a:ln>
            <a:solidFill>
              <a:srgbClr val="BCE4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92B6710D-48EF-4827-B2F7-71BB63E31F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" t="6137" r="266" b="-6137"/>
          <a:stretch/>
        </p:blipFill>
        <p:spPr>
          <a:xfrm>
            <a:off x="3729727" y="1013508"/>
            <a:ext cx="4705592" cy="131451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5879362D-5ABC-40B1-BC96-AFCFEA494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35" y="289343"/>
            <a:ext cx="2806844" cy="271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0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xmlns="" id="{749078F0-D5A2-4CFA-A32E-F7FEDC009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93632"/>
            <a:ext cx="6048672" cy="377356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806943A7-1C36-42BC-AF5B-2F90F73B5D5A}"/>
              </a:ext>
            </a:extLst>
          </p:cNvPr>
          <p:cNvSpPr txBox="1"/>
          <p:nvPr/>
        </p:nvSpPr>
        <p:spPr>
          <a:xfrm>
            <a:off x="6300192" y="6497923"/>
            <a:ext cx="3589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1</a:t>
            </a:r>
            <a:r>
              <a:rPr lang="fr-FR" sz="1600" baseline="30000" dirty="0"/>
              <a:t>ère</a:t>
            </a:r>
            <a:r>
              <a:rPr lang="fr-FR" sz="1600" dirty="0"/>
              <a:t> S Bordas et Nathan</a:t>
            </a:r>
          </a:p>
        </p:txBody>
      </p:sp>
      <p:pic>
        <p:nvPicPr>
          <p:cNvPr id="9" name="Image 8" descr="Une image contenant alimentation, gâteau&#10;&#10;Description générée automatiquement">
            <a:extLst>
              <a:ext uri="{FF2B5EF4-FFF2-40B4-BE49-F238E27FC236}">
                <a16:creationId xmlns:a16="http://schemas.microsoft.com/office/drawing/2014/main" xmlns="" id="{2D839812-08E5-408D-953B-8A12CF38E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217"/>
            <a:ext cx="3333921" cy="2711589"/>
          </a:xfrm>
          <a:prstGeom prst="rect">
            <a:avLst/>
          </a:prstGeom>
        </p:spPr>
      </p:pic>
      <p:pic>
        <p:nvPicPr>
          <p:cNvPr id="10" name="Image 9" descr="Une image contenant intérieur, table, assis, noir&#10;&#10;Description générée automatiquement">
            <a:extLst>
              <a:ext uri="{FF2B5EF4-FFF2-40B4-BE49-F238E27FC236}">
                <a16:creationId xmlns:a16="http://schemas.microsoft.com/office/drawing/2014/main" xmlns="" id="{A75DE726-8D1A-4EF5-86A8-19BF742FCD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03" y="282258"/>
            <a:ext cx="2298919" cy="1905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2A8D799B-F7DF-42B6-B4C5-2CBB4BDEB81D}"/>
              </a:ext>
            </a:extLst>
          </p:cNvPr>
          <p:cNvSpPr txBox="1"/>
          <p:nvPr/>
        </p:nvSpPr>
        <p:spPr>
          <a:xfrm>
            <a:off x="1571718" y="2335471"/>
            <a:ext cx="22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Sel de table  </a:t>
            </a:r>
            <a:r>
              <a:rPr lang="fr-FR" i="1" dirty="0" err="1"/>
              <a:t>NaCl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04196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46BD28A-34C2-44A1-8D47-76F8028B2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234" r="75901" b="47459"/>
          <a:stretch/>
        </p:blipFill>
        <p:spPr>
          <a:xfrm>
            <a:off x="3563888" y="1340768"/>
            <a:ext cx="2171855" cy="259228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F583F89-BAC1-4987-8D7E-D90532824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521" y="3717032"/>
            <a:ext cx="1714588" cy="9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6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7624" y="10527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367812"/>
              </p:ext>
            </p:extLst>
          </p:nvPr>
        </p:nvGraphicFramePr>
        <p:xfrm>
          <a:off x="1403648" y="972955"/>
          <a:ext cx="7560840" cy="1227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154"/>
                <a:gridCol w="1994068"/>
                <a:gridCol w="1827895"/>
                <a:gridCol w="1661723"/>
              </a:tblGrid>
              <a:tr h="803702">
                <a:tc>
                  <a:txBody>
                    <a:bodyPr/>
                    <a:lstStyle/>
                    <a:p>
                      <a:r>
                        <a:rPr lang="fr-FR" smtClean="0"/>
                        <a:t>Liaison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Type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Energie (kJ/mol)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Distance</a:t>
                      </a:r>
                      <a:endParaRPr lang="fr-FR"/>
                    </a:p>
                  </a:txBody>
                  <a:tcPr/>
                </a:tc>
              </a:tr>
              <a:tr h="423918">
                <a:tc>
                  <a:txBody>
                    <a:bodyPr/>
                    <a:lstStyle/>
                    <a:p>
                      <a:r>
                        <a:rPr lang="fr-FR" smtClean="0"/>
                        <a:t>ionique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Cation-anion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400-4000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100</a:t>
                      </a:r>
                      <a:r>
                        <a:rPr lang="fr-FR" baseline="0" smtClean="0"/>
                        <a:t> pm</a:t>
                      </a:r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Accolade ouvrante 1"/>
          <p:cNvSpPr/>
          <p:nvPr/>
        </p:nvSpPr>
        <p:spPr>
          <a:xfrm>
            <a:off x="1201768" y="1815394"/>
            <a:ext cx="129872" cy="38947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91351" y="177929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rgbClr val="FF0000"/>
                </a:solidFill>
              </a:rPr>
              <a:t>forte</a:t>
            </a:r>
            <a:endParaRPr lang="fr-FR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724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3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734DD91-CC2B-461A-9497-287E00DC5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06" y="5136460"/>
            <a:ext cx="1733405" cy="87420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CFDE5F5-AB7D-4AFA-AD63-4FE56B3CF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849" y="2996952"/>
            <a:ext cx="1585314" cy="147962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78602A1-5219-4577-A1EC-4779688FE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5052877"/>
            <a:ext cx="1727327" cy="10413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DB55CC6-4D40-4E13-A873-2332CEED44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3" t="17617" r="-3197" b="46112"/>
          <a:stretch/>
        </p:blipFill>
        <p:spPr>
          <a:xfrm>
            <a:off x="527936" y="2780928"/>
            <a:ext cx="1996726" cy="204574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4D8D3FF-8F64-4247-8FDD-5020C82BA6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6" t="16270" r="28762" b="46423"/>
          <a:stretch/>
        </p:blipFill>
        <p:spPr>
          <a:xfrm>
            <a:off x="2987824" y="4831393"/>
            <a:ext cx="2786678" cy="181867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3F3ACB4-834D-4B78-B2BD-69AB298FDC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91" t="55961" r="76031" b="1550"/>
          <a:stretch/>
        </p:blipFill>
        <p:spPr>
          <a:xfrm>
            <a:off x="4572000" y="2785735"/>
            <a:ext cx="1887149" cy="203613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E851E65A-9A6F-4BA5-BF03-D39B8FACA9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8608" y="2835018"/>
            <a:ext cx="1778091" cy="180349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836910"/>
            <a:ext cx="81724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33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7624" y="10527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818294"/>
              </p:ext>
            </p:extLst>
          </p:nvPr>
        </p:nvGraphicFramePr>
        <p:xfrm>
          <a:off x="1403648" y="972955"/>
          <a:ext cx="7560840" cy="1959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154"/>
                <a:gridCol w="1994068"/>
                <a:gridCol w="1827895"/>
                <a:gridCol w="1661723"/>
              </a:tblGrid>
              <a:tr h="803702">
                <a:tc>
                  <a:txBody>
                    <a:bodyPr/>
                    <a:lstStyle/>
                    <a:p>
                      <a:r>
                        <a:rPr lang="fr-FR" smtClean="0"/>
                        <a:t>Liaison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Type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Energie (kJ/mol)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Distance</a:t>
                      </a:r>
                      <a:endParaRPr lang="fr-FR"/>
                    </a:p>
                  </a:txBody>
                  <a:tcPr/>
                </a:tc>
              </a:tr>
              <a:tr h="423918">
                <a:tc>
                  <a:txBody>
                    <a:bodyPr/>
                    <a:lstStyle/>
                    <a:p>
                      <a:r>
                        <a:rPr lang="fr-FR" smtClean="0"/>
                        <a:t>ionique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Cation-anion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400-4000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100</a:t>
                      </a:r>
                      <a:r>
                        <a:rPr lang="fr-FR" baseline="0" smtClean="0"/>
                        <a:t> pm</a:t>
                      </a:r>
                      <a:endParaRPr lang="fr-FR"/>
                    </a:p>
                  </a:txBody>
                  <a:tcPr/>
                </a:tc>
              </a:tr>
              <a:tr h="731694">
                <a:tc>
                  <a:txBody>
                    <a:bodyPr/>
                    <a:lstStyle/>
                    <a:p>
                      <a:r>
                        <a:rPr lang="fr-FR" smtClean="0"/>
                        <a:t>Covalent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Partage d’électrons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300-600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100 pm</a:t>
                      </a:r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Accolade ouvrante 1"/>
          <p:cNvSpPr/>
          <p:nvPr/>
        </p:nvSpPr>
        <p:spPr>
          <a:xfrm>
            <a:off x="1201768" y="1815394"/>
            <a:ext cx="72008" cy="108012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85418" y="212462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rgbClr val="FF0000"/>
                </a:solidFill>
              </a:rPr>
              <a:t>forte</a:t>
            </a:r>
            <a:endParaRPr lang="fr-FR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408</Words>
  <Application>Microsoft Office PowerPoint</Application>
  <PresentationFormat>Affichage à l'écran (4:3)</PresentationFormat>
  <Paragraphs>153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24</cp:revision>
  <dcterms:created xsi:type="dcterms:W3CDTF">2020-05-05T15:35:46Z</dcterms:created>
  <dcterms:modified xsi:type="dcterms:W3CDTF">2020-06-21T15:25:56Z</dcterms:modified>
</cp:coreProperties>
</file>