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81" r:id="rId4"/>
    <p:sldId id="273" r:id="rId5"/>
    <p:sldId id="298" r:id="rId6"/>
    <p:sldId id="274" r:id="rId7"/>
    <p:sldId id="275" r:id="rId8"/>
    <p:sldId id="276" r:id="rId9"/>
    <p:sldId id="277" r:id="rId10"/>
    <p:sldId id="278" r:id="rId11"/>
    <p:sldId id="279" r:id="rId12"/>
    <p:sldId id="299" r:id="rId13"/>
    <p:sldId id="295" r:id="rId14"/>
    <p:sldId id="296" r:id="rId15"/>
    <p:sldId id="294" r:id="rId16"/>
    <p:sldId id="256" r:id="rId17"/>
    <p:sldId id="301" r:id="rId18"/>
    <p:sldId id="293" r:id="rId19"/>
    <p:sldId id="267" r:id="rId20"/>
    <p:sldId id="291" r:id="rId21"/>
    <p:sldId id="280" r:id="rId22"/>
    <p:sldId id="292" r:id="rId23"/>
    <p:sldId id="300" r:id="rId24"/>
    <p:sldId id="25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16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75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78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7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24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43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69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34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90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07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18-1A44-4A70-AC72-DCC69F11187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52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B0118-1A44-4A70-AC72-DCC69F111872}" type="datetimeFigureOut">
              <a:rPr lang="fr-FR" smtClean="0"/>
              <a:t>21/06/2020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B5C2-BBDF-400F-8410-B91E54E449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fr/user/14729381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2" y="764704"/>
            <a:ext cx="2808312" cy="10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73" y="3237192"/>
            <a:ext cx="1623676" cy="33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Fichier:H2O.svg —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28" y="2107046"/>
            <a:ext cx="1657781" cy="11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Acétate d'éthyle — Wikipé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80" y="3925647"/>
            <a:ext cx="2518425" cy="15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69926" y="3333675"/>
            <a:ext cx="158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eau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33" y="415768"/>
            <a:ext cx="2323959" cy="88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973339" y="1242262"/>
            <a:ext cx="158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éthanol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01531" y="5459736"/>
            <a:ext cx="1585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éthanoate d’éthyle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11E67AA0-13D5-4FEB-8904-B1D232632BF5}"/>
              </a:ext>
            </a:extLst>
          </p:cNvPr>
          <p:cNvGrpSpPr/>
          <p:nvPr/>
        </p:nvGrpSpPr>
        <p:grpSpPr>
          <a:xfrm>
            <a:off x="3581586" y="2245140"/>
            <a:ext cx="4392488" cy="1183738"/>
            <a:chOff x="4499992" y="2965342"/>
            <a:chExt cx="4392488" cy="118373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33F901B3-4337-41A8-9D13-7179E6286F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68" t="23948" r="12744" b="58111"/>
            <a:stretch/>
          </p:blipFill>
          <p:spPr>
            <a:xfrm rot="396584">
              <a:off x="4777200" y="2965342"/>
              <a:ext cx="3916877" cy="113458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C44D742-8790-433F-BB55-4E75B6DF0D95}"/>
                </a:ext>
              </a:extLst>
            </p:cNvPr>
            <p:cNvSpPr/>
            <p:nvPr/>
          </p:nvSpPr>
          <p:spPr>
            <a:xfrm>
              <a:off x="4499992" y="3126068"/>
              <a:ext cx="4392488" cy="1023012"/>
            </a:xfrm>
            <a:prstGeom prst="rect">
              <a:avLst/>
            </a:prstGeom>
            <a:noFill/>
            <a:ln w="508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A48FBB5-92B2-4B4F-B4DA-F8822A6066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3948" r="44715" b="14502"/>
          <a:stretch/>
        </p:blipFill>
        <p:spPr>
          <a:xfrm>
            <a:off x="3596714" y="497308"/>
            <a:ext cx="2541699" cy="20735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8BDAC6D-5B26-4B45-8C32-828081AA80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t="9962" r="-1029" b="78937"/>
          <a:stretch/>
        </p:blipFill>
        <p:spPr>
          <a:xfrm>
            <a:off x="1627900" y="6315216"/>
            <a:ext cx="5888199" cy="4287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EAE3FEA-BB41-4755-8E9C-E5728B936F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0963" y="1814088"/>
            <a:ext cx="1592898" cy="72643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F5934911-363D-45F3-87BA-3DF2EB97B2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3201" y="5512018"/>
            <a:ext cx="1592898" cy="72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3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B511903-B39A-4772-B8E5-8D5EEAAD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3168352" cy="439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69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0C56611-7C62-4387-8973-BB691563B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9" y="1024113"/>
            <a:ext cx="8746171" cy="3168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75E5CA-CEF0-41E7-A6A7-BCA4C20BC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2" t="13157" r="64062" b="73281"/>
          <a:stretch/>
        </p:blipFill>
        <p:spPr bwMode="auto">
          <a:xfrm>
            <a:off x="2415674" y="3714097"/>
            <a:ext cx="797024" cy="38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CCDD382-1959-4116-96A9-D7D3F55B5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4" t="57742" r="65271" b="31667"/>
          <a:stretch/>
        </p:blipFill>
        <p:spPr bwMode="auto">
          <a:xfrm>
            <a:off x="2563326" y="3534417"/>
            <a:ext cx="576064" cy="29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72A0720-4778-4FF5-972A-B2B13AA6D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5" t="73749" r="64211" b="15868"/>
          <a:stretch/>
        </p:blipFill>
        <p:spPr bwMode="auto">
          <a:xfrm>
            <a:off x="2851358" y="2257629"/>
            <a:ext cx="722680" cy="29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ormule développée de l'acide acétiq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25" y="3212976"/>
            <a:ext cx="546131" cy="4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chier:Diethyl-ether-2D-skeletal.png — Wikipé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86" y="2010243"/>
            <a:ext cx="690898" cy="2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luène — Wiktionnai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7226" y="1609471"/>
            <a:ext cx="277664" cy="4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chier:Cyclohexane-2D-skeletal.svg — Wikipé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85" y="1432280"/>
            <a:ext cx="252700" cy="29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98040" y="2883822"/>
            <a:ext cx="886444" cy="257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40" name="Picture 16" descr="Dimethylsulfoxid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326" y="2780929"/>
            <a:ext cx="60585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Acetone-2D-skeletal.png - Wikimedia Commo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58" y="2554097"/>
            <a:ext cx="384397" cy="38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5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0032" y="4455486"/>
            <a:ext cx="1656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/>
              <a:t/>
            </a:r>
            <a:br>
              <a:rPr lang="fr-FR"/>
            </a:br>
            <a:r>
              <a:rPr lang="fr-FR" smtClean="0"/>
              <a:t>solubilité </a:t>
            </a:r>
            <a:r>
              <a:rPr lang="fr-FR"/>
              <a:t>du diiode dans le </a:t>
            </a:r>
            <a:r>
              <a:rPr lang="fr-FR"/>
              <a:t>cyclohexane </a:t>
            </a:r>
            <a:r>
              <a:rPr lang="fr-FR" smtClean="0"/>
              <a:t>:</a:t>
            </a:r>
          </a:p>
          <a:p>
            <a:pPr algn="ctr"/>
            <a:endParaRPr lang="fr-FR"/>
          </a:p>
          <a:p>
            <a:pPr algn="ctr"/>
            <a:r>
              <a:rPr lang="fr-FR" smtClean="0"/>
              <a:t>28g/L</a:t>
            </a:r>
            <a:endParaRPr lang="fr-FR"/>
          </a:p>
        </p:txBody>
      </p:sp>
      <p:sp>
        <p:nvSpPr>
          <p:cNvPr id="3" name="AutoShape 4" descr="Le diiode est jaune dans l'eau et violet dans le cyclohexane L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Le diiode est jaune dans l'eau et violet dans le cyclohexane L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Le diiode est jaune dans l'eau et violet dans le cyclohexane La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10" descr="Le diiode est jaune dans l'eau et violet dans le cyclohexane La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3417924" cy="365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15816" y="4732484"/>
            <a:ext cx="14769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/>
              <a:t>solubilité du diiode dans l’eau  </a:t>
            </a:r>
            <a:r>
              <a:rPr lang="fr-FR"/>
              <a:t>: </a:t>
            </a:r>
            <a:endParaRPr lang="fr-FR" smtClean="0"/>
          </a:p>
          <a:p>
            <a:pPr algn="ctr"/>
            <a:endParaRPr lang="fr-FR"/>
          </a:p>
          <a:p>
            <a:pPr algn="ctr"/>
            <a:r>
              <a:rPr lang="fr-FR" smtClean="0"/>
              <a:t>0,34g/L</a:t>
            </a:r>
            <a:r>
              <a:rPr lang="fr-FR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17266" y="6333170"/>
            <a:ext cx="233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>
                <a:hlinkClick r:id="rId3"/>
              </a:rPr>
              <a:t>Source : Thomas </a:t>
            </a:r>
            <a:r>
              <a:rPr lang="fr-FR">
                <a:hlinkClick r:id="rId3"/>
              </a:rPr>
              <a:t>Aubin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436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A6ACBA1-5890-43DD-87B9-F19C3BA09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847"/>
          <a:stretch/>
        </p:blipFill>
        <p:spPr>
          <a:xfrm>
            <a:off x="595129" y="810843"/>
            <a:ext cx="2448272" cy="34507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9D1CAC3-6B0D-4EBB-8B7A-865CF7380C9D}"/>
              </a:ext>
            </a:extLst>
          </p:cNvPr>
          <p:cNvSpPr txBox="1"/>
          <p:nvPr/>
        </p:nvSpPr>
        <p:spPr>
          <a:xfrm>
            <a:off x="3483664" y="6381328"/>
            <a:ext cx="635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web-sciences.com et </a:t>
            </a:r>
            <a:r>
              <a:rPr lang="fr-FR" dirty="0" err="1"/>
              <a:t>Blablareau</a:t>
            </a:r>
            <a:r>
              <a:rPr lang="fr-FR" dirty="0"/>
              <a:t> au labo </a:t>
            </a:r>
            <a:r>
              <a:rPr lang="fr-FR" dirty="0" err="1"/>
              <a:t>youtube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3B180C7-DAD2-4EFE-86C0-F551604E8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821" r="31407"/>
          <a:stretch/>
        </p:blipFill>
        <p:spPr>
          <a:xfrm>
            <a:off x="4355976" y="969547"/>
            <a:ext cx="4608512" cy="2929081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98BDFDEA-0478-4FED-9AE6-93C4141424AF}"/>
              </a:ext>
            </a:extLst>
          </p:cNvPr>
          <p:cNvCxnSpPr/>
          <p:nvPr/>
        </p:nvCxnSpPr>
        <p:spPr>
          <a:xfrm>
            <a:off x="4536504" y="1905651"/>
            <a:ext cx="370790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646434D-A342-4524-90FE-45A58A428DFC}"/>
              </a:ext>
            </a:extLst>
          </p:cNvPr>
          <p:cNvSpPr txBox="1"/>
          <p:nvPr/>
        </p:nvSpPr>
        <p:spPr>
          <a:xfrm>
            <a:off x="5796136" y="42487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Miscibles à l’eau</a:t>
            </a:r>
          </a:p>
          <a:p>
            <a:r>
              <a:rPr lang="fr-FR" dirty="0">
                <a:solidFill>
                  <a:srgbClr val="92D050"/>
                </a:solidFill>
              </a:rPr>
              <a:t>Toxique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6DA4755-1297-4A5A-90A4-EBF307624A4F}"/>
              </a:ext>
            </a:extLst>
          </p:cNvPr>
          <p:cNvSpPr/>
          <p:nvPr/>
        </p:nvSpPr>
        <p:spPr>
          <a:xfrm>
            <a:off x="4572000" y="2636912"/>
            <a:ext cx="3816424" cy="36003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8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EF2A8BF-786D-4F04-AB62-9A5B608C3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847"/>
          <a:stretch/>
        </p:blipFill>
        <p:spPr>
          <a:xfrm>
            <a:off x="595129" y="810843"/>
            <a:ext cx="2448272" cy="345072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8457439-B82D-4157-8143-19EBC99B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810843"/>
            <a:ext cx="1960649" cy="336352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24333C5-10C5-4030-8C4A-DC86C80B074D}"/>
              </a:ext>
            </a:extLst>
          </p:cNvPr>
          <p:cNvSpPr txBox="1"/>
          <p:nvPr/>
        </p:nvSpPr>
        <p:spPr>
          <a:xfrm>
            <a:off x="3652329" y="417437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Eau et cyclohexane non miscibles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67F2DC0-393C-4631-B596-B261CADC6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82" t="-2925"/>
          <a:stretch/>
        </p:blipFill>
        <p:spPr>
          <a:xfrm>
            <a:off x="6372200" y="606368"/>
            <a:ext cx="2843808" cy="368298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9C7F311-B5F5-4C95-8FC7-5D2D2F714790}"/>
              </a:ext>
            </a:extLst>
          </p:cNvPr>
          <p:cNvSpPr txBox="1"/>
          <p:nvPr/>
        </p:nvSpPr>
        <p:spPr>
          <a:xfrm>
            <a:off x="2790865" y="6381328"/>
            <a:ext cx="635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Source : web-sciences.com</a:t>
            </a:r>
          </a:p>
        </p:txBody>
      </p:sp>
    </p:spTree>
    <p:extLst>
      <p:ext uri="{BB962C8B-B14F-4D97-AF65-F5344CB8AC3E}">
        <p14:creationId xmlns:p14="http://schemas.microsoft.com/office/powerpoint/2010/main" val="4037400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55021A8-7FAD-4423-B936-43A59A077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0" r="586"/>
          <a:stretch/>
        </p:blipFill>
        <p:spPr>
          <a:xfrm>
            <a:off x="1065616" y="408151"/>
            <a:ext cx="7344816" cy="507502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5BD2BB6-A4FC-4D0D-9F56-7DFECDCF16BD}"/>
              </a:ext>
            </a:extLst>
          </p:cNvPr>
          <p:cNvSpPr txBox="1"/>
          <p:nvPr/>
        </p:nvSpPr>
        <p:spPr>
          <a:xfrm>
            <a:off x="1907704" y="6381328"/>
            <a:ext cx="716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Source : tp-sciences.over-blog.com</a:t>
            </a:r>
          </a:p>
        </p:txBody>
      </p:sp>
    </p:spTree>
    <p:extLst>
      <p:ext uri="{BB962C8B-B14F-4D97-AF65-F5344CB8AC3E}">
        <p14:creationId xmlns:p14="http://schemas.microsoft.com/office/powerpoint/2010/main" val="101574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51D7F54-1509-4A4D-BA3F-05539D1B3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74727"/>
            <a:ext cx="4608512" cy="490854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3B5DD8E-DE29-4E5D-9B8B-8907EEB2810D}"/>
              </a:ext>
            </a:extLst>
          </p:cNvPr>
          <p:cNvSpPr txBox="1"/>
          <p:nvPr/>
        </p:nvSpPr>
        <p:spPr>
          <a:xfrm>
            <a:off x="2771800" y="26064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Extraction liquide-liquide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625F9D1-6C3F-4AE4-AA69-DC514A9BB8B4}"/>
              </a:ext>
            </a:extLst>
          </p:cNvPr>
          <p:cNvSpPr txBox="1"/>
          <p:nvPr/>
        </p:nvSpPr>
        <p:spPr>
          <a:xfrm>
            <a:off x="5076056" y="6428075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Dunod Techniques expérimentales</a:t>
            </a:r>
          </a:p>
        </p:txBody>
      </p:sp>
    </p:spTree>
    <p:extLst>
      <p:ext uri="{BB962C8B-B14F-4D97-AF65-F5344CB8AC3E}">
        <p14:creationId xmlns:p14="http://schemas.microsoft.com/office/powerpoint/2010/main" val="1681467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6" r="38724"/>
          <a:stretch/>
        </p:blipFill>
        <p:spPr bwMode="auto">
          <a:xfrm>
            <a:off x="1331640" y="764704"/>
            <a:ext cx="6768751" cy="5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418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A50E3CF-8D5E-40DF-918A-AE6E8439C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6672"/>
            <a:ext cx="4896102" cy="51882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35C42F7-F12A-4AA6-85C2-158078801D1F}"/>
              </a:ext>
            </a:extLst>
          </p:cNvPr>
          <p:cNvSpPr/>
          <p:nvPr/>
        </p:nvSpPr>
        <p:spPr>
          <a:xfrm>
            <a:off x="7163846" y="6362732"/>
            <a:ext cx="1818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 : Sirius TS </a:t>
            </a:r>
          </a:p>
        </p:txBody>
      </p:sp>
    </p:spTree>
    <p:extLst>
      <p:ext uri="{BB962C8B-B14F-4D97-AF65-F5344CB8AC3E}">
        <p14:creationId xmlns:p14="http://schemas.microsoft.com/office/powerpoint/2010/main" val="2343342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roche, chocolat, table, gâteau&#10;&#10;Description générée automatiquement">
            <a:extLst>
              <a:ext uri="{FF2B5EF4-FFF2-40B4-BE49-F238E27FC236}">
                <a16:creationId xmlns:a16="http://schemas.microsoft.com/office/drawing/2014/main" xmlns="" id="{6BE05C90-17E0-467C-BA3A-A309FBCF0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9" y="555082"/>
            <a:ext cx="2697654" cy="1983140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18DAFACE-F5BB-4C06-AC27-C15556D6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4" y="2720619"/>
            <a:ext cx="3382689" cy="268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F239616-0849-49D5-8C9E-34039B2C4DB7}"/>
              </a:ext>
            </a:extLst>
          </p:cNvPr>
          <p:cNvSpPr txBox="1"/>
          <p:nvPr/>
        </p:nvSpPr>
        <p:spPr>
          <a:xfrm>
            <a:off x="2987824" y="6341908"/>
            <a:ext cx="936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Bordas TS et site </a:t>
            </a:r>
            <a:r>
              <a:rPr lang="fr-FR" sz="1400" dirty="0" err="1"/>
              <a:t>ac</a:t>
            </a:r>
            <a:r>
              <a:rPr lang="fr-FR" sz="1400" dirty="0"/>
              <a:t>-</a:t>
            </a:r>
            <a:r>
              <a:rPr lang="fr-FR" sz="1400" dirty="0" err="1"/>
              <a:t>orleans</a:t>
            </a:r>
            <a:r>
              <a:rPr lang="fr-FR" sz="1400" dirty="0"/>
              <a:t>-tours</a:t>
            </a:r>
          </a:p>
          <a:p>
            <a:endParaRPr lang="fr-FR" sz="1400" dirty="0"/>
          </a:p>
        </p:txBody>
      </p:sp>
      <p:pic>
        <p:nvPicPr>
          <p:cNvPr id="7" name="Image 6" descr="Une image contenant tasse, café, table, assis&#10;&#10;Description générée automatiquement">
            <a:extLst>
              <a:ext uri="{FF2B5EF4-FFF2-40B4-BE49-F238E27FC236}">
                <a16:creationId xmlns:a16="http://schemas.microsoft.com/office/drawing/2014/main" xmlns="" id="{37C20D52-4899-4E8D-9F00-CF9697E01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5" y="301307"/>
            <a:ext cx="3562134" cy="510627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64820DE4-4918-4AA8-9E17-E2C50533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95" y="1628800"/>
            <a:ext cx="39433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FFD41F7-0B2D-4723-83DC-0C62DF7A3CC6}"/>
              </a:ext>
            </a:extLst>
          </p:cNvPr>
          <p:cNvSpPr txBox="1"/>
          <p:nvPr/>
        </p:nvSpPr>
        <p:spPr>
          <a:xfrm>
            <a:off x="4189034" y="453214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Vidéo : </a:t>
            </a:r>
          </a:p>
          <a:p>
            <a:r>
              <a:rPr lang="fr-FR" dirty="0"/>
              <a:t>https://www.youtube.com/watch?v=oJa8dzE0LqE</a:t>
            </a:r>
          </a:p>
        </p:txBody>
      </p:sp>
    </p:spTree>
    <p:extLst>
      <p:ext uri="{BB962C8B-B14F-4D97-AF65-F5344CB8AC3E}">
        <p14:creationId xmlns:p14="http://schemas.microsoft.com/office/powerpoint/2010/main" val="135861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032448" cy="56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300192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Sirius 1</a:t>
            </a:r>
            <a:r>
              <a:rPr lang="fr-FR" baseline="30000" dirty="0"/>
              <a:t>ère</a:t>
            </a:r>
            <a:r>
              <a:rPr lang="fr-FR" dirty="0"/>
              <a:t>  S.</a:t>
            </a:r>
          </a:p>
        </p:txBody>
      </p:sp>
    </p:spTree>
    <p:extLst>
      <p:ext uri="{BB962C8B-B14F-4D97-AF65-F5344CB8AC3E}">
        <p14:creationId xmlns:p14="http://schemas.microsoft.com/office/powerpoint/2010/main" val="2662267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392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50EA769-2CE7-43D7-AC84-34F279DE6F0B}"/>
              </a:ext>
            </a:extLst>
          </p:cNvPr>
          <p:cNvSpPr txBox="1"/>
          <p:nvPr/>
        </p:nvSpPr>
        <p:spPr>
          <a:xfrm>
            <a:off x="6300192" y="6482733"/>
            <a:ext cx="3354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1</a:t>
            </a:r>
            <a:r>
              <a:rPr lang="fr-FR" sz="1600" baseline="30000" dirty="0"/>
              <a:t>ère</a:t>
            </a:r>
            <a:r>
              <a:rPr lang="fr-FR" sz="1600" dirty="0"/>
              <a:t> S Sirius et Hachette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491FD81-77F6-4325-A88A-622875AFC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6" r="534"/>
          <a:stretch/>
        </p:blipFill>
        <p:spPr>
          <a:xfrm>
            <a:off x="4113920" y="2998269"/>
            <a:ext cx="3354021" cy="32306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5ED5605-FC64-4529-B5E5-42144F792D40}"/>
              </a:ext>
            </a:extLst>
          </p:cNvPr>
          <p:cNvSpPr txBox="1"/>
          <p:nvPr/>
        </p:nvSpPr>
        <p:spPr>
          <a:xfrm>
            <a:off x="7606308" y="484353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Eau polaire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0F9B8286-15F8-42D9-81D3-AF8E61AD48D5}"/>
              </a:ext>
            </a:extLst>
          </p:cNvPr>
          <p:cNvSpPr txBox="1"/>
          <p:nvPr/>
        </p:nvSpPr>
        <p:spPr>
          <a:xfrm>
            <a:off x="6922232" y="3259354"/>
            <a:ext cx="122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apolaire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7457C092-D1B3-4C7F-8A00-2F425353E7AE}"/>
              </a:ext>
            </a:extLst>
          </p:cNvPr>
          <p:cNvCxnSpPr/>
          <p:nvPr/>
        </p:nvCxnSpPr>
        <p:spPr>
          <a:xfrm flipH="1">
            <a:off x="6994240" y="5028196"/>
            <a:ext cx="473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8A58EC-8FCF-4E5F-8E2F-B3D43861DBAA}"/>
              </a:ext>
            </a:extLst>
          </p:cNvPr>
          <p:cNvSpPr/>
          <p:nvPr/>
        </p:nvSpPr>
        <p:spPr>
          <a:xfrm>
            <a:off x="6562192" y="4956188"/>
            <a:ext cx="360040" cy="288032"/>
          </a:xfrm>
          <a:prstGeom prst="rect">
            <a:avLst/>
          </a:prstGeom>
          <a:solidFill>
            <a:srgbClr val="BCE4FA"/>
          </a:solidFill>
          <a:ln>
            <a:solidFill>
              <a:srgbClr val="BCE4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92B6710D-48EF-4827-B2F7-71BB63E31F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" t="6137" r="266" b="-6137"/>
          <a:stretch/>
        </p:blipFill>
        <p:spPr>
          <a:xfrm>
            <a:off x="3729727" y="1013508"/>
            <a:ext cx="4705592" cy="131451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5879362D-5ABC-40B1-BC96-AFCFEA494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35" y="289343"/>
            <a:ext cx="2806844" cy="271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3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5338D2E-B52B-42A4-BCB1-F212B8D0A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9" b="701"/>
          <a:stretch/>
        </p:blipFill>
        <p:spPr>
          <a:xfrm>
            <a:off x="2228729" y="980729"/>
            <a:ext cx="457551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08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8B44FEE3-ED9E-467B-8993-D92792547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4664"/>
            <a:ext cx="6675293" cy="50696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223B71-B7E5-49CA-BF74-9BFAD91B5ABD}"/>
              </a:ext>
            </a:extLst>
          </p:cNvPr>
          <p:cNvSpPr/>
          <p:nvPr/>
        </p:nvSpPr>
        <p:spPr>
          <a:xfrm>
            <a:off x="4211960" y="404664"/>
            <a:ext cx="424847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384BE1-DFC7-4F72-82B2-2167770259FB}"/>
              </a:ext>
            </a:extLst>
          </p:cNvPr>
          <p:cNvSpPr/>
          <p:nvPr/>
        </p:nvSpPr>
        <p:spPr>
          <a:xfrm>
            <a:off x="4017387" y="1844824"/>
            <a:ext cx="842645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5383B6F-56ED-4CEF-8BBF-BC133B778600}"/>
              </a:ext>
            </a:extLst>
          </p:cNvPr>
          <p:cNvSpPr/>
          <p:nvPr/>
        </p:nvSpPr>
        <p:spPr>
          <a:xfrm>
            <a:off x="1984783" y="1577076"/>
            <a:ext cx="1651113" cy="177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9748B6-6C7E-4738-9839-1BD77EC03860}"/>
              </a:ext>
            </a:extLst>
          </p:cNvPr>
          <p:cNvSpPr/>
          <p:nvPr/>
        </p:nvSpPr>
        <p:spPr>
          <a:xfrm>
            <a:off x="5796136" y="4077072"/>
            <a:ext cx="2426821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1mL </a:t>
            </a:r>
            <a:r>
              <a:rPr lang="fr-FR" sz="1600" dirty="0" err="1">
                <a:solidFill>
                  <a:schemeClr val="tx1"/>
                </a:solidFill>
              </a:rPr>
              <a:t>tBuCl</a:t>
            </a:r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Mélange eau + acétone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A5B777C-B9BE-4680-8552-9280F77A31FF}"/>
              </a:ext>
            </a:extLst>
          </p:cNvPr>
          <p:cNvSpPr txBox="1"/>
          <p:nvPr/>
        </p:nvSpPr>
        <p:spPr>
          <a:xfrm>
            <a:off x="2339752" y="476672"/>
            <a:ext cx="537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Schéma du montage expérimental </a:t>
            </a:r>
          </a:p>
        </p:txBody>
      </p:sp>
    </p:spTree>
    <p:extLst>
      <p:ext uri="{BB962C8B-B14F-4D97-AF65-F5344CB8AC3E}">
        <p14:creationId xmlns:p14="http://schemas.microsoft.com/office/powerpoint/2010/main" val="48640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7C3815-D9CF-46CA-96BD-FB1F3577B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75894"/>
            <a:ext cx="3964565" cy="3816424"/>
          </a:xfrm>
          <a:prstGeom prst="rect">
            <a:avLst/>
          </a:prstGeom>
        </p:spPr>
      </p:pic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xmlns="" id="{F188FD07-A036-46BF-8288-DF749DD0E3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8" t="15680" r="3222" b="15680"/>
          <a:stretch/>
        </p:blipFill>
        <p:spPr>
          <a:xfrm>
            <a:off x="0" y="1175894"/>
            <a:ext cx="4248472" cy="3600401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8C3B13DB-A656-4F09-9929-71D257D377A8}"/>
              </a:ext>
            </a:extLst>
          </p:cNvPr>
          <p:cNvSpPr/>
          <p:nvPr/>
        </p:nvSpPr>
        <p:spPr>
          <a:xfrm>
            <a:off x="-612576" y="332655"/>
            <a:ext cx="1296144" cy="37444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19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orloge&#10;&#10;Description générée automatiquement">
            <a:extLst>
              <a:ext uri="{FF2B5EF4-FFF2-40B4-BE49-F238E27FC236}">
                <a16:creationId xmlns:a16="http://schemas.microsoft.com/office/drawing/2014/main" xmlns="" id="{54116A37-52F6-4FEF-B23E-05938A126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8680"/>
            <a:ext cx="3010055" cy="51691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AB2D18F-F5EF-4649-90FA-98A350123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48680"/>
            <a:ext cx="4248472" cy="5255137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031F7DB8-C125-4EBD-B20C-A650DD24D931}"/>
              </a:ext>
            </a:extLst>
          </p:cNvPr>
          <p:cNvCxnSpPr/>
          <p:nvPr/>
        </p:nvCxnSpPr>
        <p:spPr>
          <a:xfrm flipH="1">
            <a:off x="4283968" y="2060848"/>
            <a:ext cx="1728192" cy="12961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A98674D0-D6B1-445E-B6A6-1C87EFFE7E52}"/>
              </a:ext>
            </a:extLst>
          </p:cNvPr>
          <p:cNvCxnSpPr>
            <a:cxnSpLocks/>
          </p:cNvCxnSpPr>
          <p:nvPr/>
        </p:nvCxnSpPr>
        <p:spPr>
          <a:xfrm flipH="1" flipV="1">
            <a:off x="2627784" y="3789040"/>
            <a:ext cx="3384376" cy="360040"/>
          </a:xfrm>
          <a:prstGeom prst="straightConnector1">
            <a:avLst/>
          </a:prstGeom>
          <a:ln w="57150">
            <a:solidFill>
              <a:srgbClr val="9B6C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0FF8754-B809-4BCA-9CF5-CA8CA8B7E068}"/>
              </a:ext>
            </a:extLst>
          </p:cNvPr>
          <p:cNvSpPr txBox="1"/>
          <p:nvPr/>
        </p:nvSpPr>
        <p:spPr>
          <a:xfrm>
            <a:off x="4510872" y="6446519"/>
            <a:ext cx="463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1</a:t>
            </a:r>
            <a:r>
              <a:rPr lang="fr-FR" baseline="30000" dirty="0"/>
              <a:t>ère</a:t>
            </a:r>
            <a:r>
              <a:rPr lang="fr-FR" dirty="0"/>
              <a:t> S Hachette (gauche) Hatier (droite)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6C7542-2AE5-4789-9233-A1AEFBF269DC}"/>
              </a:ext>
            </a:extLst>
          </p:cNvPr>
          <p:cNvSpPr/>
          <p:nvPr/>
        </p:nvSpPr>
        <p:spPr>
          <a:xfrm>
            <a:off x="395536" y="620688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0AC701-DC9C-4729-81CB-06D83650D7AE}"/>
              </a:ext>
            </a:extLst>
          </p:cNvPr>
          <p:cNvSpPr/>
          <p:nvPr/>
        </p:nvSpPr>
        <p:spPr>
          <a:xfrm>
            <a:off x="4283968" y="698406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26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4658D2B-4EE5-4647-8139-9A01D9ED0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02" y="1196752"/>
            <a:ext cx="8668195" cy="415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8A9EA64-A174-4931-BC1A-FC30AA877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8" r="1388"/>
          <a:stretch/>
        </p:blipFill>
        <p:spPr>
          <a:xfrm>
            <a:off x="1835696" y="980728"/>
            <a:ext cx="5112568" cy="511256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3659C5A-3612-4AB9-95A6-D5E0960F4DEE}"/>
              </a:ext>
            </a:extLst>
          </p:cNvPr>
          <p:cNvSpPr txBox="1"/>
          <p:nvPr/>
        </p:nvSpPr>
        <p:spPr>
          <a:xfrm>
            <a:off x="5436096" y="1052736"/>
            <a:ext cx="17281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i="1" smtClean="0"/>
              <a:t>p (Debye)</a:t>
            </a:r>
            <a:endParaRPr lang="fr-FR" sz="2800" i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9679305-5B70-45A7-8ECB-3C60E5F3FF74}"/>
              </a:ext>
            </a:extLst>
          </p:cNvPr>
          <p:cNvSpPr txBox="1"/>
          <p:nvPr/>
        </p:nvSpPr>
        <p:spPr>
          <a:xfrm>
            <a:off x="6939310" y="6488668"/>
            <a:ext cx="211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MPSI Fosset</a:t>
            </a:r>
          </a:p>
        </p:txBody>
      </p:sp>
    </p:spTree>
    <p:extLst>
      <p:ext uri="{BB962C8B-B14F-4D97-AF65-F5344CB8AC3E}">
        <p14:creationId xmlns:p14="http://schemas.microsoft.com/office/powerpoint/2010/main" val="375912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F1FC28D-C674-4573-AF6F-466751AD1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1344" r="-149" b="-1344"/>
          <a:stretch/>
        </p:blipFill>
        <p:spPr>
          <a:xfrm>
            <a:off x="0" y="548680"/>
            <a:ext cx="7511184" cy="53594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5948799-17BF-4B69-8293-7BB38FC45D37}"/>
              </a:ext>
            </a:extLst>
          </p:cNvPr>
          <p:cNvSpPr txBox="1"/>
          <p:nvPr/>
        </p:nvSpPr>
        <p:spPr>
          <a:xfrm>
            <a:off x="3456384" y="620688"/>
            <a:ext cx="576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i="1" dirty="0"/>
              <a:t>p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1B16952-E868-47DF-B21C-C7D0E528B076}"/>
              </a:ext>
            </a:extLst>
          </p:cNvPr>
          <p:cNvSpPr txBox="1"/>
          <p:nvPr/>
        </p:nvSpPr>
        <p:spPr>
          <a:xfrm>
            <a:off x="6939310" y="6488668"/>
            <a:ext cx="211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MPSI Fosset</a:t>
            </a:r>
          </a:p>
        </p:txBody>
      </p:sp>
    </p:spTree>
    <p:extLst>
      <p:ext uri="{BB962C8B-B14F-4D97-AF65-F5344CB8AC3E}">
        <p14:creationId xmlns:p14="http://schemas.microsoft.com/office/powerpoint/2010/main" val="35135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F1FC28D-C674-4573-AF6F-466751AD1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1344" r="-149" b="-1344"/>
          <a:stretch/>
        </p:blipFill>
        <p:spPr>
          <a:xfrm>
            <a:off x="0" y="548680"/>
            <a:ext cx="7511184" cy="53594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5948799-17BF-4B69-8293-7BB38FC45D37}"/>
              </a:ext>
            </a:extLst>
          </p:cNvPr>
          <p:cNvSpPr txBox="1"/>
          <p:nvPr/>
        </p:nvSpPr>
        <p:spPr>
          <a:xfrm>
            <a:off x="3456384" y="620688"/>
            <a:ext cx="576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i="1" dirty="0"/>
              <a:t>p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1B16952-E868-47DF-B21C-C7D0E528B076}"/>
              </a:ext>
            </a:extLst>
          </p:cNvPr>
          <p:cNvSpPr txBox="1"/>
          <p:nvPr/>
        </p:nvSpPr>
        <p:spPr>
          <a:xfrm>
            <a:off x="6939310" y="6488668"/>
            <a:ext cx="211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MPSI Fosset</a:t>
            </a:r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xmlns="" id="{CBE890A7-AED2-439D-92E6-0999F029913B}"/>
              </a:ext>
            </a:extLst>
          </p:cNvPr>
          <p:cNvSpPr/>
          <p:nvPr/>
        </p:nvSpPr>
        <p:spPr>
          <a:xfrm>
            <a:off x="7446212" y="1143908"/>
            <a:ext cx="438156" cy="2334409"/>
          </a:xfrm>
          <a:prstGeom prst="rightBrace">
            <a:avLst>
              <a:gd name="adj1" fmla="val 96875"/>
              <a:gd name="adj2" fmla="val 5168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B8DCBF8C-C40E-41D9-B596-F7C56D5B4D55}"/>
              </a:ext>
            </a:extLst>
          </p:cNvPr>
          <p:cNvSpPr txBox="1"/>
          <p:nvPr/>
        </p:nvSpPr>
        <p:spPr>
          <a:xfrm>
            <a:off x="7622903" y="1987946"/>
            <a:ext cx="154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Non</a:t>
            </a:r>
          </a:p>
          <a:p>
            <a:pPr algn="ctr"/>
            <a:r>
              <a:rPr lang="fr-FR" dirty="0">
                <a:solidFill>
                  <a:srgbClr val="0070C0"/>
                </a:solidFill>
              </a:rPr>
              <a:t> dispersant </a:t>
            </a: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xmlns="" id="{6A6D4E4A-8DF7-4A5E-BADE-1176848E60EF}"/>
              </a:ext>
            </a:extLst>
          </p:cNvPr>
          <p:cNvSpPr/>
          <p:nvPr/>
        </p:nvSpPr>
        <p:spPr>
          <a:xfrm>
            <a:off x="7460892" y="3501603"/>
            <a:ext cx="423476" cy="2212490"/>
          </a:xfrm>
          <a:prstGeom prst="rightBrace">
            <a:avLst>
              <a:gd name="adj1" fmla="val 96875"/>
              <a:gd name="adj2" fmla="val 5168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67361D2-D828-4F60-BE26-C9BCE42A88D8}"/>
              </a:ext>
            </a:extLst>
          </p:cNvPr>
          <p:cNvSpPr txBox="1"/>
          <p:nvPr/>
        </p:nvSpPr>
        <p:spPr>
          <a:xfrm>
            <a:off x="7740352" y="4437112"/>
            <a:ext cx="15413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Dispersant </a:t>
            </a:r>
          </a:p>
        </p:txBody>
      </p:sp>
    </p:spTree>
    <p:extLst>
      <p:ext uri="{BB962C8B-B14F-4D97-AF65-F5344CB8AC3E}">
        <p14:creationId xmlns:p14="http://schemas.microsoft.com/office/powerpoint/2010/main" val="382219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F1FC28D-C674-4573-AF6F-466751AD1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1344" r="-149" b="-1344"/>
          <a:stretch/>
        </p:blipFill>
        <p:spPr>
          <a:xfrm>
            <a:off x="0" y="548680"/>
            <a:ext cx="7511184" cy="53594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5948799-17BF-4B69-8293-7BB38FC45D37}"/>
              </a:ext>
            </a:extLst>
          </p:cNvPr>
          <p:cNvSpPr txBox="1"/>
          <p:nvPr/>
        </p:nvSpPr>
        <p:spPr>
          <a:xfrm>
            <a:off x="3456384" y="620688"/>
            <a:ext cx="576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i="1" dirty="0"/>
              <a:t>p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1B16952-E868-47DF-B21C-C7D0E528B076}"/>
              </a:ext>
            </a:extLst>
          </p:cNvPr>
          <p:cNvSpPr txBox="1"/>
          <p:nvPr/>
        </p:nvSpPr>
        <p:spPr>
          <a:xfrm>
            <a:off x="6939310" y="6488668"/>
            <a:ext cx="211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MPSI Fosset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AA5CF02-0274-4557-AF21-FB454201229A}"/>
              </a:ext>
            </a:extLst>
          </p:cNvPr>
          <p:cNvSpPr/>
          <p:nvPr/>
        </p:nvSpPr>
        <p:spPr>
          <a:xfrm>
            <a:off x="107504" y="3429000"/>
            <a:ext cx="7272808" cy="6480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2A33E1E-448D-4A90-8B64-72F108281BBD}"/>
              </a:ext>
            </a:extLst>
          </p:cNvPr>
          <p:cNvSpPr/>
          <p:nvPr/>
        </p:nvSpPr>
        <p:spPr>
          <a:xfrm>
            <a:off x="107504" y="5085184"/>
            <a:ext cx="7272808" cy="6480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2023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128</Words>
  <Application>Microsoft Office PowerPoint</Application>
  <PresentationFormat>Affichage à l'écran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32</cp:revision>
  <dcterms:created xsi:type="dcterms:W3CDTF">2020-05-06T11:43:11Z</dcterms:created>
  <dcterms:modified xsi:type="dcterms:W3CDTF">2020-06-21T19:00:33Z</dcterms:modified>
</cp:coreProperties>
</file>